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28"/>
  </p:notesMasterIdLst>
  <p:sldIdLst>
    <p:sldId id="256" r:id="rId2"/>
    <p:sldId id="257" r:id="rId3"/>
    <p:sldId id="271" r:id="rId4"/>
    <p:sldId id="272" r:id="rId5"/>
    <p:sldId id="273" r:id="rId6"/>
    <p:sldId id="274" r:id="rId7"/>
    <p:sldId id="275" r:id="rId8"/>
    <p:sldId id="276" r:id="rId9"/>
    <p:sldId id="277" r:id="rId10"/>
    <p:sldId id="278" r:id="rId11"/>
    <p:sldId id="279" r:id="rId12"/>
    <p:sldId id="281" r:id="rId13"/>
    <p:sldId id="1726" r:id="rId14"/>
    <p:sldId id="289" r:id="rId15"/>
    <p:sldId id="1727" r:id="rId16"/>
    <p:sldId id="280" r:id="rId17"/>
    <p:sldId id="330" r:id="rId18"/>
    <p:sldId id="1750" r:id="rId19"/>
    <p:sldId id="1752" r:id="rId20"/>
    <p:sldId id="1751" r:id="rId21"/>
    <p:sldId id="1723" r:id="rId22"/>
    <p:sldId id="283" r:id="rId23"/>
    <p:sldId id="285" r:id="rId24"/>
    <p:sldId id="1729" r:id="rId25"/>
    <p:sldId id="1731" r:id="rId26"/>
    <p:sldId id="1732" r:id="rId27"/>
  </p:sldIdLst>
  <p:sldSz cx="9144000" cy="6858000" type="screen4x3"/>
  <p:notesSz cx="6858000" cy="9144000"/>
  <p:embeddedFontLst>
    <p:embeddedFont>
      <p:font typeface="Roboto" panose="02000000000000000000" pitchFamily="2" charset="0"/>
      <p:regular r:id="rId29"/>
      <p:bold r:id="rId30"/>
      <p:italic r:id="rId31"/>
      <p:boldItalic r:id="rId32"/>
    </p:embeddedFont>
    <p:embeddedFont>
      <p:font typeface="Tahoma" panose="020B0604030504040204" pitchFamily="34" charset="0"/>
      <p:regular r:id="rId33"/>
      <p:bold r:id="rId34"/>
    </p:embeddedFont>
  </p:embeddedFontLst>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gjJA8o52ztZkSrbs8ZaQdTNsrkl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81"/>
    <p:restoredTop sz="75374"/>
  </p:normalViewPr>
  <p:slideViewPr>
    <p:cSldViewPr snapToGrid="0">
      <p:cViewPr varScale="1">
        <p:scale>
          <a:sx n="86" d="100"/>
          <a:sy n="86" d="100"/>
        </p:scale>
        <p:origin x="208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6.fntdata"/><Relationship Id="rId42"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0A57BA95-D6EC-4C92-B5FB-C3F3D3832F09}" type="doc">
      <dgm:prSet loTypeId="urn:microsoft.com/office/officeart/2016/7/layout/VerticalHollowActionList" loCatId="List" qsTypeId="urn:microsoft.com/office/officeart/2005/8/quickstyle/simple1" qsCatId="simple" csTypeId="urn:microsoft.com/office/officeart/2005/8/colors/colorful2" csCatId="colorful" phldr="1"/>
      <dgm:spPr/>
      <dgm:t>
        <a:bodyPr/>
        <a:lstStyle/>
        <a:p>
          <a:endParaRPr lang="en-US"/>
        </a:p>
      </dgm:t>
    </dgm:pt>
    <dgm:pt modelId="{06380671-9244-443B-8E28-FDEE0DF78E89}">
      <dgm:prSet/>
      <dgm:spPr/>
      <dgm:t>
        <a:bodyPr/>
        <a:lstStyle/>
        <a:p>
          <a:r>
            <a:rPr lang="en-US"/>
            <a:t>Identify</a:t>
          </a:r>
        </a:p>
      </dgm:t>
    </dgm:pt>
    <dgm:pt modelId="{732D4AAB-C348-4F8C-8BE2-83495F3D7F97}" type="parTrans" cxnId="{C5CD8BFD-51B9-437F-812F-5C36BED12DDE}">
      <dgm:prSet/>
      <dgm:spPr/>
      <dgm:t>
        <a:bodyPr/>
        <a:lstStyle/>
        <a:p>
          <a:endParaRPr lang="en-US"/>
        </a:p>
      </dgm:t>
    </dgm:pt>
    <dgm:pt modelId="{4B8EA291-FE2A-4EC8-AFEA-DEDC82FABC1C}" type="sibTrans" cxnId="{C5CD8BFD-51B9-437F-812F-5C36BED12DDE}">
      <dgm:prSet/>
      <dgm:spPr/>
      <dgm:t>
        <a:bodyPr/>
        <a:lstStyle/>
        <a:p>
          <a:endParaRPr lang="en-US"/>
        </a:p>
      </dgm:t>
    </dgm:pt>
    <dgm:pt modelId="{F384BC79-43E5-4FF0-A740-3452BB720BF3}">
      <dgm:prSet/>
      <dgm:spPr/>
      <dgm:t>
        <a:bodyPr/>
        <a:lstStyle/>
        <a:p>
          <a:r>
            <a:rPr lang="en-US" dirty="0"/>
            <a:t>Identify the importance of Laboratory Safety</a:t>
          </a:r>
        </a:p>
      </dgm:t>
    </dgm:pt>
    <dgm:pt modelId="{E78E757C-B1B9-46CD-946E-57513966C7C8}" type="parTrans" cxnId="{78C434CD-0D04-46F4-879B-6F89E68058EA}">
      <dgm:prSet/>
      <dgm:spPr/>
      <dgm:t>
        <a:bodyPr/>
        <a:lstStyle/>
        <a:p>
          <a:endParaRPr lang="en-US"/>
        </a:p>
      </dgm:t>
    </dgm:pt>
    <dgm:pt modelId="{25DF7F7A-F6B0-4119-A20A-E2220ED542B7}" type="sibTrans" cxnId="{78C434CD-0D04-46F4-879B-6F89E68058EA}">
      <dgm:prSet/>
      <dgm:spPr/>
      <dgm:t>
        <a:bodyPr/>
        <a:lstStyle/>
        <a:p>
          <a:endParaRPr lang="en-US"/>
        </a:p>
      </dgm:t>
    </dgm:pt>
    <dgm:pt modelId="{814A9A18-AC07-4F5F-B25C-525AC1475DD5}">
      <dgm:prSet/>
      <dgm:spPr/>
      <dgm:t>
        <a:bodyPr/>
        <a:lstStyle/>
        <a:p>
          <a:r>
            <a:rPr lang="en-US"/>
            <a:t>Recall</a:t>
          </a:r>
        </a:p>
      </dgm:t>
    </dgm:pt>
    <dgm:pt modelId="{2C4E153E-7485-4204-AC5C-A525790125C1}" type="parTrans" cxnId="{AC510C60-ADEE-4A78-A407-20BDD2881E8C}">
      <dgm:prSet/>
      <dgm:spPr/>
      <dgm:t>
        <a:bodyPr/>
        <a:lstStyle/>
        <a:p>
          <a:endParaRPr lang="en-US"/>
        </a:p>
      </dgm:t>
    </dgm:pt>
    <dgm:pt modelId="{133A84AC-4017-491A-801D-1AE426A3D783}" type="sibTrans" cxnId="{AC510C60-ADEE-4A78-A407-20BDD2881E8C}">
      <dgm:prSet/>
      <dgm:spPr/>
      <dgm:t>
        <a:bodyPr/>
        <a:lstStyle/>
        <a:p>
          <a:endParaRPr lang="en-US"/>
        </a:p>
      </dgm:t>
    </dgm:pt>
    <dgm:pt modelId="{844AD854-8531-4AE0-804C-F4A4F08BE546}">
      <dgm:prSet/>
      <dgm:spPr/>
      <dgm:t>
        <a:bodyPr/>
        <a:lstStyle/>
        <a:p>
          <a:r>
            <a:rPr lang="en-US" dirty="0"/>
            <a:t>Recall the key principles of Laboratory Safety</a:t>
          </a:r>
        </a:p>
      </dgm:t>
    </dgm:pt>
    <dgm:pt modelId="{C076E625-9C43-4BCD-8C52-9308E13C2FE1}" type="parTrans" cxnId="{F7F52FE8-EBAF-439B-8EBE-50A001E367CD}">
      <dgm:prSet/>
      <dgm:spPr/>
      <dgm:t>
        <a:bodyPr/>
        <a:lstStyle/>
        <a:p>
          <a:endParaRPr lang="en-US"/>
        </a:p>
      </dgm:t>
    </dgm:pt>
    <dgm:pt modelId="{14916DCB-9D07-4990-A95E-10F25A80BD54}" type="sibTrans" cxnId="{F7F52FE8-EBAF-439B-8EBE-50A001E367CD}">
      <dgm:prSet/>
      <dgm:spPr/>
      <dgm:t>
        <a:bodyPr/>
        <a:lstStyle/>
        <a:p>
          <a:endParaRPr lang="en-US"/>
        </a:p>
      </dgm:t>
    </dgm:pt>
    <dgm:pt modelId="{E75D95E2-E887-4725-B278-45A76496C4B1}">
      <dgm:prSet/>
      <dgm:spPr/>
      <dgm:t>
        <a:bodyPr/>
        <a:lstStyle/>
        <a:p>
          <a:r>
            <a:rPr lang="en-US"/>
            <a:t>Explain</a:t>
          </a:r>
        </a:p>
      </dgm:t>
    </dgm:pt>
    <dgm:pt modelId="{E8FBFEAE-A1FC-4D57-BAFE-42BE66E84413}" type="parTrans" cxnId="{A3AFDAC8-6804-48A9-A7A0-9C5F94812138}">
      <dgm:prSet/>
      <dgm:spPr/>
      <dgm:t>
        <a:bodyPr/>
        <a:lstStyle/>
        <a:p>
          <a:endParaRPr lang="en-US"/>
        </a:p>
      </dgm:t>
    </dgm:pt>
    <dgm:pt modelId="{1A727F35-3F84-472C-B7AA-AB45D5300B69}" type="sibTrans" cxnId="{A3AFDAC8-6804-48A9-A7A0-9C5F94812138}">
      <dgm:prSet/>
      <dgm:spPr/>
      <dgm:t>
        <a:bodyPr/>
        <a:lstStyle/>
        <a:p>
          <a:endParaRPr lang="en-US"/>
        </a:p>
      </dgm:t>
    </dgm:pt>
    <dgm:pt modelId="{58BBEDF6-09C6-4EEE-BBFD-F3BD37CF5F22}">
      <dgm:prSet/>
      <dgm:spPr/>
      <dgm:t>
        <a:bodyPr/>
        <a:lstStyle/>
        <a:p>
          <a:r>
            <a:rPr lang="en-US" dirty="0"/>
            <a:t>Explain the purpose and key activities of Lab Safety in the pathway from molecule to drug.</a:t>
          </a:r>
        </a:p>
      </dgm:t>
    </dgm:pt>
    <dgm:pt modelId="{D5ED4FD2-A8C4-47EF-ADA6-4931AB0BC2E4}" type="parTrans" cxnId="{C02E725A-3F6F-4C4F-9CEF-0D10F7987B60}">
      <dgm:prSet/>
      <dgm:spPr/>
      <dgm:t>
        <a:bodyPr/>
        <a:lstStyle/>
        <a:p>
          <a:endParaRPr lang="en-US"/>
        </a:p>
      </dgm:t>
    </dgm:pt>
    <dgm:pt modelId="{C4C3212E-3AF1-4095-8923-80318F2421F6}" type="sibTrans" cxnId="{C02E725A-3F6F-4C4F-9CEF-0D10F7987B60}">
      <dgm:prSet/>
      <dgm:spPr/>
      <dgm:t>
        <a:bodyPr/>
        <a:lstStyle/>
        <a:p>
          <a:endParaRPr lang="en-US"/>
        </a:p>
      </dgm:t>
    </dgm:pt>
    <dgm:pt modelId="{6C67863C-6F34-458F-ABD9-0A8B3F42736E}">
      <dgm:prSet/>
      <dgm:spPr/>
      <dgm:t>
        <a:bodyPr/>
        <a:lstStyle/>
        <a:p>
          <a:r>
            <a:rPr lang="en-US" dirty="0"/>
            <a:t>Interpret</a:t>
          </a:r>
        </a:p>
      </dgm:t>
    </dgm:pt>
    <dgm:pt modelId="{1491E17C-14DD-4192-9899-8D1ABD33F034}" type="parTrans" cxnId="{64B3980B-3DE5-4A06-A343-35BAEA3DDE70}">
      <dgm:prSet/>
      <dgm:spPr/>
      <dgm:t>
        <a:bodyPr/>
        <a:lstStyle/>
        <a:p>
          <a:endParaRPr lang="en-US"/>
        </a:p>
      </dgm:t>
    </dgm:pt>
    <dgm:pt modelId="{B7015F22-78D4-467F-9D61-F4D6D075A5C0}" type="sibTrans" cxnId="{64B3980B-3DE5-4A06-A343-35BAEA3DDE70}">
      <dgm:prSet/>
      <dgm:spPr/>
      <dgm:t>
        <a:bodyPr/>
        <a:lstStyle/>
        <a:p>
          <a:endParaRPr lang="en-US"/>
        </a:p>
      </dgm:t>
    </dgm:pt>
    <dgm:pt modelId="{44B1EDFC-14B4-4AD4-823B-D0C72C8480C0}">
      <dgm:prSet/>
      <dgm:spPr/>
      <dgm:t>
        <a:bodyPr/>
        <a:lstStyle/>
        <a:p>
          <a:r>
            <a:rPr lang="en-GB" b="0" i="0" dirty="0"/>
            <a:t>Discover the Cross-Disciplinary Relevance of Lab Safety.</a:t>
          </a:r>
          <a:endParaRPr lang="en-US" b="0" dirty="0"/>
        </a:p>
      </dgm:t>
    </dgm:pt>
    <dgm:pt modelId="{CD15BF39-C12E-46BA-8FD7-C265DD736AC6}" type="parTrans" cxnId="{119CB918-C995-4DA2-B989-A4D17AE66A85}">
      <dgm:prSet/>
      <dgm:spPr/>
      <dgm:t>
        <a:bodyPr/>
        <a:lstStyle/>
        <a:p>
          <a:endParaRPr lang="en-US"/>
        </a:p>
      </dgm:t>
    </dgm:pt>
    <dgm:pt modelId="{2B5DD5AD-B10F-4E85-A4F0-B9C5B2D5FE8A}" type="sibTrans" cxnId="{119CB918-C995-4DA2-B989-A4D17AE66A85}">
      <dgm:prSet/>
      <dgm:spPr/>
      <dgm:t>
        <a:bodyPr/>
        <a:lstStyle/>
        <a:p>
          <a:endParaRPr lang="en-US"/>
        </a:p>
      </dgm:t>
    </dgm:pt>
    <dgm:pt modelId="{B3E17C6D-367B-644D-9A3A-4EFC96718D3A}" type="pres">
      <dgm:prSet presAssocID="{0A57BA95-D6EC-4C92-B5FB-C3F3D3832F09}" presName="Name0" presStyleCnt="0">
        <dgm:presLayoutVars>
          <dgm:dir/>
          <dgm:animLvl val="lvl"/>
          <dgm:resizeHandles val="exact"/>
        </dgm:presLayoutVars>
      </dgm:prSet>
      <dgm:spPr/>
    </dgm:pt>
    <dgm:pt modelId="{E5EA3918-3F2C-4242-A0C0-CD7F83756C55}" type="pres">
      <dgm:prSet presAssocID="{06380671-9244-443B-8E28-FDEE0DF78E89}" presName="linNode" presStyleCnt="0"/>
      <dgm:spPr/>
    </dgm:pt>
    <dgm:pt modelId="{5DFCDDA8-CFE5-FC40-9F4C-C7BD7AC88F45}" type="pres">
      <dgm:prSet presAssocID="{06380671-9244-443B-8E28-FDEE0DF78E89}" presName="parentText" presStyleLbl="solidFgAcc1" presStyleIdx="0" presStyleCnt="4">
        <dgm:presLayoutVars>
          <dgm:chMax val="1"/>
          <dgm:bulletEnabled/>
        </dgm:presLayoutVars>
      </dgm:prSet>
      <dgm:spPr/>
    </dgm:pt>
    <dgm:pt modelId="{FC5EC155-5306-614F-BBAF-3C4D8E7964F6}" type="pres">
      <dgm:prSet presAssocID="{06380671-9244-443B-8E28-FDEE0DF78E89}" presName="descendantText" presStyleLbl="alignNode1" presStyleIdx="0" presStyleCnt="4">
        <dgm:presLayoutVars>
          <dgm:bulletEnabled/>
        </dgm:presLayoutVars>
      </dgm:prSet>
      <dgm:spPr/>
    </dgm:pt>
    <dgm:pt modelId="{3286D785-22FF-E34B-9088-813D3E1CD0C7}" type="pres">
      <dgm:prSet presAssocID="{4B8EA291-FE2A-4EC8-AFEA-DEDC82FABC1C}" presName="sp" presStyleCnt="0"/>
      <dgm:spPr/>
    </dgm:pt>
    <dgm:pt modelId="{20F6460C-827C-CD48-A835-FF0E3278E4FA}" type="pres">
      <dgm:prSet presAssocID="{814A9A18-AC07-4F5F-B25C-525AC1475DD5}" presName="linNode" presStyleCnt="0"/>
      <dgm:spPr/>
    </dgm:pt>
    <dgm:pt modelId="{31F3B7DE-4A13-4B41-894C-151E6C505F4D}" type="pres">
      <dgm:prSet presAssocID="{814A9A18-AC07-4F5F-B25C-525AC1475DD5}" presName="parentText" presStyleLbl="solidFgAcc1" presStyleIdx="1" presStyleCnt="4">
        <dgm:presLayoutVars>
          <dgm:chMax val="1"/>
          <dgm:bulletEnabled/>
        </dgm:presLayoutVars>
      </dgm:prSet>
      <dgm:spPr/>
    </dgm:pt>
    <dgm:pt modelId="{6DEC8A3D-F31A-7548-9B06-B1A05FA88956}" type="pres">
      <dgm:prSet presAssocID="{814A9A18-AC07-4F5F-B25C-525AC1475DD5}" presName="descendantText" presStyleLbl="alignNode1" presStyleIdx="1" presStyleCnt="4">
        <dgm:presLayoutVars>
          <dgm:bulletEnabled/>
        </dgm:presLayoutVars>
      </dgm:prSet>
      <dgm:spPr/>
    </dgm:pt>
    <dgm:pt modelId="{510071AD-FA36-6D4C-BB52-AB24105DC944}" type="pres">
      <dgm:prSet presAssocID="{133A84AC-4017-491A-801D-1AE426A3D783}" presName="sp" presStyleCnt="0"/>
      <dgm:spPr/>
    </dgm:pt>
    <dgm:pt modelId="{B9630624-56C3-634C-8230-7684A630279A}" type="pres">
      <dgm:prSet presAssocID="{E75D95E2-E887-4725-B278-45A76496C4B1}" presName="linNode" presStyleCnt="0"/>
      <dgm:spPr/>
    </dgm:pt>
    <dgm:pt modelId="{C042BA0C-92F4-914F-A1F2-388707023F05}" type="pres">
      <dgm:prSet presAssocID="{E75D95E2-E887-4725-B278-45A76496C4B1}" presName="parentText" presStyleLbl="solidFgAcc1" presStyleIdx="2" presStyleCnt="4">
        <dgm:presLayoutVars>
          <dgm:chMax val="1"/>
          <dgm:bulletEnabled/>
        </dgm:presLayoutVars>
      </dgm:prSet>
      <dgm:spPr/>
    </dgm:pt>
    <dgm:pt modelId="{ECB6B41B-E29E-D04E-84CC-45D2271F45A7}" type="pres">
      <dgm:prSet presAssocID="{E75D95E2-E887-4725-B278-45A76496C4B1}" presName="descendantText" presStyleLbl="alignNode1" presStyleIdx="2" presStyleCnt="4">
        <dgm:presLayoutVars>
          <dgm:bulletEnabled/>
        </dgm:presLayoutVars>
      </dgm:prSet>
      <dgm:spPr/>
    </dgm:pt>
    <dgm:pt modelId="{C5910613-058D-534E-A02C-2567FE5D55B3}" type="pres">
      <dgm:prSet presAssocID="{1A727F35-3F84-472C-B7AA-AB45D5300B69}" presName="sp" presStyleCnt="0"/>
      <dgm:spPr/>
    </dgm:pt>
    <dgm:pt modelId="{9B6CFEF3-1EC5-A44B-AC38-D8E92302E9B2}" type="pres">
      <dgm:prSet presAssocID="{6C67863C-6F34-458F-ABD9-0A8B3F42736E}" presName="linNode" presStyleCnt="0"/>
      <dgm:spPr/>
    </dgm:pt>
    <dgm:pt modelId="{DBB57233-B5D0-534E-852B-9A79CA122509}" type="pres">
      <dgm:prSet presAssocID="{6C67863C-6F34-458F-ABD9-0A8B3F42736E}" presName="parentText" presStyleLbl="solidFgAcc1" presStyleIdx="3" presStyleCnt="4">
        <dgm:presLayoutVars>
          <dgm:chMax val="1"/>
          <dgm:bulletEnabled/>
        </dgm:presLayoutVars>
      </dgm:prSet>
      <dgm:spPr/>
    </dgm:pt>
    <dgm:pt modelId="{82C30A45-5E7E-0941-9291-0549577DC880}" type="pres">
      <dgm:prSet presAssocID="{6C67863C-6F34-458F-ABD9-0A8B3F42736E}" presName="descendantText" presStyleLbl="alignNode1" presStyleIdx="3" presStyleCnt="4">
        <dgm:presLayoutVars>
          <dgm:bulletEnabled/>
        </dgm:presLayoutVars>
      </dgm:prSet>
      <dgm:spPr/>
    </dgm:pt>
  </dgm:ptLst>
  <dgm:cxnLst>
    <dgm:cxn modelId="{CC334C02-9F9A-7149-AF11-9F112C9FD59A}" type="presOf" srcId="{814A9A18-AC07-4F5F-B25C-525AC1475DD5}" destId="{31F3B7DE-4A13-4B41-894C-151E6C505F4D}" srcOrd="0" destOrd="0" presId="urn:microsoft.com/office/officeart/2016/7/layout/VerticalHollowActionList"/>
    <dgm:cxn modelId="{64B3980B-3DE5-4A06-A343-35BAEA3DDE70}" srcId="{0A57BA95-D6EC-4C92-B5FB-C3F3D3832F09}" destId="{6C67863C-6F34-458F-ABD9-0A8B3F42736E}" srcOrd="3" destOrd="0" parTransId="{1491E17C-14DD-4192-9899-8D1ABD33F034}" sibTransId="{B7015F22-78D4-467F-9D61-F4D6D075A5C0}"/>
    <dgm:cxn modelId="{407AE316-9A21-F847-AC28-71538FA0DA6F}" type="presOf" srcId="{E75D95E2-E887-4725-B278-45A76496C4B1}" destId="{C042BA0C-92F4-914F-A1F2-388707023F05}" srcOrd="0" destOrd="0" presId="urn:microsoft.com/office/officeart/2016/7/layout/VerticalHollowActionList"/>
    <dgm:cxn modelId="{119CB918-C995-4DA2-B989-A4D17AE66A85}" srcId="{6C67863C-6F34-458F-ABD9-0A8B3F42736E}" destId="{44B1EDFC-14B4-4AD4-823B-D0C72C8480C0}" srcOrd="0" destOrd="0" parTransId="{CD15BF39-C12E-46BA-8FD7-C265DD736AC6}" sibTransId="{2B5DD5AD-B10F-4E85-A4F0-B9C5B2D5FE8A}"/>
    <dgm:cxn modelId="{02DAED36-E9B1-7B4C-B983-F3749D1D6C24}" type="presOf" srcId="{58BBEDF6-09C6-4EEE-BBFD-F3BD37CF5F22}" destId="{ECB6B41B-E29E-D04E-84CC-45D2271F45A7}" srcOrd="0" destOrd="0" presId="urn:microsoft.com/office/officeart/2016/7/layout/VerticalHollowActionList"/>
    <dgm:cxn modelId="{D6B3165C-436F-CF4F-B941-04595E62A88F}" type="presOf" srcId="{844AD854-8531-4AE0-804C-F4A4F08BE546}" destId="{6DEC8A3D-F31A-7548-9B06-B1A05FA88956}" srcOrd="0" destOrd="0" presId="urn:microsoft.com/office/officeart/2016/7/layout/VerticalHollowActionList"/>
    <dgm:cxn modelId="{AC510C60-ADEE-4A78-A407-20BDD2881E8C}" srcId="{0A57BA95-D6EC-4C92-B5FB-C3F3D3832F09}" destId="{814A9A18-AC07-4F5F-B25C-525AC1475DD5}" srcOrd="1" destOrd="0" parTransId="{2C4E153E-7485-4204-AC5C-A525790125C1}" sibTransId="{133A84AC-4017-491A-801D-1AE426A3D783}"/>
    <dgm:cxn modelId="{CE661177-2CBA-F448-807E-33E66E60BCE8}" type="presOf" srcId="{6C67863C-6F34-458F-ABD9-0A8B3F42736E}" destId="{DBB57233-B5D0-534E-852B-9A79CA122509}" srcOrd="0" destOrd="0" presId="urn:microsoft.com/office/officeart/2016/7/layout/VerticalHollowActionList"/>
    <dgm:cxn modelId="{C02E725A-3F6F-4C4F-9CEF-0D10F7987B60}" srcId="{E75D95E2-E887-4725-B278-45A76496C4B1}" destId="{58BBEDF6-09C6-4EEE-BBFD-F3BD37CF5F22}" srcOrd="0" destOrd="0" parTransId="{D5ED4FD2-A8C4-47EF-ADA6-4931AB0BC2E4}" sibTransId="{C4C3212E-3AF1-4095-8923-80318F2421F6}"/>
    <dgm:cxn modelId="{747B4580-00AA-7F40-942E-84222AE3EEF4}" type="presOf" srcId="{0A57BA95-D6EC-4C92-B5FB-C3F3D3832F09}" destId="{B3E17C6D-367B-644D-9A3A-4EFC96718D3A}" srcOrd="0" destOrd="0" presId="urn:microsoft.com/office/officeart/2016/7/layout/VerticalHollowActionList"/>
    <dgm:cxn modelId="{6D9E63AE-7E15-1C49-B075-CE3F7A5D4672}" type="presOf" srcId="{06380671-9244-443B-8E28-FDEE0DF78E89}" destId="{5DFCDDA8-CFE5-FC40-9F4C-C7BD7AC88F45}" srcOrd="0" destOrd="0" presId="urn:microsoft.com/office/officeart/2016/7/layout/VerticalHollowActionList"/>
    <dgm:cxn modelId="{A3AFDAC8-6804-48A9-A7A0-9C5F94812138}" srcId="{0A57BA95-D6EC-4C92-B5FB-C3F3D3832F09}" destId="{E75D95E2-E887-4725-B278-45A76496C4B1}" srcOrd="2" destOrd="0" parTransId="{E8FBFEAE-A1FC-4D57-BAFE-42BE66E84413}" sibTransId="{1A727F35-3F84-472C-B7AA-AB45D5300B69}"/>
    <dgm:cxn modelId="{78C434CD-0D04-46F4-879B-6F89E68058EA}" srcId="{06380671-9244-443B-8E28-FDEE0DF78E89}" destId="{F384BC79-43E5-4FF0-A740-3452BB720BF3}" srcOrd="0" destOrd="0" parTransId="{E78E757C-B1B9-46CD-946E-57513966C7C8}" sibTransId="{25DF7F7A-F6B0-4119-A20A-E2220ED542B7}"/>
    <dgm:cxn modelId="{4559FAD6-4246-5744-B1E5-AD82DBB40C61}" type="presOf" srcId="{44B1EDFC-14B4-4AD4-823B-D0C72C8480C0}" destId="{82C30A45-5E7E-0941-9291-0549577DC880}" srcOrd="0" destOrd="0" presId="urn:microsoft.com/office/officeart/2016/7/layout/VerticalHollowActionList"/>
    <dgm:cxn modelId="{F7CAF0E1-3F58-A54B-9DBA-9483A7E5FBF9}" type="presOf" srcId="{F384BC79-43E5-4FF0-A740-3452BB720BF3}" destId="{FC5EC155-5306-614F-BBAF-3C4D8E7964F6}" srcOrd="0" destOrd="0" presId="urn:microsoft.com/office/officeart/2016/7/layout/VerticalHollowActionList"/>
    <dgm:cxn modelId="{F7F52FE8-EBAF-439B-8EBE-50A001E367CD}" srcId="{814A9A18-AC07-4F5F-B25C-525AC1475DD5}" destId="{844AD854-8531-4AE0-804C-F4A4F08BE546}" srcOrd="0" destOrd="0" parTransId="{C076E625-9C43-4BCD-8C52-9308E13C2FE1}" sibTransId="{14916DCB-9D07-4990-A95E-10F25A80BD54}"/>
    <dgm:cxn modelId="{C5CD8BFD-51B9-437F-812F-5C36BED12DDE}" srcId="{0A57BA95-D6EC-4C92-B5FB-C3F3D3832F09}" destId="{06380671-9244-443B-8E28-FDEE0DF78E89}" srcOrd="0" destOrd="0" parTransId="{732D4AAB-C348-4F8C-8BE2-83495F3D7F97}" sibTransId="{4B8EA291-FE2A-4EC8-AFEA-DEDC82FABC1C}"/>
    <dgm:cxn modelId="{12CD4400-4CB1-1C47-82D2-8240986F429F}" type="presParOf" srcId="{B3E17C6D-367B-644D-9A3A-4EFC96718D3A}" destId="{E5EA3918-3F2C-4242-A0C0-CD7F83756C55}" srcOrd="0" destOrd="0" presId="urn:microsoft.com/office/officeart/2016/7/layout/VerticalHollowActionList"/>
    <dgm:cxn modelId="{03AECFDA-B024-C54B-993E-AC5827E38AF0}" type="presParOf" srcId="{E5EA3918-3F2C-4242-A0C0-CD7F83756C55}" destId="{5DFCDDA8-CFE5-FC40-9F4C-C7BD7AC88F45}" srcOrd="0" destOrd="0" presId="urn:microsoft.com/office/officeart/2016/7/layout/VerticalHollowActionList"/>
    <dgm:cxn modelId="{E25B79CC-6533-AC4B-BE5C-FAA6FA7F26DE}" type="presParOf" srcId="{E5EA3918-3F2C-4242-A0C0-CD7F83756C55}" destId="{FC5EC155-5306-614F-BBAF-3C4D8E7964F6}" srcOrd="1" destOrd="0" presId="urn:microsoft.com/office/officeart/2016/7/layout/VerticalHollowActionList"/>
    <dgm:cxn modelId="{CFE6C6F4-0EF5-D543-8219-546589A8990D}" type="presParOf" srcId="{B3E17C6D-367B-644D-9A3A-4EFC96718D3A}" destId="{3286D785-22FF-E34B-9088-813D3E1CD0C7}" srcOrd="1" destOrd="0" presId="urn:microsoft.com/office/officeart/2016/7/layout/VerticalHollowActionList"/>
    <dgm:cxn modelId="{80DA1A26-4E5A-F447-9B66-C3AA98AB3C24}" type="presParOf" srcId="{B3E17C6D-367B-644D-9A3A-4EFC96718D3A}" destId="{20F6460C-827C-CD48-A835-FF0E3278E4FA}" srcOrd="2" destOrd="0" presId="urn:microsoft.com/office/officeart/2016/7/layout/VerticalHollowActionList"/>
    <dgm:cxn modelId="{C24D15A0-82C3-9644-BDD5-505E7875DB10}" type="presParOf" srcId="{20F6460C-827C-CD48-A835-FF0E3278E4FA}" destId="{31F3B7DE-4A13-4B41-894C-151E6C505F4D}" srcOrd="0" destOrd="0" presId="urn:microsoft.com/office/officeart/2016/7/layout/VerticalHollowActionList"/>
    <dgm:cxn modelId="{7B75C4B5-48BE-4F42-BB7F-C72BC24CB7F7}" type="presParOf" srcId="{20F6460C-827C-CD48-A835-FF0E3278E4FA}" destId="{6DEC8A3D-F31A-7548-9B06-B1A05FA88956}" srcOrd="1" destOrd="0" presId="urn:microsoft.com/office/officeart/2016/7/layout/VerticalHollowActionList"/>
    <dgm:cxn modelId="{EE6BF12D-67AA-2443-866C-3CBC0777AE84}" type="presParOf" srcId="{B3E17C6D-367B-644D-9A3A-4EFC96718D3A}" destId="{510071AD-FA36-6D4C-BB52-AB24105DC944}" srcOrd="3" destOrd="0" presId="urn:microsoft.com/office/officeart/2016/7/layout/VerticalHollowActionList"/>
    <dgm:cxn modelId="{9A681ED6-5D07-014C-91CE-50CE41B6DA76}" type="presParOf" srcId="{B3E17C6D-367B-644D-9A3A-4EFC96718D3A}" destId="{B9630624-56C3-634C-8230-7684A630279A}" srcOrd="4" destOrd="0" presId="urn:microsoft.com/office/officeart/2016/7/layout/VerticalHollowActionList"/>
    <dgm:cxn modelId="{8A3F1E81-CE62-6E46-80AD-D1C661F286C8}" type="presParOf" srcId="{B9630624-56C3-634C-8230-7684A630279A}" destId="{C042BA0C-92F4-914F-A1F2-388707023F05}" srcOrd="0" destOrd="0" presId="urn:microsoft.com/office/officeart/2016/7/layout/VerticalHollowActionList"/>
    <dgm:cxn modelId="{5852A180-3326-C14F-9C3F-CF89772E9779}" type="presParOf" srcId="{B9630624-56C3-634C-8230-7684A630279A}" destId="{ECB6B41B-E29E-D04E-84CC-45D2271F45A7}" srcOrd="1" destOrd="0" presId="urn:microsoft.com/office/officeart/2016/7/layout/VerticalHollowActionList"/>
    <dgm:cxn modelId="{44897539-02CE-7C40-A531-C077FC80B44B}" type="presParOf" srcId="{B3E17C6D-367B-644D-9A3A-4EFC96718D3A}" destId="{C5910613-058D-534E-A02C-2567FE5D55B3}" srcOrd="5" destOrd="0" presId="urn:microsoft.com/office/officeart/2016/7/layout/VerticalHollowActionList"/>
    <dgm:cxn modelId="{46FB2356-11A2-1244-9090-0BA26BF749D4}" type="presParOf" srcId="{B3E17C6D-367B-644D-9A3A-4EFC96718D3A}" destId="{9B6CFEF3-1EC5-A44B-AC38-D8E92302E9B2}" srcOrd="6" destOrd="0" presId="urn:microsoft.com/office/officeart/2016/7/layout/VerticalHollowActionList"/>
    <dgm:cxn modelId="{80DE3804-DCFE-D846-98B1-C7DD9357A606}" type="presParOf" srcId="{9B6CFEF3-1EC5-A44B-AC38-D8E92302E9B2}" destId="{DBB57233-B5D0-534E-852B-9A79CA122509}" srcOrd="0" destOrd="0" presId="urn:microsoft.com/office/officeart/2016/7/layout/VerticalHollowActionList"/>
    <dgm:cxn modelId="{97431ED3-7532-FA4E-9E67-4A532E006E45}" type="presParOf" srcId="{9B6CFEF3-1EC5-A44B-AC38-D8E92302E9B2}" destId="{82C30A45-5E7E-0941-9291-0549577DC880}" srcOrd="1" destOrd="0" presId="urn:microsoft.com/office/officeart/2016/7/layout/VerticalHollow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F846A4-405C-43C4-800C-511DBA112B5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6466303-5220-404E-B4E9-FF1F3DBDE898}">
      <dgm:prSet/>
      <dgm:spPr/>
      <dgm:t>
        <a:bodyPr/>
        <a:lstStyle/>
        <a:p>
          <a:r>
            <a:rPr lang="tr-TR" dirty="0" err="1"/>
            <a:t>Why</a:t>
          </a:r>
          <a:r>
            <a:rPr lang="tr-TR" dirty="0"/>
            <a:t> </a:t>
          </a:r>
          <a:r>
            <a:rPr lang="tr-TR" dirty="0" err="1"/>
            <a:t>Laboratory</a:t>
          </a:r>
          <a:r>
            <a:rPr lang="tr-TR" dirty="0"/>
            <a:t> </a:t>
          </a:r>
          <a:r>
            <a:rPr lang="tr-TR" dirty="0" err="1"/>
            <a:t>Safety</a:t>
          </a:r>
          <a:endParaRPr lang="en-US" dirty="0"/>
        </a:p>
      </dgm:t>
    </dgm:pt>
    <dgm:pt modelId="{307128C0-FEA1-4C2B-9BFF-E58E55E0EB66}" type="parTrans" cxnId="{96F4D17F-C804-4618-BAAF-5472EB25A802}">
      <dgm:prSet/>
      <dgm:spPr/>
      <dgm:t>
        <a:bodyPr/>
        <a:lstStyle/>
        <a:p>
          <a:endParaRPr lang="en-US"/>
        </a:p>
      </dgm:t>
    </dgm:pt>
    <dgm:pt modelId="{3C5A1CD9-F35B-44C7-B9FB-637CA2EF49B2}" type="sibTrans" cxnId="{96F4D17F-C804-4618-BAAF-5472EB25A802}">
      <dgm:prSet/>
      <dgm:spPr/>
      <dgm:t>
        <a:bodyPr/>
        <a:lstStyle/>
        <a:p>
          <a:endParaRPr lang="en-US"/>
        </a:p>
      </dgm:t>
    </dgm:pt>
    <dgm:pt modelId="{6B7FEFEF-AD9A-4596-A180-1790F9796997}">
      <dgm:prSet/>
      <dgm:spPr/>
      <dgm:t>
        <a:bodyPr/>
        <a:lstStyle/>
        <a:p>
          <a:r>
            <a:rPr lang="tr-TR"/>
            <a:t>The Lab Environment</a:t>
          </a:r>
          <a:endParaRPr lang="en-US"/>
        </a:p>
      </dgm:t>
    </dgm:pt>
    <dgm:pt modelId="{4D959301-6F86-4D58-A56D-007E2CF8771F}" type="parTrans" cxnId="{2EEF7763-CEBA-4C1D-B824-3854626A899D}">
      <dgm:prSet/>
      <dgm:spPr/>
      <dgm:t>
        <a:bodyPr/>
        <a:lstStyle/>
        <a:p>
          <a:endParaRPr lang="en-US"/>
        </a:p>
      </dgm:t>
    </dgm:pt>
    <dgm:pt modelId="{5CCF416A-DF42-47A3-A423-FDFA6E32AE9F}" type="sibTrans" cxnId="{2EEF7763-CEBA-4C1D-B824-3854626A899D}">
      <dgm:prSet/>
      <dgm:spPr/>
      <dgm:t>
        <a:bodyPr/>
        <a:lstStyle/>
        <a:p>
          <a:endParaRPr lang="en-US"/>
        </a:p>
      </dgm:t>
    </dgm:pt>
    <dgm:pt modelId="{BAF983EB-EC99-408D-A4E5-8E4192242881}">
      <dgm:prSet/>
      <dgm:spPr/>
      <dgm:t>
        <a:bodyPr/>
        <a:lstStyle/>
        <a:p>
          <a:r>
            <a:rPr lang="tr-TR"/>
            <a:t>Key Principles of Laboratory Safety</a:t>
          </a:r>
          <a:endParaRPr lang="en-US"/>
        </a:p>
      </dgm:t>
    </dgm:pt>
    <dgm:pt modelId="{5310B239-D61E-4D7B-A16A-B1CB2FBA13F9}" type="parTrans" cxnId="{3EEF68A7-C5C8-4801-81CC-A9D075A9BEE4}">
      <dgm:prSet/>
      <dgm:spPr/>
      <dgm:t>
        <a:bodyPr/>
        <a:lstStyle/>
        <a:p>
          <a:endParaRPr lang="en-US"/>
        </a:p>
      </dgm:t>
    </dgm:pt>
    <dgm:pt modelId="{13D23AA7-E8AF-4AC6-80D5-D8D145E10691}" type="sibTrans" cxnId="{3EEF68A7-C5C8-4801-81CC-A9D075A9BEE4}">
      <dgm:prSet/>
      <dgm:spPr/>
      <dgm:t>
        <a:bodyPr/>
        <a:lstStyle/>
        <a:p>
          <a:endParaRPr lang="en-US"/>
        </a:p>
      </dgm:t>
    </dgm:pt>
    <dgm:pt modelId="{2C96C47F-A356-4222-ABC2-6A368E872892}">
      <dgm:prSet/>
      <dgm:spPr/>
      <dgm:t>
        <a:bodyPr/>
        <a:lstStyle/>
        <a:p>
          <a:r>
            <a:rPr lang="tr-TR"/>
            <a:t>Risk Assessment</a:t>
          </a:r>
          <a:endParaRPr lang="en-US"/>
        </a:p>
      </dgm:t>
    </dgm:pt>
    <dgm:pt modelId="{17037CEA-339A-425A-818B-1C2E3DA2F8CA}" type="parTrans" cxnId="{C9619D84-EA08-4EA1-9749-30FBA8B34AF0}">
      <dgm:prSet/>
      <dgm:spPr/>
      <dgm:t>
        <a:bodyPr/>
        <a:lstStyle/>
        <a:p>
          <a:endParaRPr lang="en-US"/>
        </a:p>
      </dgm:t>
    </dgm:pt>
    <dgm:pt modelId="{E088CEE8-E82F-4B45-974B-5CFEB24D22F1}" type="sibTrans" cxnId="{C9619D84-EA08-4EA1-9749-30FBA8B34AF0}">
      <dgm:prSet/>
      <dgm:spPr/>
      <dgm:t>
        <a:bodyPr/>
        <a:lstStyle/>
        <a:p>
          <a:endParaRPr lang="en-US"/>
        </a:p>
      </dgm:t>
    </dgm:pt>
    <dgm:pt modelId="{16F78E3B-71C3-4BB8-A476-8A358379681A}">
      <dgm:prSet/>
      <dgm:spPr/>
      <dgm:t>
        <a:bodyPr/>
        <a:lstStyle/>
        <a:p>
          <a:r>
            <a:rPr lang="tr-TR" dirty="0" err="1"/>
            <a:t>Safety</a:t>
          </a:r>
          <a:r>
            <a:rPr lang="tr-TR" dirty="0"/>
            <a:t> Training</a:t>
          </a:r>
          <a:endParaRPr lang="en-US" dirty="0"/>
        </a:p>
      </dgm:t>
    </dgm:pt>
    <dgm:pt modelId="{95B7143D-D49C-4714-86BE-81D28C26C857}" type="parTrans" cxnId="{6EBABE8D-958A-42C8-97E4-0C2BDFB1287C}">
      <dgm:prSet/>
      <dgm:spPr/>
      <dgm:t>
        <a:bodyPr/>
        <a:lstStyle/>
        <a:p>
          <a:endParaRPr lang="en-US"/>
        </a:p>
      </dgm:t>
    </dgm:pt>
    <dgm:pt modelId="{E3C8C6AD-6CC8-4C34-947D-AA99F5A10FFC}" type="sibTrans" cxnId="{6EBABE8D-958A-42C8-97E4-0C2BDFB1287C}">
      <dgm:prSet/>
      <dgm:spPr/>
      <dgm:t>
        <a:bodyPr/>
        <a:lstStyle/>
        <a:p>
          <a:endParaRPr lang="en-US"/>
        </a:p>
      </dgm:t>
    </dgm:pt>
    <dgm:pt modelId="{8FFD4197-9DE4-449B-9B0D-20E2921C039C}">
      <dgm:prSet/>
      <dgm:spPr/>
      <dgm:t>
        <a:bodyPr/>
        <a:lstStyle/>
        <a:p>
          <a:r>
            <a:rPr lang="tr-TR"/>
            <a:t>Personal Protective Equipment (PPE)</a:t>
          </a:r>
          <a:endParaRPr lang="en-US"/>
        </a:p>
      </dgm:t>
    </dgm:pt>
    <dgm:pt modelId="{968AEF39-56FD-4F6F-A67C-101262B376B8}" type="parTrans" cxnId="{E2260697-7241-42F3-85C6-60248DCDEB2F}">
      <dgm:prSet/>
      <dgm:spPr/>
      <dgm:t>
        <a:bodyPr/>
        <a:lstStyle/>
        <a:p>
          <a:endParaRPr lang="en-US"/>
        </a:p>
      </dgm:t>
    </dgm:pt>
    <dgm:pt modelId="{4432D27D-B745-49A7-87D7-13BE32841746}" type="sibTrans" cxnId="{E2260697-7241-42F3-85C6-60248DCDEB2F}">
      <dgm:prSet/>
      <dgm:spPr/>
      <dgm:t>
        <a:bodyPr/>
        <a:lstStyle/>
        <a:p>
          <a:endParaRPr lang="en-US"/>
        </a:p>
      </dgm:t>
    </dgm:pt>
    <dgm:pt modelId="{3F5132A9-D5A1-48D6-B7F3-E4C032366507}">
      <dgm:prSet/>
      <dgm:spPr/>
      <dgm:t>
        <a:bodyPr/>
        <a:lstStyle/>
        <a:p>
          <a:r>
            <a:rPr lang="tr-TR"/>
            <a:t>Emergency Procedures</a:t>
          </a:r>
          <a:endParaRPr lang="en-US"/>
        </a:p>
      </dgm:t>
    </dgm:pt>
    <dgm:pt modelId="{3BA6C75F-7E33-42E0-B3F2-8BFBF46E199B}" type="parTrans" cxnId="{CE78072A-9CD6-4598-B990-B09774E969FF}">
      <dgm:prSet/>
      <dgm:spPr/>
      <dgm:t>
        <a:bodyPr/>
        <a:lstStyle/>
        <a:p>
          <a:endParaRPr lang="en-US"/>
        </a:p>
      </dgm:t>
    </dgm:pt>
    <dgm:pt modelId="{1B9BB383-FE1C-4735-A3A5-6965B995789D}" type="sibTrans" cxnId="{CE78072A-9CD6-4598-B990-B09774E969FF}">
      <dgm:prSet/>
      <dgm:spPr/>
      <dgm:t>
        <a:bodyPr/>
        <a:lstStyle/>
        <a:p>
          <a:endParaRPr lang="en-US"/>
        </a:p>
      </dgm:t>
    </dgm:pt>
    <dgm:pt modelId="{BF834A24-03A9-467C-BD5E-C43E5E1AD57E}">
      <dgm:prSet/>
      <dgm:spPr/>
      <dgm:t>
        <a:bodyPr/>
        <a:lstStyle/>
        <a:p>
          <a:r>
            <a:rPr lang="tr-TR"/>
            <a:t>Types of lab safety</a:t>
          </a:r>
          <a:endParaRPr lang="en-US"/>
        </a:p>
      </dgm:t>
    </dgm:pt>
    <dgm:pt modelId="{0690CD97-8F3F-4375-80F4-8F295209A985}" type="parTrans" cxnId="{DEFCAB80-5B3F-4585-B53C-DEAAB8027D3A}">
      <dgm:prSet/>
      <dgm:spPr/>
      <dgm:t>
        <a:bodyPr/>
        <a:lstStyle/>
        <a:p>
          <a:endParaRPr lang="en-US"/>
        </a:p>
      </dgm:t>
    </dgm:pt>
    <dgm:pt modelId="{4E167CB8-3E76-4A86-92EF-D2BEAE95138D}" type="sibTrans" cxnId="{DEFCAB80-5B3F-4585-B53C-DEAAB8027D3A}">
      <dgm:prSet/>
      <dgm:spPr/>
      <dgm:t>
        <a:bodyPr/>
        <a:lstStyle/>
        <a:p>
          <a:endParaRPr lang="en-US"/>
        </a:p>
      </dgm:t>
    </dgm:pt>
    <dgm:pt modelId="{A15AB21E-59D9-4185-976F-BAAE4A054D75}">
      <dgm:prSet/>
      <dgm:spPr/>
      <dgm:t>
        <a:bodyPr/>
        <a:lstStyle/>
        <a:p>
          <a:r>
            <a:rPr lang="en-GB"/>
            <a:t>Chemical Safety</a:t>
          </a:r>
          <a:endParaRPr lang="en-US"/>
        </a:p>
      </dgm:t>
    </dgm:pt>
    <dgm:pt modelId="{273DEDFC-1AD8-472B-A6BB-6B64075EE051}" type="parTrans" cxnId="{4925A6C3-00E4-4161-BC4A-54904AFC9819}">
      <dgm:prSet/>
      <dgm:spPr/>
      <dgm:t>
        <a:bodyPr/>
        <a:lstStyle/>
        <a:p>
          <a:endParaRPr lang="en-US"/>
        </a:p>
      </dgm:t>
    </dgm:pt>
    <dgm:pt modelId="{6D810DF1-CAFB-4425-B47B-C0E86D78FC54}" type="sibTrans" cxnId="{4925A6C3-00E4-4161-BC4A-54904AFC9819}">
      <dgm:prSet/>
      <dgm:spPr/>
      <dgm:t>
        <a:bodyPr/>
        <a:lstStyle/>
        <a:p>
          <a:endParaRPr lang="en-US"/>
        </a:p>
      </dgm:t>
    </dgm:pt>
    <dgm:pt modelId="{1D7883BB-4A1A-4FA2-9187-847C6C032282}">
      <dgm:prSet/>
      <dgm:spPr/>
      <dgm:t>
        <a:bodyPr/>
        <a:lstStyle/>
        <a:p>
          <a:r>
            <a:rPr lang="en-GB"/>
            <a:t>Biological Safety</a:t>
          </a:r>
          <a:endParaRPr lang="en-US"/>
        </a:p>
      </dgm:t>
    </dgm:pt>
    <dgm:pt modelId="{9857BFFF-DCA2-434F-BF18-A8EC0B153679}" type="parTrans" cxnId="{B345CEE6-2EAC-4E9D-831D-8D9C7FDBB30F}">
      <dgm:prSet/>
      <dgm:spPr/>
      <dgm:t>
        <a:bodyPr/>
        <a:lstStyle/>
        <a:p>
          <a:endParaRPr lang="en-US"/>
        </a:p>
      </dgm:t>
    </dgm:pt>
    <dgm:pt modelId="{B3754C77-E61F-47CC-8DB0-F5AD1E87999A}" type="sibTrans" cxnId="{B345CEE6-2EAC-4E9D-831D-8D9C7FDBB30F}">
      <dgm:prSet/>
      <dgm:spPr/>
      <dgm:t>
        <a:bodyPr/>
        <a:lstStyle/>
        <a:p>
          <a:endParaRPr lang="en-US"/>
        </a:p>
      </dgm:t>
    </dgm:pt>
    <dgm:pt modelId="{4F047999-27E5-4AD8-828A-B74B56B5CBB0}">
      <dgm:prSet/>
      <dgm:spPr/>
      <dgm:t>
        <a:bodyPr/>
        <a:lstStyle/>
        <a:p>
          <a:r>
            <a:rPr lang="en-GB"/>
            <a:t>Equipment Safety</a:t>
          </a:r>
          <a:endParaRPr lang="en-US"/>
        </a:p>
      </dgm:t>
    </dgm:pt>
    <dgm:pt modelId="{429DB242-4D63-4447-A8F3-3490F7C57E5B}" type="parTrans" cxnId="{6F08FAE4-1EA3-4B82-BB13-6153630FCBEB}">
      <dgm:prSet/>
      <dgm:spPr/>
      <dgm:t>
        <a:bodyPr/>
        <a:lstStyle/>
        <a:p>
          <a:endParaRPr lang="en-US"/>
        </a:p>
      </dgm:t>
    </dgm:pt>
    <dgm:pt modelId="{666CECA6-EFB5-46A7-B78F-AACD67E38FB5}" type="sibTrans" cxnId="{6F08FAE4-1EA3-4B82-BB13-6153630FCBEB}">
      <dgm:prSet/>
      <dgm:spPr/>
      <dgm:t>
        <a:bodyPr/>
        <a:lstStyle/>
        <a:p>
          <a:endParaRPr lang="en-US"/>
        </a:p>
      </dgm:t>
    </dgm:pt>
    <dgm:pt modelId="{7444CC96-BDE2-43D5-B5AB-691FCB558D93}">
      <dgm:prSet/>
      <dgm:spPr/>
      <dgm:t>
        <a:bodyPr/>
        <a:lstStyle/>
        <a:p>
          <a:r>
            <a:rPr lang="en-GB"/>
            <a:t>Housekeeping</a:t>
          </a:r>
          <a:endParaRPr lang="en-US"/>
        </a:p>
      </dgm:t>
    </dgm:pt>
    <dgm:pt modelId="{9B83BB82-6D16-4C4C-991B-1E2FAE745185}" type="parTrans" cxnId="{853EC917-64E2-49B4-B514-0802C8ED89C7}">
      <dgm:prSet/>
      <dgm:spPr/>
      <dgm:t>
        <a:bodyPr/>
        <a:lstStyle/>
        <a:p>
          <a:endParaRPr lang="en-US"/>
        </a:p>
      </dgm:t>
    </dgm:pt>
    <dgm:pt modelId="{8C53452F-F4DB-49FC-B881-4F9CA8BC0FF0}" type="sibTrans" cxnId="{853EC917-64E2-49B4-B514-0802C8ED89C7}">
      <dgm:prSet/>
      <dgm:spPr/>
      <dgm:t>
        <a:bodyPr/>
        <a:lstStyle/>
        <a:p>
          <a:endParaRPr lang="en-US"/>
        </a:p>
      </dgm:t>
    </dgm:pt>
    <dgm:pt modelId="{2217CAF4-26DC-4E9A-916B-A7DA33BF325D}">
      <dgm:prSet/>
      <dgm:spPr/>
      <dgm:t>
        <a:bodyPr/>
        <a:lstStyle/>
        <a:p>
          <a:r>
            <a:rPr lang="en-GB"/>
            <a:t>Laboratory Etiquette</a:t>
          </a:r>
          <a:endParaRPr lang="en-US"/>
        </a:p>
      </dgm:t>
    </dgm:pt>
    <dgm:pt modelId="{A6AD656D-81B0-410D-A1C1-119CBC615FB6}" type="parTrans" cxnId="{40EEC556-B4E2-4B9F-8A4F-063F36151AAD}">
      <dgm:prSet/>
      <dgm:spPr/>
      <dgm:t>
        <a:bodyPr/>
        <a:lstStyle/>
        <a:p>
          <a:endParaRPr lang="en-US"/>
        </a:p>
      </dgm:t>
    </dgm:pt>
    <dgm:pt modelId="{8CC228A4-BC67-44D5-969C-51AF59077E7A}" type="sibTrans" cxnId="{40EEC556-B4E2-4B9F-8A4F-063F36151AAD}">
      <dgm:prSet/>
      <dgm:spPr/>
      <dgm:t>
        <a:bodyPr/>
        <a:lstStyle/>
        <a:p>
          <a:endParaRPr lang="en-US"/>
        </a:p>
      </dgm:t>
    </dgm:pt>
    <dgm:pt modelId="{9654B59B-F1A3-4EDF-B17E-4951D858752F}">
      <dgm:prSet/>
      <dgm:spPr/>
      <dgm:t>
        <a:bodyPr/>
        <a:lstStyle/>
        <a:p>
          <a:r>
            <a:rPr lang="en-GB"/>
            <a:t>Reporting Incidents</a:t>
          </a:r>
          <a:endParaRPr lang="en-US"/>
        </a:p>
      </dgm:t>
    </dgm:pt>
    <dgm:pt modelId="{721FC89E-476D-4AFC-8C9A-D2F42D87CD5E}" type="parTrans" cxnId="{FD204D6D-2519-4630-B7A1-68678F80C1D5}">
      <dgm:prSet/>
      <dgm:spPr/>
      <dgm:t>
        <a:bodyPr/>
        <a:lstStyle/>
        <a:p>
          <a:endParaRPr lang="en-US"/>
        </a:p>
      </dgm:t>
    </dgm:pt>
    <dgm:pt modelId="{6AA67C4D-561C-48DD-AB55-30D54F5110AC}" type="sibTrans" cxnId="{FD204D6D-2519-4630-B7A1-68678F80C1D5}">
      <dgm:prSet/>
      <dgm:spPr/>
      <dgm:t>
        <a:bodyPr/>
        <a:lstStyle/>
        <a:p>
          <a:endParaRPr lang="en-US"/>
        </a:p>
      </dgm:t>
    </dgm:pt>
    <dgm:pt modelId="{779C38CF-2F89-4A0E-B0E3-9466EC9C3665}">
      <dgm:prSet/>
      <dgm:spPr/>
      <dgm:t>
        <a:bodyPr/>
        <a:lstStyle/>
        <a:p>
          <a:r>
            <a:rPr lang="en-GB" dirty="0"/>
            <a:t>Institutional Resources</a:t>
          </a:r>
          <a:endParaRPr lang="en-US" dirty="0"/>
        </a:p>
      </dgm:t>
    </dgm:pt>
    <dgm:pt modelId="{6412820F-2F0E-4A06-BA0B-BF74F54B98F4}" type="parTrans" cxnId="{D1CF9DF2-4B70-41E5-8762-B0F95D32E0C6}">
      <dgm:prSet/>
      <dgm:spPr/>
      <dgm:t>
        <a:bodyPr/>
        <a:lstStyle/>
        <a:p>
          <a:endParaRPr lang="en-US"/>
        </a:p>
      </dgm:t>
    </dgm:pt>
    <dgm:pt modelId="{7B56F12B-A0D0-45AE-90C1-B314106123F2}" type="sibTrans" cxnId="{D1CF9DF2-4B70-41E5-8762-B0F95D32E0C6}">
      <dgm:prSet/>
      <dgm:spPr/>
      <dgm:t>
        <a:bodyPr/>
        <a:lstStyle/>
        <a:p>
          <a:endParaRPr lang="en-US"/>
        </a:p>
      </dgm:t>
    </dgm:pt>
    <dgm:pt modelId="{4AAF6ACE-4800-B04A-A6BB-46AA496144D7}" type="pres">
      <dgm:prSet presAssocID="{ACF846A4-405C-43C4-800C-511DBA112B53}" presName="linear" presStyleCnt="0">
        <dgm:presLayoutVars>
          <dgm:animLvl val="lvl"/>
          <dgm:resizeHandles val="exact"/>
        </dgm:presLayoutVars>
      </dgm:prSet>
      <dgm:spPr/>
    </dgm:pt>
    <dgm:pt modelId="{799F9B6B-F7F7-B64A-86E9-A0D1296380FA}" type="pres">
      <dgm:prSet presAssocID="{B6466303-5220-404E-B4E9-FF1F3DBDE898}" presName="parentText" presStyleLbl="node1" presStyleIdx="0" presStyleCnt="4">
        <dgm:presLayoutVars>
          <dgm:chMax val="0"/>
          <dgm:bulletEnabled val="1"/>
        </dgm:presLayoutVars>
      </dgm:prSet>
      <dgm:spPr/>
    </dgm:pt>
    <dgm:pt modelId="{5B7E8741-FE25-254C-8785-B46C4608EEFB}" type="pres">
      <dgm:prSet presAssocID="{3C5A1CD9-F35B-44C7-B9FB-637CA2EF49B2}" presName="spacer" presStyleCnt="0"/>
      <dgm:spPr/>
    </dgm:pt>
    <dgm:pt modelId="{9F9AF715-818E-A54E-A4A4-CA2DA75AB71C}" type="pres">
      <dgm:prSet presAssocID="{6B7FEFEF-AD9A-4596-A180-1790F9796997}" presName="parentText" presStyleLbl="node1" presStyleIdx="1" presStyleCnt="4">
        <dgm:presLayoutVars>
          <dgm:chMax val="0"/>
          <dgm:bulletEnabled val="1"/>
        </dgm:presLayoutVars>
      </dgm:prSet>
      <dgm:spPr/>
    </dgm:pt>
    <dgm:pt modelId="{BC2879F0-E402-3047-92F9-7C69A96BE92F}" type="pres">
      <dgm:prSet presAssocID="{5CCF416A-DF42-47A3-A423-FDFA6E32AE9F}" presName="spacer" presStyleCnt="0"/>
      <dgm:spPr/>
    </dgm:pt>
    <dgm:pt modelId="{2E8AE70B-F4C3-574D-93FD-272FC2DD15D8}" type="pres">
      <dgm:prSet presAssocID="{BAF983EB-EC99-408D-A4E5-8E4192242881}" presName="parentText" presStyleLbl="node1" presStyleIdx="2" presStyleCnt="4">
        <dgm:presLayoutVars>
          <dgm:chMax val="0"/>
          <dgm:bulletEnabled val="1"/>
        </dgm:presLayoutVars>
      </dgm:prSet>
      <dgm:spPr/>
    </dgm:pt>
    <dgm:pt modelId="{74C9A1A8-08B2-8748-B0BA-4C8F8C861928}" type="pres">
      <dgm:prSet presAssocID="{BAF983EB-EC99-408D-A4E5-8E4192242881}" presName="childText" presStyleLbl="revTx" presStyleIdx="0" presStyleCnt="2">
        <dgm:presLayoutVars>
          <dgm:bulletEnabled val="1"/>
        </dgm:presLayoutVars>
      </dgm:prSet>
      <dgm:spPr/>
    </dgm:pt>
    <dgm:pt modelId="{2B31A17D-0667-654D-B009-5D0A82E7C80E}" type="pres">
      <dgm:prSet presAssocID="{BF834A24-03A9-467C-BD5E-C43E5E1AD57E}" presName="parentText" presStyleLbl="node1" presStyleIdx="3" presStyleCnt="4">
        <dgm:presLayoutVars>
          <dgm:chMax val="0"/>
          <dgm:bulletEnabled val="1"/>
        </dgm:presLayoutVars>
      </dgm:prSet>
      <dgm:spPr/>
    </dgm:pt>
    <dgm:pt modelId="{96E68635-DB81-7B40-B22C-95A7668BE56D}" type="pres">
      <dgm:prSet presAssocID="{BF834A24-03A9-467C-BD5E-C43E5E1AD57E}" presName="childText" presStyleLbl="revTx" presStyleIdx="1" presStyleCnt="2">
        <dgm:presLayoutVars>
          <dgm:bulletEnabled val="1"/>
        </dgm:presLayoutVars>
      </dgm:prSet>
      <dgm:spPr/>
    </dgm:pt>
  </dgm:ptLst>
  <dgm:cxnLst>
    <dgm:cxn modelId="{B694A20A-1C72-B045-88EB-0CCCDAE54843}" type="presOf" srcId="{ACF846A4-405C-43C4-800C-511DBA112B53}" destId="{4AAF6ACE-4800-B04A-A6BB-46AA496144D7}" srcOrd="0" destOrd="0" presId="urn:microsoft.com/office/officeart/2005/8/layout/vList2"/>
    <dgm:cxn modelId="{1F66ED14-48AE-714C-AC84-8329C4E06514}" type="presOf" srcId="{BF834A24-03A9-467C-BD5E-C43E5E1AD57E}" destId="{2B31A17D-0667-654D-B009-5D0A82E7C80E}" srcOrd="0" destOrd="0" presId="urn:microsoft.com/office/officeart/2005/8/layout/vList2"/>
    <dgm:cxn modelId="{853EC917-64E2-49B4-B514-0802C8ED89C7}" srcId="{BF834A24-03A9-467C-BD5E-C43E5E1AD57E}" destId="{7444CC96-BDE2-43D5-B5AB-691FCB558D93}" srcOrd="3" destOrd="0" parTransId="{9B83BB82-6D16-4C4C-991B-1E2FAE745185}" sibTransId="{8C53452F-F4DB-49FC-B881-4F9CA8BC0FF0}"/>
    <dgm:cxn modelId="{63032421-7EE3-6E46-8739-B226884871CE}" type="presOf" srcId="{7444CC96-BDE2-43D5-B5AB-691FCB558D93}" destId="{96E68635-DB81-7B40-B22C-95A7668BE56D}" srcOrd="0" destOrd="3" presId="urn:microsoft.com/office/officeart/2005/8/layout/vList2"/>
    <dgm:cxn modelId="{CE78072A-9CD6-4598-B990-B09774E969FF}" srcId="{BAF983EB-EC99-408D-A4E5-8E4192242881}" destId="{3F5132A9-D5A1-48D6-B7F3-E4C032366507}" srcOrd="3" destOrd="0" parTransId="{3BA6C75F-7E33-42E0-B3F2-8BFBF46E199B}" sibTransId="{1B9BB383-FE1C-4735-A3A5-6965B995789D}"/>
    <dgm:cxn modelId="{F489AE3B-5865-A048-8719-D60289B84B2F}" type="presOf" srcId="{BAF983EB-EC99-408D-A4E5-8E4192242881}" destId="{2E8AE70B-F4C3-574D-93FD-272FC2DD15D8}" srcOrd="0" destOrd="0" presId="urn:microsoft.com/office/officeart/2005/8/layout/vList2"/>
    <dgm:cxn modelId="{2EEF7763-CEBA-4C1D-B824-3854626A899D}" srcId="{ACF846A4-405C-43C4-800C-511DBA112B53}" destId="{6B7FEFEF-AD9A-4596-A180-1790F9796997}" srcOrd="1" destOrd="0" parTransId="{4D959301-6F86-4D58-A56D-007E2CF8771F}" sibTransId="{5CCF416A-DF42-47A3-A423-FDFA6E32AE9F}"/>
    <dgm:cxn modelId="{C5224369-FD98-8940-9F74-A31409652B5D}" type="presOf" srcId="{2C96C47F-A356-4222-ABC2-6A368E872892}" destId="{74C9A1A8-08B2-8748-B0BA-4C8F8C861928}" srcOrd="0" destOrd="0" presId="urn:microsoft.com/office/officeart/2005/8/layout/vList2"/>
    <dgm:cxn modelId="{FD204D6D-2519-4630-B7A1-68678F80C1D5}" srcId="{BF834A24-03A9-467C-BD5E-C43E5E1AD57E}" destId="{9654B59B-F1A3-4EDF-B17E-4951D858752F}" srcOrd="5" destOrd="0" parTransId="{721FC89E-476D-4AFC-8C9A-D2F42D87CD5E}" sibTransId="{6AA67C4D-561C-48DD-AB55-30D54F5110AC}"/>
    <dgm:cxn modelId="{1F68B673-6204-994F-9BFB-E0BA4D7F8AF3}" type="presOf" srcId="{A15AB21E-59D9-4185-976F-BAAE4A054D75}" destId="{96E68635-DB81-7B40-B22C-95A7668BE56D}" srcOrd="0" destOrd="0" presId="urn:microsoft.com/office/officeart/2005/8/layout/vList2"/>
    <dgm:cxn modelId="{40EEC556-B4E2-4B9F-8A4F-063F36151AAD}" srcId="{BF834A24-03A9-467C-BD5E-C43E5E1AD57E}" destId="{2217CAF4-26DC-4E9A-916B-A7DA33BF325D}" srcOrd="4" destOrd="0" parTransId="{A6AD656D-81B0-410D-A1C1-119CBC615FB6}" sibTransId="{8CC228A4-BC67-44D5-969C-51AF59077E7A}"/>
    <dgm:cxn modelId="{B7E5D55A-DE38-0B49-8C93-9D9AD65882B3}" type="presOf" srcId="{779C38CF-2F89-4A0E-B0E3-9466EC9C3665}" destId="{96E68635-DB81-7B40-B22C-95A7668BE56D}" srcOrd="0" destOrd="6" presId="urn:microsoft.com/office/officeart/2005/8/layout/vList2"/>
    <dgm:cxn modelId="{8A553E7F-07BA-E442-816A-58DC7587EC03}" type="presOf" srcId="{1D7883BB-4A1A-4FA2-9187-847C6C032282}" destId="{96E68635-DB81-7B40-B22C-95A7668BE56D}" srcOrd="0" destOrd="1" presId="urn:microsoft.com/office/officeart/2005/8/layout/vList2"/>
    <dgm:cxn modelId="{96F4D17F-C804-4618-BAAF-5472EB25A802}" srcId="{ACF846A4-405C-43C4-800C-511DBA112B53}" destId="{B6466303-5220-404E-B4E9-FF1F3DBDE898}" srcOrd="0" destOrd="0" parTransId="{307128C0-FEA1-4C2B-9BFF-E58E55E0EB66}" sibTransId="{3C5A1CD9-F35B-44C7-B9FB-637CA2EF49B2}"/>
    <dgm:cxn modelId="{DEFCAB80-5B3F-4585-B53C-DEAAB8027D3A}" srcId="{ACF846A4-405C-43C4-800C-511DBA112B53}" destId="{BF834A24-03A9-467C-BD5E-C43E5E1AD57E}" srcOrd="3" destOrd="0" parTransId="{0690CD97-8F3F-4375-80F4-8F295209A985}" sibTransId="{4E167CB8-3E76-4A86-92EF-D2BEAE95138D}"/>
    <dgm:cxn modelId="{C9619D84-EA08-4EA1-9749-30FBA8B34AF0}" srcId="{BAF983EB-EC99-408D-A4E5-8E4192242881}" destId="{2C96C47F-A356-4222-ABC2-6A368E872892}" srcOrd="0" destOrd="0" parTransId="{17037CEA-339A-425A-818B-1C2E3DA2F8CA}" sibTransId="{E088CEE8-E82F-4B45-974B-5CFEB24D22F1}"/>
    <dgm:cxn modelId="{6EBABE8D-958A-42C8-97E4-0C2BDFB1287C}" srcId="{BAF983EB-EC99-408D-A4E5-8E4192242881}" destId="{16F78E3B-71C3-4BB8-A476-8A358379681A}" srcOrd="1" destOrd="0" parTransId="{95B7143D-D49C-4714-86BE-81D28C26C857}" sibTransId="{E3C8C6AD-6CC8-4C34-947D-AA99F5A10FFC}"/>
    <dgm:cxn modelId="{E2260697-7241-42F3-85C6-60248DCDEB2F}" srcId="{BAF983EB-EC99-408D-A4E5-8E4192242881}" destId="{8FFD4197-9DE4-449B-9B0D-20E2921C039C}" srcOrd="2" destOrd="0" parTransId="{968AEF39-56FD-4F6F-A67C-101262B376B8}" sibTransId="{4432D27D-B745-49A7-87D7-13BE32841746}"/>
    <dgm:cxn modelId="{56BD13A3-DC5F-DE44-98C2-674A7EA8B2DA}" type="presOf" srcId="{B6466303-5220-404E-B4E9-FF1F3DBDE898}" destId="{799F9B6B-F7F7-B64A-86E9-A0D1296380FA}" srcOrd="0" destOrd="0" presId="urn:microsoft.com/office/officeart/2005/8/layout/vList2"/>
    <dgm:cxn modelId="{3EEF68A7-C5C8-4801-81CC-A9D075A9BEE4}" srcId="{ACF846A4-405C-43C4-800C-511DBA112B53}" destId="{BAF983EB-EC99-408D-A4E5-8E4192242881}" srcOrd="2" destOrd="0" parTransId="{5310B239-D61E-4D7B-A16A-B1CB2FBA13F9}" sibTransId="{13D23AA7-E8AF-4AC6-80D5-D8D145E10691}"/>
    <dgm:cxn modelId="{4925A6C3-00E4-4161-BC4A-54904AFC9819}" srcId="{BF834A24-03A9-467C-BD5E-C43E5E1AD57E}" destId="{A15AB21E-59D9-4185-976F-BAAE4A054D75}" srcOrd="0" destOrd="0" parTransId="{273DEDFC-1AD8-472B-A6BB-6B64075EE051}" sibTransId="{6D810DF1-CAFB-4425-B47B-C0E86D78FC54}"/>
    <dgm:cxn modelId="{6C2394D1-2B39-7745-9EFF-69BD2DBA0BEF}" type="presOf" srcId="{8FFD4197-9DE4-449B-9B0D-20E2921C039C}" destId="{74C9A1A8-08B2-8748-B0BA-4C8F8C861928}" srcOrd="0" destOrd="2" presId="urn:microsoft.com/office/officeart/2005/8/layout/vList2"/>
    <dgm:cxn modelId="{0912BAD3-DC4A-CE40-9CC7-96CFC43F0A68}" type="presOf" srcId="{4F047999-27E5-4AD8-828A-B74B56B5CBB0}" destId="{96E68635-DB81-7B40-B22C-95A7668BE56D}" srcOrd="0" destOrd="2" presId="urn:microsoft.com/office/officeart/2005/8/layout/vList2"/>
    <dgm:cxn modelId="{3D69F8DB-7FF5-A541-A3F5-EA914857B27E}" type="presOf" srcId="{6B7FEFEF-AD9A-4596-A180-1790F9796997}" destId="{9F9AF715-818E-A54E-A4A4-CA2DA75AB71C}" srcOrd="0" destOrd="0" presId="urn:microsoft.com/office/officeart/2005/8/layout/vList2"/>
    <dgm:cxn modelId="{FCD2F7E2-BE68-9841-B634-97BB8A1F5AA1}" type="presOf" srcId="{9654B59B-F1A3-4EDF-B17E-4951D858752F}" destId="{96E68635-DB81-7B40-B22C-95A7668BE56D}" srcOrd="0" destOrd="5" presId="urn:microsoft.com/office/officeart/2005/8/layout/vList2"/>
    <dgm:cxn modelId="{6F08FAE4-1EA3-4B82-BB13-6153630FCBEB}" srcId="{BF834A24-03A9-467C-BD5E-C43E5E1AD57E}" destId="{4F047999-27E5-4AD8-828A-B74B56B5CBB0}" srcOrd="2" destOrd="0" parTransId="{429DB242-4D63-4447-A8F3-3490F7C57E5B}" sibTransId="{666CECA6-EFB5-46A7-B78F-AACD67E38FB5}"/>
    <dgm:cxn modelId="{7B0C82E5-D4EE-0D45-B255-817F0EF3B332}" type="presOf" srcId="{16F78E3B-71C3-4BB8-A476-8A358379681A}" destId="{74C9A1A8-08B2-8748-B0BA-4C8F8C861928}" srcOrd="0" destOrd="1" presId="urn:microsoft.com/office/officeart/2005/8/layout/vList2"/>
    <dgm:cxn modelId="{B345CEE6-2EAC-4E9D-831D-8D9C7FDBB30F}" srcId="{BF834A24-03A9-467C-BD5E-C43E5E1AD57E}" destId="{1D7883BB-4A1A-4FA2-9187-847C6C032282}" srcOrd="1" destOrd="0" parTransId="{9857BFFF-DCA2-434F-BF18-A8EC0B153679}" sibTransId="{B3754C77-E61F-47CC-8DB0-F5AD1E87999A}"/>
    <dgm:cxn modelId="{D1CF9DF2-4B70-41E5-8762-B0F95D32E0C6}" srcId="{BF834A24-03A9-467C-BD5E-C43E5E1AD57E}" destId="{779C38CF-2F89-4A0E-B0E3-9466EC9C3665}" srcOrd="6" destOrd="0" parTransId="{6412820F-2F0E-4A06-BA0B-BF74F54B98F4}" sibTransId="{7B56F12B-A0D0-45AE-90C1-B314106123F2}"/>
    <dgm:cxn modelId="{421516F7-1B64-3A44-A73D-78969E0B18DF}" type="presOf" srcId="{2217CAF4-26DC-4E9A-916B-A7DA33BF325D}" destId="{96E68635-DB81-7B40-B22C-95A7668BE56D}" srcOrd="0" destOrd="4" presId="urn:microsoft.com/office/officeart/2005/8/layout/vList2"/>
    <dgm:cxn modelId="{59A8DEFB-0EEB-7F41-83BB-EAAE6273067F}" type="presOf" srcId="{3F5132A9-D5A1-48D6-B7F3-E4C032366507}" destId="{74C9A1A8-08B2-8748-B0BA-4C8F8C861928}" srcOrd="0" destOrd="3" presId="urn:microsoft.com/office/officeart/2005/8/layout/vList2"/>
    <dgm:cxn modelId="{A20F1B6C-1DF6-C74C-B0BD-B04DAE929404}" type="presParOf" srcId="{4AAF6ACE-4800-B04A-A6BB-46AA496144D7}" destId="{799F9B6B-F7F7-B64A-86E9-A0D1296380FA}" srcOrd="0" destOrd="0" presId="urn:microsoft.com/office/officeart/2005/8/layout/vList2"/>
    <dgm:cxn modelId="{C5D7B2B8-066C-7644-98A0-5BA19203ED79}" type="presParOf" srcId="{4AAF6ACE-4800-B04A-A6BB-46AA496144D7}" destId="{5B7E8741-FE25-254C-8785-B46C4608EEFB}" srcOrd="1" destOrd="0" presId="urn:microsoft.com/office/officeart/2005/8/layout/vList2"/>
    <dgm:cxn modelId="{F2B0AE0D-6AB6-5343-B17A-7E399154B9B6}" type="presParOf" srcId="{4AAF6ACE-4800-B04A-A6BB-46AA496144D7}" destId="{9F9AF715-818E-A54E-A4A4-CA2DA75AB71C}" srcOrd="2" destOrd="0" presId="urn:microsoft.com/office/officeart/2005/8/layout/vList2"/>
    <dgm:cxn modelId="{B5266CA2-F1D2-BD47-B364-5A1BD6623516}" type="presParOf" srcId="{4AAF6ACE-4800-B04A-A6BB-46AA496144D7}" destId="{BC2879F0-E402-3047-92F9-7C69A96BE92F}" srcOrd="3" destOrd="0" presId="urn:microsoft.com/office/officeart/2005/8/layout/vList2"/>
    <dgm:cxn modelId="{50D2BD5A-A6D3-3D40-A747-8B6ABDCEBBD3}" type="presParOf" srcId="{4AAF6ACE-4800-B04A-A6BB-46AA496144D7}" destId="{2E8AE70B-F4C3-574D-93FD-272FC2DD15D8}" srcOrd="4" destOrd="0" presId="urn:microsoft.com/office/officeart/2005/8/layout/vList2"/>
    <dgm:cxn modelId="{FD12FBEA-06B3-3747-B0BE-89F6671E7F84}" type="presParOf" srcId="{4AAF6ACE-4800-B04A-A6BB-46AA496144D7}" destId="{74C9A1A8-08B2-8748-B0BA-4C8F8C861928}" srcOrd="5" destOrd="0" presId="urn:microsoft.com/office/officeart/2005/8/layout/vList2"/>
    <dgm:cxn modelId="{2D80816B-04F5-C74D-9577-745CF1171B95}" type="presParOf" srcId="{4AAF6ACE-4800-B04A-A6BB-46AA496144D7}" destId="{2B31A17D-0667-654D-B009-5D0A82E7C80E}" srcOrd="6" destOrd="0" presId="urn:microsoft.com/office/officeart/2005/8/layout/vList2"/>
    <dgm:cxn modelId="{8CAE3C9F-7DB2-0E4E-A293-326FA16E64AF}" type="presParOf" srcId="{4AAF6ACE-4800-B04A-A6BB-46AA496144D7}" destId="{96E68635-DB81-7B40-B22C-95A7668BE56D}"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D526EE-7E93-4590-9659-1A5FEC923B2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D20FD61-3A0E-4472-9C8D-ECAE45E8151A}">
      <dgm:prSet/>
      <dgm:spPr/>
      <dgm:t>
        <a:bodyPr/>
        <a:lstStyle/>
        <a:p>
          <a:pPr>
            <a:lnSpc>
              <a:spcPct val="100000"/>
            </a:lnSpc>
          </a:pPr>
          <a:r>
            <a:rPr lang="tr-TR" b="1"/>
            <a:t>Safety First: </a:t>
          </a:r>
          <a:r>
            <a:rPr lang="tr-TR"/>
            <a:t>Protecting your well-being</a:t>
          </a:r>
          <a:endParaRPr lang="en-US"/>
        </a:p>
      </dgm:t>
    </dgm:pt>
    <dgm:pt modelId="{6C498F98-4195-4DAB-A8B8-0B59DE29485D}" type="parTrans" cxnId="{002D2B9B-C636-4A66-A075-3267DF94CE05}">
      <dgm:prSet/>
      <dgm:spPr/>
      <dgm:t>
        <a:bodyPr/>
        <a:lstStyle/>
        <a:p>
          <a:endParaRPr lang="en-US"/>
        </a:p>
      </dgm:t>
    </dgm:pt>
    <dgm:pt modelId="{3323C819-A5B8-4A2B-B67B-8CFF3118A8E8}" type="sibTrans" cxnId="{002D2B9B-C636-4A66-A075-3267DF94CE05}">
      <dgm:prSet/>
      <dgm:spPr/>
      <dgm:t>
        <a:bodyPr/>
        <a:lstStyle/>
        <a:p>
          <a:endParaRPr lang="en-US"/>
        </a:p>
      </dgm:t>
    </dgm:pt>
    <dgm:pt modelId="{222E21F5-0862-497A-B143-47FB01385452}">
      <dgm:prSet/>
      <dgm:spPr/>
      <dgm:t>
        <a:bodyPr/>
        <a:lstStyle/>
        <a:p>
          <a:pPr>
            <a:lnSpc>
              <a:spcPct val="100000"/>
            </a:lnSpc>
          </a:pPr>
          <a:r>
            <a:rPr lang="tr-TR" b="1" dirty="0" err="1"/>
            <a:t>Responsible</a:t>
          </a:r>
          <a:r>
            <a:rPr lang="tr-TR" b="1" dirty="0"/>
            <a:t> </a:t>
          </a:r>
          <a:r>
            <a:rPr lang="tr-TR" b="1" dirty="0" err="1"/>
            <a:t>Research</a:t>
          </a:r>
          <a:r>
            <a:rPr lang="tr-TR" b="1" dirty="0"/>
            <a:t>: </a:t>
          </a:r>
          <a:r>
            <a:rPr lang="tr-TR" dirty="0" err="1"/>
            <a:t>Ensuring</a:t>
          </a:r>
          <a:r>
            <a:rPr lang="tr-TR" dirty="0"/>
            <a:t> </a:t>
          </a:r>
          <a:r>
            <a:rPr lang="tr-TR" dirty="0" err="1"/>
            <a:t>the</a:t>
          </a:r>
          <a:r>
            <a:rPr lang="tr-TR" dirty="0"/>
            <a:t> </a:t>
          </a:r>
          <a:r>
            <a:rPr lang="tr-TR" dirty="0" err="1"/>
            <a:t>integrity</a:t>
          </a:r>
          <a:r>
            <a:rPr lang="tr-TR" dirty="0"/>
            <a:t> of </a:t>
          </a:r>
          <a:r>
            <a:rPr lang="tr-TR" dirty="0" err="1"/>
            <a:t>experiments</a:t>
          </a:r>
          <a:endParaRPr lang="en-US" dirty="0"/>
        </a:p>
      </dgm:t>
    </dgm:pt>
    <dgm:pt modelId="{E467BD7B-BFC8-46B3-A599-DC2D598010D9}" type="parTrans" cxnId="{34A5DE98-8291-44DC-B8FA-54AD25EAFAE7}">
      <dgm:prSet/>
      <dgm:spPr/>
      <dgm:t>
        <a:bodyPr/>
        <a:lstStyle/>
        <a:p>
          <a:endParaRPr lang="en-US"/>
        </a:p>
      </dgm:t>
    </dgm:pt>
    <dgm:pt modelId="{9A6F63F4-6C7C-46B1-A3C3-CED24D99ED17}" type="sibTrans" cxnId="{34A5DE98-8291-44DC-B8FA-54AD25EAFAE7}">
      <dgm:prSet/>
      <dgm:spPr/>
      <dgm:t>
        <a:bodyPr/>
        <a:lstStyle/>
        <a:p>
          <a:endParaRPr lang="en-US"/>
        </a:p>
      </dgm:t>
    </dgm:pt>
    <dgm:pt modelId="{7E7A0229-571D-4283-8F74-2AD778AE4613}">
      <dgm:prSet/>
      <dgm:spPr/>
      <dgm:t>
        <a:bodyPr/>
        <a:lstStyle/>
        <a:p>
          <a:pPr>
            <a:lnSpc>
              <a:spcPct val="100000"/>
            </a:lnSpc>
          </a:pPr>
          <a:r>
            <a:rPr lang="tr-TR" b="1" dirty="0"/>
            <a:t>Legal </a:t>
          </a:r>
          <a:r>
            <a:rPr lang="tr-TR" b="1" dirty="0" err="1"/>
            <a:t>Compliance</a:t>
          </a:r>
          <a:r>
            <a:rPr lang="tr-TR" b="1" dirty="0"/>
            <a:t>: </a:t>
          </a:r>
          <a:r>
            <a:rPr lang="tr-TR" dirty="0"/>
            <a:t>Meeting </a:t>
          </a:r>
          <a:r>
            <a:rPr lang="tr-TR" dirty="0" err="1"/>
            <a:t>regulatory</a:t>
          </a:r>
          <a:r>
            <a:rPr lang="tr-TR" dirty="0"/>
            <a:t> </a:t>
          </a:r>
          <a:r>
            <a:rPr lang="tr-TR" dirty="0" err="1"/>
            <a:t>requirements</a:t>
          </a:r>
          <a:endParaRPr lang="en-US" dirty="0"/>
        </a:p>
      </dgm:t>
    </dgm:pt>
    <dgm:pt modelId="{826A438C-264F-4161-979B-220B5A92A619}" type="parTrans" cxnId="{24D4DADC-817E-4088-8D85-32B61DFFB9FA}">
      <dgm:prSet/>
      <dgm:spPr/>
      <dgm:t>
        <a:bodyPr/>
        <a:lstStyle/>
        <a:p>
          <a:endParaRPr lang="en-US"/>
        </a:p>
      </dgm:t>
    </dgm:pt>
    <dgm:pt modelId="{6415AA39-14EB-4F20-9474-79861D0B1BB3}" type="sibTrans" cxnId="{24D4DADC-817E-4088-8D85-32B61DFFB9FA}">
      <dgm:prSet/>
      <dgm:spPr/>
      <dgm:t>
        <a:bodyPr/>
        <a:lstStyle/>
        <a:p>
          <a:endParaRPr lang="en-US"/>
        </a:p>
      </dgm:t>
    </dgm:pt>
    <dgm:pt modelId="{9A925DDA-C5E8-4FBB-9AEB-75366BC6FD6D}" type="pres">
      <dgm:prSet presAssocID="{FCD526EE-7E93-4590-9659-1A5FEC923B21}" presName="root" presStyleCnt="0">
        <dgm:presLayoutVars>
          <dgm:dir/>
          <dgm:resizeHandles val="exact"/>
        </dgm:presLayoutVars>
      </dgm:prSet>
      <dgm:spPr/>
    </dgm:pt>
    <dgm:pt modelId="{444EC15E-46C2-4A58-9875-560F7A604516}" type="pres">
      <dgm:prSet presAssocID="{BD20FD61-3A0E-4472-9C8D-ECAE45E8151A}" presName="compNode" presStyleCnt="0"/>
      <dgm:spPr/>
    </dgm:pt>
    <dgm:pt modelId="{B4F8F8B2-D2E1-42AB-916A-B4838B404CA9}" type="pres">
      <dgm:prSet presAssocID="{BD20FD61-3A0E-4472-9C8D-ECAE45E8151A}" presName="bgRect" presStyleLbl="bgShp" presStyleIdx="0" presStyleCnt="3"/>
      <dgm:spPr/>
    </dgm:pt>
    <dgm:pt modelId="{84EBB163-5224-4E7E-94B2-C376AB3FFE73}" type="pres">
      <dgm:prSet presAssocID="{BD20FD61-3A0E-4472-9C8D-ECAE45E8151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otecting Hand"/>
        </a:ext>
      </dgm:extLst>
    </dgm:pt>
    <dgm:pt modelId="{D6ED9EF5-0D80-4CC8-8D95-BE428F9F3649}" type="pres">
      <dgm:prSet presAssocID="{BD20FD61-3A0E-4472-9C8D-ECAE45E8151A}" presName="spaceRect" presStyleCnt="0"/>
      <dgm:spPr/>
    </dgm:pt>
    <dgm:pt modelId="{C4CBDB2F-36EB-407B-BEEB-5204A74DEFC3}" type="pres">
      <dgm:prSet presAssocID="{BD20FD61-3A0E-4472-9C8D-ECAE45E8151A}" presName="parTx" presStyleLbl="revTx" presStyleIdx="0" presStyleCnt="3">
        <dgm:presLayoutVars>
          <dgm:chMax val="0"/>
          <dgm:chPref val="0"/>
        </dgm:presLayoutVars>
      </dgm:prSet>
      <dgm:spPr/>
    </dgm:pt>
    <dgm:pt modelId="{D7A5CD4D-A855-429B-B3C6-74A1B9FFA89E}" type="pres">
      <dgm:prSet presAssocID="{3323C819-A5B8-4A2B-B67B-8CFF3118A8E8}" presName="sibTrans" presStyleCnt="0"/>
      <dgm:spPr/>
    </dgm:pt>
    <dgm:pt modelId="{FB7EDE51-40FC-4B11-808A-41B247E9B69A}" type="pres">
      <dgm:prSet presAssocID="{222E21F5-0862-497A-B143-47FB01385452}" presName="compNode" presStyleCnt="0"/>
      <dgm:spPr/>
    </dgm:pt>
    <dgm:pt modelId="{C02C493B-2B9A-48F7-86BA-63337823C021}" type="pres">
      <dgm:prSet presAssocID="{222E21F5-0862-497A-B143-47FB01385452}" presName="bgRect" presStyleLbl="bgShp" presStyleIdx="1" presStyleCnt="3"/>
      <dgm:spPr/>
    </dgm:pt>
    <dgm:pt modelId="{FDB81B89-789B-404C-AA5C-8C1E66B79209}" type="pres">
      <dgm:prSet presAssocID="{222E21F5-0862-497A-B143-47FB0138545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icroscope"/>
        </a:ext>
      </dgm:extLst>
    </dgm:pt>
    <dgm:pt modelId="{C2C5F38C-2F37-482B-A94C-C065205D4EE0}" type="pres">
      <dgm:prSet presAssocID="{222E21F5-0862-497A-B143-47FB01385452}" presName="spaceRect" presStyleCnt="0"/>
      <dgm:spPr/>
    </dgm:pt>
    <dgm:pt modelId="{213A662B-1708-4989-99EA-63E950BF773E}" type="pres">
      <dgm:prSet presAssocID="{222E21F5-0862-497A-B143-47FB01385452}" presName="parTx" presStyleLbl="revTx" presStyleIdx="1" presStyleCnt="3">
        <dgm:presLayoutVars>
          <dgm:chMax val="0"/>
          <dgm:chPref val="0"/>
        </dgm:presLayoutVars>
      </dgm:prSet>
      <dgm:spPr/>
    </dgm:pt>
    <dgm:pt modelId="{655A8041-2191-4641-B9DD-E111C857C57F}" type="pres">
      <dgm:prSet presAssocID="{9A6F63F4-6C7C-46B1-A3C3-CED24D99ED17}" presName="sibTrans" presStyleCnt="0"/>
      <dgm:spPr/>
    </dgm:pt>
    <dgm:pt modelId="{E024CC1C-1328-4735-BBA5-DE8B21B243CE}" type="pres">
      <dgm:prSet presAssocID="{7E7A0229-571D-4283-8F74-2AD778AE4613}" presName="compNode" presStyleCnt="0"/>
      <dgm:spPr/>
    </dgm:pt>
    <dgm:pt modelId="{AFA0806F-0A47-459C-A651-27967D93BF58}" type="pres">
      <dgm:prSet presAssocID="{7E7A0229-571D-4283-8F74-2AD778AE4613}" presName="bgRect" presStyleLbl="bgShp" presStyleIdx="2" presStyleCnt="3"/>
      <dgm:spPr/>
    </dgm:pt>
    <dgm:pt modelId="{108A7E35-5159-40BA-9E44-5A97E1BB89ED}" type="pres">
      <dgm:prSet presAssocID="{7E7A0229-571D-4283-8F74-2AD778AE461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avel"/>
        </a:ext>
      </dgm:extLst>
    </dgm:pt>
    <dgm:pt modelId="{DB0B19CF-E17E-4304-8425-6C737CD52D6A}" type="pres">
      <dgm:prSet presAssocID="{7E7A0229-571D-4283-8F74-2AD778AE4613}" presName="spaceRect" presStyleCnt="0"/>
      <dgm:spPr/>
    </dgm:pt>
    <dgm:pt modelId="{09B187D9-D07E-4DEA-BDAD-6D6647CF8B40}" type="pres">
      <dgm:prSet presAssocID="{7E7A0229-571D-4283-8F74-2AD778AE4613}" presName="parTx" presStyleLbl="revTx" presStyleIdx="2" presStyleCnt="3">
        <dgm:presLayoutVars>
          <dgm:chMax val="0"/>
          <dgm:chPref val="0"/>
        </dgm:presLayoutVars>
      </dgm:prSet>
      <dgm:spPr/>
    </dgm:pt>
  </dgm:ptLst>
  <dgm:cxnLst>
    <dgm:cxn modelId="{D1572916-BF70-455E-99F8-2355B954642F}" type="presOf" srcId="{7E7A0229-571D-4283-8F74-2AD778AE4613}" destId="{09B187D9-D07E-4DEA-BDAD-6D6647CF8B40}" srcOrd="0" destOrd="0" presId="urn:microsoft.com/office/officeart/2018/2/layout/IconVerticalSolidList"/>
    <dgm:cxn modelId="{11B4BD45-94FD-42C3-BD7B-4312BB717411}" type="presOf" srcId="{222E21F5-0862-497A-B143-47FB01385452}" destId="{213A662B-1708-4989-99EA-63E950BF773E}" srcOrd="0" destOrd="0" presId="urn:microsoft.com/office/officeart/2018/2/layout/IconVerticalSolidList"/>
    <dgm:cxn modelId="{34A5DE98-8291-44DC-B8FA-54AD25EAFAE7}" srcId="{FCD526EE-7E93-4590-9659-1A5FEC923B21}" destId="{222E21F5-0862-497A-B143-47FB01385452}" srcOrd="1" destOrd="0" parTransId="{E467BD7B-BFC8-46B3-A599-DC2D598010D9}" sibTransId="{9A6F63F4-6C7C-46B1-A3C3-CED24D99ED17}"/>
    <dgm:cxn modelId="{002D2B9B-C636-4A66-A075-3267DF94CE05}" srcId="{FCD526EE-7E93-4590-9659-1A5FEC923B21}" destId="{BD20FD61-3A0E-4472-9C8D-ECAE45E8151A}" srcOrd="0" destOrd="0" parTransId="{6C498F98-4195-4DAB-A8B8-0B59DE29485D}" sibTransId="{3323C819-A5B8-4A2B-B67B-8CFF3118A8E8}"/>
    <dgm:cxn modelId="{FA802EC2-F0B6-487E-900C-1A577B24CD92}" type="presOf" srcId="{BD20FD61-3A0E-4472-9C8D-ECAE45E8151A}" destId="{C4CBDB2F-36EB-407B-BEEB-5204A74DEFC3}" srcOrd="0" destOrd="0" presId="urn:microsoft.com/office/officeart/2018/2/layout/IconVerticalSolidList"/>
    <dgm:cxn modelId="{24D4DADC-817E-4088-8D85-32B61DFFB9FA}" srcId="{FCD526EE-7E93-4590-9659-1A5FEC923B21}" destId="{7E7A0229-571D-4283-8F74-2AD778AE4613}" srcOrd="2" destOrd="0" parTransId="{826A438C-264F-4161-979B-220B5A92A619}" sibTransId="{6415AA39-14EB-4F20-9474-79861D0B1BB3}"/>
    <dgm:cxn modelId="{6CE014F1-D859-498C-A766-3922980B0540}" type="presOf" srcId="{FCD526EE-7E93-4590-9659-1A5FEC923B21}" destId="{9A925DDA-C5E8-4FBB-9AEB-75366BC6FD6D}" srcOrd="0" destOrd="0" presId="urn:microsoft.com/office/officeart/2018/2/layout/IconVerticalSolidList"/>
    <dgm:cxn modelId="{1FA430B5-90E4-457B-8440-D7C8F394FBDE}" type="presParOf" srcId="{9A925DDA-C5E8-4FBB-9AEB-75366BC6FD6D}" destId="{444EC15E-46C2-4A58-9875-560F7A604516}" srcOrd="0" destOrd="0" presId="urn:microsoft.com/office/officeart/2018/2/layout/IconVerticalSolidList"/>
    <dgm:cxn modelId="{25CDBB17-5283-47D2-A89B-7C038B9801F6}" type="presParOf" srcId="{444EC15E-46C2-4A58-9875-560F7A604516}" destId="{B4F8F8B2-D2E1-42AB-916A-B4838B404CA9}" srcOrd="0" destOrd="0" presId="urn:microsoft.com/office/officeart/2018/2/layout/IconVerticalSolidList"/>
    <dgm:cxn modelId="{2876636A-F168-4C7A-A3F6-70F8FBAE840F}" type="presParOf" srcId="{444EC15E-46C2-4A58-9875-560F7A604516}" destId="{84EBB163-5224-4E7E-94B2-C376AB3FFE73}" srcOrd="1" destOrd="0" presId="urn:microsoft.com/office/officeart/2018/2/layout/IconVerticalSolidList"/>
    <dgm:cxn modelId="{4BE491C5-E510-409D-8204-05EB637816EE}" type="presParOf" srcId="{444EC15E-46C2-4A58-9875-560F7A604516}" destId="{D6ED9EF5-0D80-4CC8-8D95-BE428F9F3649}" srcOrd="2" destOrd="0" presId="urn:microsoft.com/office/officeart/2018/2/layout/IconVerticalSolidList"/>
    <dgm:cxn modelId="{A2607386-EE02-4DCA-9620-3DD45660AFCA}" type="presParOf" srcId="{444EC15E-46C2-4A58-9875-560F7A604516}" destId="{C4CBDB2F-36EB-407B-BEEB-5204A74DEFC3}" srcOrd="3" destOrd="0" presId="urn:microsoft.com/office/officeart/2018/2/layout/IconVerticalSolidList"/>
    <dgm:cxn modelId="{A1EB7B7A-3567-401C-A374-B882476A3CB9}" type="presParOf" srcId="{9A925DDA-C5E8-4FBB-9AEB-75366BC6FD6D}" destId="{D7A5CD4D-A855-429B-B3C6-74A1B9FFA89E}" srcOrd="1" destOrd="0" presId="urn:microsoft.com/office/officeart/2018/2/layout/IconVerticalSolidList"/>
    <dgm:cxn modelId="{70128E7C-BB71-4EBE-AE6C-FEBDD54A77E6}" type="presParOf" srcId="{9A925DDA-C5E8-4FBB-9AEB-75366BC6FD6D}" destId="{FB7EDE51-40FC-4B11-808A-41B247E9B69A}" srcOrd="2" destOrd="0" presId="urn:microsoft.com/office/officeart/2018/2/layout/IconVerticalSolidList"/>
    <dgm:cxn modelId="{478BDA1B-2C0F-48B8-9794-3C98C2959E7E}" type="presParOf" srcId="{FB7EDE51-40FC-4B11-808A-41B247E9B69A}" destId="{C02C493B-2B9A-48F7-86BA-63337823C021}" srcOrd="0" destOrd="0" presId="urn:microsoft.com/office/officeart/2018/2/layout/IconVerticalSolidList"/>
    <dgm:cxn modelId="{37732E39-15D2-4CDB-ACAE-D7FBC1034895}" type="presParOf" srcId="{FB7EDE51-40FC-4B11-808A-41B247E9B69A}" destId="{FDB81B89-789B-404C-AA5C-8C1E66B79209}" srcOrd="1" destOrd="0" presId="urn:microsoft.com/office/officeart/2018/2/layout/IconVerticalSolidList"/>
    <dgm:cxn modelId="{4294EE61-98B2-4B6B-84AD-E68C2D7A4783}" type="presParOf" srcId="{FB7EDE51-40FC-4B11-808A-41B247E9B69A}" destId="{C2C5F38C-2F37-482B-A94C-C065205D4EE0}" srcOrd="2" destOrd="0" presId="urn:microsoft.com/office/officeart/2018/2/layout/IconVerticalSolidList"/>
    <dgm:cxn modelId="{BFF1CD9B-AE5E-43FD-8BA9-ECDF08993069}" type="presParOf" srcId="{FB7EDE51-40FC-4B11-808A-41B247E9B69A}" destId="{213A662B-1708-4989-99EA-63E950BF773E}" srcOrd="3" destOrd="0" presId="urn:microsoft.com/office/officeart/2018/2/layout/IconVerticalSolidList"/>
    <dgm:cxn modelId="{6F8A76EB-75B2-43FA-B754-E7A83F4455D8}" type="presParOf" srcId="{9A925DDA-C5E8-4FBB-9AEB-75366BC6FD6D}" destId="{655A8041-2191-4641-B9DD-E111C857C57F}" srcOrd="3" destOrd="0" presId="urn:microsoft.com/office/officeart/2018/2/layout/IconVerticalSolidList"/>
    <dgm:cxn modelId="{FFEC8902-DC20-4CFF-A12D-020952017052}" type="presParOf" srcId="{9A925DDA-C5E8-4FBB-9AEB-75366BC6FD6D}" destId="{E024CC1C-1328-4735-BBA5-DE8B21B243CE}" srcOrd="4" destOrd="0" presId="urn:microsoft.com/office/officeart/2018/2/layout/IconVerticalSolidList"/>
    <dgm:cxn modelId="{FB9D7588-D018-4633-84DB-1477CB7C35C9}" type="presParOf" srcId="{E024CC1C-1328-4735-BBA5-DE8B21B243CE}" destId="{AFA0806F-0A47-459C-A651-27967D93BF58}" srcOrd="0" destOrd="0" presId="urn:microsoft.com/office/officeart/2018/2/layout/IconVerticalSolidList"/>
    <dgm:cxn modelId="{6C19A412-CAB3-44DA-9BFE-9E73B3DA6185}" type="presParOf" srcId="{E024CC1C-1328-4735-BBA5-DE8B21B243CE}" destId="{108A7E35-5159-40BA-9E44-5A97E1BB89ED}" srcOrd="1" destOrd="0" presId="urn:microsoft.com/office/officeart/2018/2/layout/IconVerticalSolidList"/>
    <dgm:cxn modelId="{00A8E845-FC95-40DA-9DCC-193D6CBBD19C}" type="presParOf" srcId="{E024CC1C-1328-4735-BBA5-DE8B21B243CE}" destId="{DB0B19CF-E17E-4304-8425-6C737CD52D6A}" srcOrd="2" destOrd="0" presId="urn:microsoft.com/office/officeart/2018/2/layout/IconVerticalSolidList"/>
    <dgm:cxn modelId="{554C20B7-59AB-42F1-9B90-8B6990B3334C}" type="presParOf" srcId="{E024CC1C-1328-4735-BBA5-DE8B21B243CE}" destId="{09B187D9-D07E-4DEA-BDAD-6D6647CF8B4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3AAB40-9314-4815-84C3-210AEC0ECE5E}" type="doc">
      <dgm:prSet loTypeId="urn:microsoft.com/office/officeart/2016/7/layout/VerticalDownArrowProcess" loCatId="process" qsTypeId="urn:microsoft.com/office/officeart/2005/8/quickstyle/simple2" qsCatId="simple" csTypeId="urn:microsoft.com/office/officeart/2005/8/colors/colorful1" csCatId="colorful"/>
      <dgm:spPr/>
      <dgm:t>
        <a:bodyPr/>
        <a:lstStyle/>
        <a:p>
          <a:endParaRPr lang="en-US"/>
        </a:p>
      </dgm:t>
    </dgm:pt>
    <dgm:pt modelId="{9DDF122E-950F-4227-B53B-F5ECABDC969C}">
      <dgm:prSet/>
      <dgm:spPr/>
      <dgm:t>
        <a:bodyPr/>
        <a:lstStyle/>
        <a:p>
          <a:r>
            <a:rPr lang="tr-TR" b="1" dirty="0" err="1"/>
            <a:t>Lab</a:t>
          </a:r>
          <a:r>
            <a:rPr lang="tr-TR" b="1" dirty="0"/>
            <a:t> </a:t>
          </a:r>
          <a:r>
            <a:rPr lang="tr-TR" b="1" dirty="0" err="1"/>
            <a:t>Types</a:t>
          </a:r>
          <a:r>
            <a:rPr lang="tr-TR" b="1" dirty="0"/>
            <a:t>: </a:t>
          </a:r>
          <a:r>
            <a:rPr lang="tr-TR" dirty="0" err="1"/>
            <a:t>Different</a:t>
          </a:r>
          <a:r>
            <a:rPr lang="tr-TR" dirty="0"/>
            <a:t> </a:t>
          </a:r>
          <a:r>
            <a:rPr lang="tr-TR" dirty="0" err="1"/>
            <a:t>types</a:t>
          </a:r>
          <a:r>
            <a:rPr lang="tr-TR" dirty="0"/>
            <a:t> of </a:t>
          </a:r>
          <a:r>
            <a:rPr lang="tr-TR" dirty="0" err="1"/>
            <a:t>labs</a:t>
          </a:r>
          <a:r>
            <a:rPr lang="tr-TR" dirty="0"/>
            <a:t> </a:t>
          </a:r>
          <a:endParaRPr lang="en-US" dirty="0"/>
        </a:p>
      </dgm:t>
    </dgm:pt>
    <dgm:pt modelId="{4A3FE99F-5E52-420A-8608-32C1D44CC3C5}" type="parTrans" cxnId="{F0A87FC9-6C15-4706-B7B1-AB7536F93E56}">
      <dgm:prSet/>
      <dgm:spPr/>
      <dgm:t>
        <a:bodyPr/>
        <a:lstStyle/>
        <a:p>
          <a:endParaRPr lang="en-US"/>
        </a:p>
      </dgm:t>
    </dgm:pt>
    <dgm:pt modelId="{A900A84A-7DDF-4B4B-AF3B-DD4E80AC400B}" type="sibTrans" cxnId="{F0A87FC9-6C15-4706-B7B1-AB7536F93E56}">
      <dgm:prSet/>
      <dgm:spPr/>
      <dgm:t>
        <a:bodyPr/>
        <a:lstStyle/>
        <a:p>
          <a:endParaRPr lang="en-US"/>
        </a:p>
      </dgm:t>
    </dgm:pt>
    <dgm:pt modelId="{263286E3-9609-4D54-BB63-51C106FE67FE}">
      <dgm:prSet/>
      <dgm:spPr/>
      <dgm:t>
        <a:bodyPr/>
        <a:lstStyle/>
        <a:p>
          <a:r>
            <a:rPr lang="tr-TR" dirty="0" err="1"/>
            <a:t>chemistry</a:t>
          </a:r>
          <a:r>
            <a:rPr lang="tr-TR" dirty="0"/>
            <a:t>, </a:t>
          </a:r>
          <a:r>
            <a:rPr lang="tr-TR" dirty="0" err="1"/>
            <a:t>biology</a:t>
          </a:r>
          <a:r>
            <a:rPr lang="tr-TR" dirty="0"/>
            <a:t>, </a:t>
          </a:r>
          <a:r>
            <a:rPr lang="tr-TR" dirty="0" err="1"/>
            <a:t>physics</a:t>
          </a:r>
          <a:r>
            <a:rPr lang="tr-TR" dirty="0"/>
            <a:t>, ...</a:t>
          </a:r>
          <a:endParaRPr lang="en-US" dirty="0"/>
        </a:p>
      </dgm:t>
    </dgm:pt>
    <dgm:pt modelId="{81660FF9-1E24-4E0E-9A4A-29989BB9B5A5}" type="parTrans" cxnId="{E8A2FFAF-3C7B-4500-9F0A-BB23BCE76E20}">
      <dgm:prSet/>
      <dgm:spPr/>
      <dgm:t>
        <a:bodyPr/>
        <a:lstStyle/>
        <a:p>
          <a:endParaRPr lang="en-US"/>
        </a:p>
      </dgm:t>
    </dgm:pt>
    <dgm:pt modelId="{993ACFB8-742D-4C9A-94B8-A44920E8A7F9}" type="sibTrans" cxnId="{E8A2FFAF-3C7B-4500-9F0A-BB23BCE76E20}">
      <dgm:prSet/>
      <dgm:spPr/>
      <dgm:t>
        <a:bodyPr/>
        <a:lstStyle/>
        <a:p>
          <a:endParaRPr lang="en-US"/>
        </a:p>
      </dgm:t>
    </dgm:pt>
    <dgm:pt modelId="{BA3494C1-2501-4F67-8404-575C3D9EB6B1}">
      <dgm:prSet/>
      <dgm:spPr/>
      <dgm:t>
        <a:bodyPr/>
        <a:lstStyle/>
        <a:p>
          <a:r>
            <a:rPr lang="tr-TR" b="1" dirty="0" err="1"/>
            <a:t>Hazards</a:t>
          </a:r>
          <a:r>
            <a:rPr lang="tr-TR" b="1" dirty="0"/>
            <a:t>: </a:t>
          </a:r>
          <a:r>
            <a:rPr lang="tr-TR" dirty="0" err="1"/>
            <a:t>Potential</a:t>
          </a:r>
          <a:r>
            <a:rPr lang="tr-TR" dirty="0"/>
            <a:t> </a:t>
          </a:r>
          <a:r>
            <a:rPr lang="tr-TR" dirty="0" err="1"/>
            <a:t>dangers</a:t>
          </a:r>
          <a:r>
            <a:rPr lang="tr-TR" dirty="0"/>
            <a:t> </a:t>
          </a:r>
          <a:endParaRPr lang="en-US" dirty="0"/>
        </a:p>
      </dgm:t>
    </dgm:pt>
    <dgm:pt modelId="{4DF802FC-FC24-4CAD-964A-0112AE3488FE}" type="parTrans" cxnId="{7584A393-D2CB-4DEC-B599-BBA706EA472E}">
      <dgm:prSet/>
      <dgm:spPr/>
      <dgm:t>
        <a:bodyPr/>
        <a:lstStyle/>
        <a:p>
          <a:endParaRPr lang="en-US"/>
        </a:p>
      </dgm:t>
    </dgm:pt>
    <dgm:pt modelId="{DFF2EB05-395A-4BEA-A5EF-B48ECA5C6BEC}" type="sibTrans" cxnId="{7584A393-D2CB-4DEC-B599-BBA706EA472E}">
      <dgm:prSet/>
      <dgm:spPr/>
      <dgm:t>
        <a:bodyPr/>
        <a:lstStyle/>
        <a:p>
          <a:endParaRPr lang="en-US"/>
        </a:p>
      </dgm:t>
    </dgm:pt>
    <dgm:pt modelId="{F6B5187B-36DE-4720-B353-E38C58DA0BE5}">
      <dgm:prSet/>
      <dgm:spPr/>
      <dgm:t>
        <a:bodyPr/>
        <a:lstStyle/>
        <a:p>
          <a:r>
            <a:rPr lang="tr-TR" dirty="0" err="1"/>
            <a:t>chemicals</a:t>
          </a:r>
          <a:r>
            <a:rPr lang="tr-TR" dirty="0"/>
            <a:t>, </a:t>
          </a:r>
          <a:r>
            <a:rPr lang="tr-TR" dirty="0" err="1"/>
            <a:t>equipment</a:t>
          </a:r>
          <a:r>
            <a:rPr lang="tr-TR" dirty="0"/>
            <a:t>, </a:t>
          </a:r>
          <a:r>
            <a:rPr lang="tr-TR" dirty="0" err="1"/>
            <a:t>biological</a:t>
          </a:r>
          <a:r>
            <a:rPr lang="tr-TR" dirty="0"/>
            <a:t> </a:t>
          </a:r>
          <a:r>
            <a:rPr lang="tr-TR" dirty="0" err="1"/>
            <a:t>agents</a:t>
          </a:r>
          <a:r>
            <a:rPr lang="tr-TR" dirty="0"/>
            <a:t>, …</a:t>
          </a:r>
          <a:endParaRPr lang="en-US" dirty="0"/>
        </a:p>
      </dgm:t>
    </dgm:pt>
    <dgm:pt modelId="{FEE9B729-BD3C-4B88-A6D5-E95A78D355CE}" type="parTrans" cxnId="{EAEAA37E-12E6-4BB6-BF4E-579CE627FBE1}">
      <dgm:prSet/>
      <dgm:spPr/>
      <dgm:t>
        <a:bodyPr/>
        <a:lstStyle/>
        <a:p>
          <a:endParaRPr lang="en-US"/>
        </a:p>
      </dgm:t>
    </dgm:pt>
    <dgm:pt modelId="{162B5F06-E1FE-4AB5-AA40-1EEC3F36B388}" type="sibTrans" cxnId="{EAEAA37E-12E6-4BB6-BF4E-579CE627FBE1}">
      <dgm:prSet/>
      <dgm:spPr/>
      <dgm:t>
        <a:bodyPr/>
        <a:lstStyle/>
        <a:p>
          <a:endParaRPr lang="en-US"/>
        </a:p>
      </dgm:t>
    </dgm:pt>
    <dgm:pt modelId="{5B48AA49-C728-0F4C-BA90-061B12D92A61}" type="pres">
      <dgm:prSet presAssocID="{4B3AAB40-9314-4815-84C3-210AEC0ECE5E}" presName="Name0" presStyleCnt="0">
        <dgm:presLayoutVars>
          <dgm:dir/>
          <dgm:animLvl val="lvl"/>
          <dgm:resizeHandles val="exact"/>
        </dgm:presLayoutVars>
      </dgm:prSet>
      <dgm:spPr/>
    </dgm:pt>
    <dgm:pt modelId="{59099662-1EF7-794E-8447-74FF9A6519F7}" type="pres">
      <dgm:prSet presAssocID="{BA3494C1-2501-4F67-8404-575C3D9EB6B1}" presName="boxAndChildren" presStyleCnt="0"/>
      <dgm:spPr/>
    </dgm:pt>
    <dgm:pt modelId="{8276AED6-7A74-AE4A-904E-626D97EC8485}" type="pres">
      <dgm:prSet presAssocID="{BA3494C1-2501-4F67-8404-575C3D9EB6B1}" presName="parentTextBox" presStyleLbl="alignNode1" presStyleIdx="0" presStyleCnt="2"/>
      <dgm:spPr/>
    </dgm:pt>
    <dgm:pt modelId="{4A9002B2-CD5D-0F4B-8F5C-84100E9CE9CA}" type="pres">
      <dgm:prSet presAssocID="{BA3494C1-2501-4F67-8404-575C3D9EB6B1}" presName="descendantBox" presStyleLbl="bgAccFollowNode1" presStyleIdx="0" presStyleCnt="2"/>
      <dgm:spPr/>
    </dgm:pt>
    <dgm:pt modelId="{D35CC629-7B4A-A745-8F42-760AD8B8781D}" type="pres">
      <dgm:prSet presAssocID="{A900A84A-7DDF-4B4B-AF3B-DD4E80AC400B}" presName="sp" presStyleCnt="0"/>
      <dgm:spPr/>
    </dgm:pt>
    <dgm:pt modelId="{9D555D71-D29D-A543-BBFB-67413D4D34D6}" type="pres">
      <dgm:prSet presAssocID="{9DDF122E-950F-4227-B53B-F5ECABDC969C}" presName="arrowAndChildren" presStyleCnt="0"/>
      <dgm:spPr/>
    </dgm:pt>
    <dgm:pt modelId="{79190896-EA19-F143-BAB7-C1AED879B535}" type="pres">
      <dgm:prSet presAssocID="{9DDF122E-950F-4227-B53B-F5ECABDC969C}" presName="parentTextArrow" presStyleLbl="node1" presStyleIdx="0" presStyleCnt="0"/>
      <dgm:spPr/>
    </dgm:pt>
    <dgm:pt modelId="{0B29CA1D-DFE5-D442-940C-49F798B29E99}" type="pres">
      <dgm:prSet presAssocID="{9DDF122E-950F-4227-B53B-F5ECABDC969C}" presName="arrow" presStyleLbl="alignNode1" presStyleIdx="1" presStyleCnt="2"/>
      <dgm:spPr/>
    </dgm:pt>
    <dgm:pt modelId="{65AC3877-8113-514D-AC8D-F783BFFEA179}" type="pres">
      <dgm:prSet presAssocID="{9DDF122E-950F-4227-B53B-F5ECABDC969C}" presName="descendantArrow" presStyleLbl="bgAccFollowNode1" presStyleIdx="1" presStyleCnt="2"/>
      <dgm:spPr/>
    </dgm:pt>
  </dgm:ptLst>
  <dgm:cxnLst>
    <dgm:cxn modelId="{32EC4611-70E1-1141-AB54-F34440088D2F}" type="presOf" srcId="{4B3AAB40-9314-4815-84C3-210AEC0ECE5E}" destId="{5B48AA49-C728-0F4C-BA90-061B12D92A61}" srcOrd="0" destOrd="0" presId="urn:microsoft.com/office/officeart/2016/7/layout/VerticalDownArrowProcess"/>
    <dgm:cxn modelId="{87E4A439-B6F5-6447-958D-722442B68A8B}" type="presOf" srcId="{9DDF122E-950F-4227-B53B-F5ECABDC969C}" destId="{0B29CA1D-DFE5-D442-940C-49F798B29E99}" srcOrd="1" destOrd="0" presId="urn:microsoft.com/office/officeart/2016/7/layout/VerticalDownArrowProcess"/>
    <dgm:cxn modelId="{EAEAA37E-12E6-4BB6-BF4E-579CE627FBE1}" srcId="{BA3494C1-2501-4F67-8404-575C3D9EB6B1}" destId="{F6B5187B-36DE-4720-B353-E38C58DA0BE5}" srcOrd="0" destOrd="0" parTransId="{FEE9B729-BD3C-4B88-A6D5-E95A78D355CE}" sibTransId="{162B5F06-E1FE-4AB5-AA40-1EEC3F36B388}"/>
    <dgm:cxn modelId="{7584A393-D2CB-4DEC-B599-BBA706EA472E}" srcId="{4B3AAB40-9314-4815-84C3-210AEC0ECE5E}" destId="{BA3494C1-2501-4F67-8404-575C3D9EB6B1}" srcOrd="1" destOrd="0" parTransId="{4DF802FC-FC24-4CAD-964A-0112AE3488FE}" sibTransId="{DFF2EB05-395A-4BEA-A5EF-B48ECA5C6BEC}"/>
    <dgm:cxn modelId="{7F67E69F-B863-7247-A43B-78B37CB068B9}" type="presOf" srcId="{BA3494C1-2501-4F67-8404-575C3D9EB6B1}" destId="{8276AED6-7A74-AE4A-904E-626D97EC8485}" srcOrd="0" destOrd="0" presId="urn:microsoft.com/office/officeart/2016/7/layout/VerticalDownArrowProcess"/>
    <dgm:cxn modelId="{E8A2FFAF-3C7B-4500-9F0A-BB23BCE76E20}" srcId="{9DDF122E-950F-4227-B53B-F5ECABDC969C}" destId="{263286E3-9609-4D54-BB63-51C106FE67FE}" srcOrd="0" destOrd="0" parTransId="{81660FF9-1E24-4E0E-9A4A-29989BB9B5A5}" sibTransId="{993ACFB8-742D-4C9A-94B8-A44920E8A7F9}"/>
    <dgm:cxn modelId="{FB6811B6-07E8-DE44-AD9F-13C87DD68D1B}" type="presOf" srcId="{9DDF122E-950F-4227-B53B-F5ECABDC969C}" destId="{79190896-EA19-F143-BAB7-C1AED879B535}" srcOrd="0" destOrd="0" presId="urn:microsoft.com/office/officeart/2016/7/layout/VerticalDownArrowProcess"/>
    <dgm:cxn modelId="{182C84B7-E2D8-9A41-AA21-B5ED82AE79E1}" type="presOf" srcId="{263286E3-9609-4D54-BB63-51C106FE67FE}" destId="{65AC3877-8113-514D-AC8D-F783BFFEA179}" srcOrd="0" destOrd="0" presId="urn:microsoft.com/office/officeart/2016/7/layout/VerticalDownArrowProcess"/>
    <dgm:cxn modelId="{DB6DFDC1-609A-2340-BA65-EE91503DDB45}" type="presOf" srcId="{F6B5187B-36DE-4720-B353-E38C58DA0BE5}" destId="{4A9002B2-CD5D-0F4B-8F5C-84100E9CE9CA}" srcOrd="0" destOrd="0" presId="urn:microsoft.com/office/officeart/2016/7/layout/VerticalDownArrowProcess"/>
    <dgm:cxn modelId="{F0A87FC9-6C15-4706-B7B1-AB7536F93E56}" srcId="{4B3AAB40-9314-4815-84C3-210AEC0ECE5E}" destId="{9DDF122E-950F-4227-B53B-F5ECABDC969C}" srcOrd="0" destOrd="0" parTransId="{4A3FE99F-5E52-420A-8608-32C1D44CC3C5}" sibTransId="{A900A84A-7DDF-4B4B-AF3B-DD4E80AC400B}"/>
    <dgm:cxn modelId="{39584428-D1C3-A34E-A8E2-268880A7F235}" type="presParOf" srcId="{5B48AA49-C728-0F4C-BA90-061B12D92A61}" destId="{59099662-1EF7-794E-8447-74FF9A6519F7}" srcOrd="0" destOrd="0" presId="urn:microsoft.com/office/officeart/2016/7/layout/VerticalDownArrowProcess"/>
    <dgm:cxn modelId="{2F04D439-899A-A449-886B-A9B3AF3F784C}" type="presParOf" srcId="{59099662-1EF7-794E-8447-74FF9A6519F7}" destId="{8276AED6-7A74-AE4A-904E-626D97EC8485}" srcOrd="0" destOrd="0" presId="urn:microsoft.com/office/officeart/2016/7/layout/VerticalDownArrowProcess"/>
    <dgm:cxn modelId="{2F6C6CB3-E622-E24F-B788-7365D4985611}" type="presParOf" srcId="{59099662-1EF7-794E-8447-74FF9A6519F7}" destId="{4A9002B2-CD5D-0F4B-8F5C-84100E9CE9CA}" srcOrd="1" destOrd="0" presId="urn:microsoft.com/office/officeart/2016/7/layout/VerticalDownArrowProcess"/>
    <dgm:cxn modelId="{F460CC7E-C630-8746-82FF-CCA1AB7661EA}" type="presParOf" srcId="{5B48AA49-C728-0F4C-BA90-061B12D92A61}" destId="{D35CC629-7B4A-A745-8F42-760AD8B8781D}" srcOrd="1" destOrd="0" presId="urn:microsoft.com/office/officeart/2016/7/layout/VerticalDownArrowProcess"/>
    <dgm:cxn modelId="{DFAE4C2C-A719-4A4C-9531-6103D2724FB8}" type="presParOf" srcId="{5B48AA49-C728-0F4C-BA90-061B12D92A61}" destId="{9D555D71-D29D-A543-BBFB-67413D4D34D6}" srcOrd="2" destOrd="0" presId="urn:microsoft.com/office/officeart/2016/7/layout/VerticalDownArrowProcess"/>
    <dgm:cxn modelId="{8BF61B53-2DF3-534A-BB13-C6BB0FB31D42}" type="presParOf" srcId="{9D555D71-D29D-A543-BBFB-67413D4D34D6}" destId="{79190896-EA19-F143-BAB7-C1AED879B535}" srcOrd="0" destOrd="0" presId="urn:microsoft.com/office/officeart/2016/7/layout/VerticalDownArrowProcess"/>
    <dgm:cxn modelId="{98A0EFDD-B7CA-4B4B-8AA2-6597BBE07A0A}" type="presParOf" srcId="{9D555D71-D29D-A543-BBFB-67413D4D34D6}" destId="{0B29CA1D-DFE5-D442-940C-49F798B29E99}" srcOrd="1" destOrd="0" presId="urn:microsoft.com/office/officeart/2016/7/layout/VerticalDownArrowProcess"/>
    <dgm:cxn modelId="{6F71057C-9683-CE40-92D2-44A71C73B4F3}" type="presParOf" srcId="{9D555D71-D29D-A543-BBFB-67413D4D34D6}" destId="{65AC3877-8113-514D-AC8D-F783BFFEA179}" srcOrd="2"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F48ED9-67B5-42AC-94F8-129A0CC8144C}"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B2093E6A-15B6-4C28-B4DF-84F5C875BFAC}">
      <dgm:prSet/>
      <dgm:spPr/>
      <dgm:t>
        <a:bodyPr/>
        <a:lstStyle/>
        <a:p>
          <a:r>
            <a:rPr lang="tr-TR"/>
            <a:t>Personal Safety</a:t>
          </a:r>
          <a:endParaRPr lang="en-US"/>
        </a:p>
      </dgm:t>
    </dgm:pt>
    <dgm:pt modelId="{2A9C5381-4C7E-462B-B79A-70C12640937D}" type="parTrans" cxnId="{7B959537-5D15-4F24-8077-AA9B4BBD53C0}">
      <dgm:prSet/>
      <dgm:spPr/>
      <dgm:t>
        <a:bodyPr/>
        <a:lstStyle/>
        <a:p>
          <a:endParaRPr lang="en-US"/>
        </a:p>
      </dgm:t>
    </dgm:pt>
    <dgm:pt modelId="{5A8DE87F-F4A2-4E5E-B121-127E15243B3A}" type="sibTrans" cxnId="{7B959537-5D15-4F24-8077-AA9B4BBD53C0}">
      <dgm:prSet/>
      <dgm:spPr/>
      <dgm:t>
        <a:bodyPr/>
        <a:lstStyle/>
        <a:p>
          <a:endParaRPr lang="en-US"/>
        </a:p>
      </dgm:t>
    </dgm:pt>
    <dgm:pt modelId="{B4BC8399-7D89-4FA2-B559-C866A2D147AA}">
      <dgm:prSet/>
      <dgm:spPr/>
      <dgm:t>
        <a:bodyPr/>
        <a:lstStyle/>
        <a:p>
          <a:r>
            <a:rPr lang="tr-TR"/>
            <a:t>Environmental Protection</a:t>
          </a:r>
          <a:endParaRPr lang="en-US"/>
        </a:p>
      </dgm:t>
    </dgm:pt>
    <dgm:pt modelId="{B44CFB4E-81F2-4BF2-9502-1A173D72A68C}" type="parTrans" cxnId="{F4F7BE35-B747-41FF-A714-664E012CCFAB}">
      <dgm:prSet/>
      <dgm:spPr/>
      <dgm:t>
        <a:bodyPr/>
        <a:lstStyle/>
        <a:p>
          <a:endParaRPr lang="en-US"/>
        </a:p>
      </dgm:t>
    </dgm:pt>
    <dgm:pt modelId="{8A8A7B87-4899-491A-A148-1A9BA88489E4}" type="sibTrans" cxnId="{F4F7BE35-B747-41FF-A714-664E012CCFAB}">
      <dgm:prSet/>
      <dgm:spPr/>
      <dgm:t>
        <a:bodyPr/>
        <a:lstStyle/>
        <a:p>
          <a:endParaRPr lang="en-US"/>
        </a:p>
      </dgm:t>
    </dgm:pt>
    <dgm:pt modelId="{19E50D90-EC88-41F1-B8C5-2F08D75F5D7B}">
      <dgm:prSet/>
      <dgm:spPr/>
      <dgm:t>
        <a:bodyPr/>
        <a:lstStyle/>
        <a:p>
          <a:r>
            <a:rPr lang="tr-TR"/>
            <a:t>Equipment and Infrastructure Preservation</a:t>
          </a:r>
          <a:endParaRPr lang="en-US"/>
        </a:p>
      </dgm:t>
    </dgm:pt>
    <dgm:pt modelId="{2BFC993C-0EDE-4BA7-9561-1B6F5010900F}" type="parTrans" cxnId="{CF67DE17-194F-4D81-BC5A-C119DBE5BF7A}">
      <dgm:prSet/>
      <dgm:spPr/>
      <dgm:t>
        <a:bodyPr/>
        <a:lstStyle/>
        <a:p>
          <a:endParaRPr lang="en-US"/>
        </a:p>
      </dgm:t>
    </dgm:pt>
    <dgm:pt modelId="{A644E069-277B-4448-B0FB-111D24EFC2FD}" type="sibTrans" cxnId="{CF67DE17-194F-4D81-BC5A-C119DBE5BF7A}">
      <dgm:prSet/>
      <dgm:spPr/>
      <dgm:t>
        <a:bodyPr/>
        <a:lstStyle/>
        <a:p>
          <a:endParaRPr lang="en-US"/>
        </a:p>
      </dgm:t>
    </dgm:pt>
    <dgm:pt modelId="{57796C9B-1F63-470D-9309-74463571008B}">
      <dgm:prSet/>
      <dgm:spPr/>
      <dgm:t>
        <a:bodyPr/>
        <a:lstStyle/>
        <a:p>
          <a:r>
            <a:rPr lang="tr-TR" dirty="0" err="1"/>
            <a:t>Reputation</a:t>
          </a:r>
          <a:r>
            <a:rPr lang="tr-TR" dirty="0"/>
            <a:t> </a:t>
          </a:r>
          <a:r>
            <a:rPr lang="tr-TR" dirty="0" err="1"/>
            <a:t>and</a:t>
          </a:r>
          <a:r>
            <a:rPr lang="tr-TR" dirty="0"/>
            <a:t> </a:t>
          </a:r>
          <a:r>
            <a:rPr lang="tr-TR" dirty="0" err="1"/>
            <a:t>Funding</a:t>
          </a:r>
          <a:endParaRPr lang="en-US" dirty="0"/>
        </a:p>
      </dgm:t>
    </dgm:pt>
    <dgm:pt modelId="{3FEDA569-803B-4EFD-9D53-6AA63A46D044}" type="parTrans" cxnId="{AE85B73A-044E-4D84-8887-E7971B1B6596}">
      <dgm:prSet/>
      <dgm:spPr/>
      <dgm:t>
        <a:bodyPr/>
        <a:lstStyle/>
        <a:p>
          <a:endParaRPr lang="en-US"/>
        </a:p>
      </dgm:t>
    </dgm:pt>
    <dgm:pt modelId="{0ED0D122-A473-4001-A665-659C9DFC4B7B}" type="sibTrans" cxnId="{AE85B73A-044E-4D84-8887-E7971B1B6596}">
      <dgm:prSet/>
      <dgm:spPr/>
      <dgm:t>
        <a:bodyPr/>
        <a:lstStyle/>
        <a:p>
          <a:endParaRPr lang="en-US"/>
        </a:p>
      </dgm:t>
    </dgm:pt>
    <dgm:pt modelId="{ED52D505-5FF6-8442-B533-AF5F9AEE0E86}" type="pres">
      <dgm:prSet presAssocID="{D7F48ED9-67B5-42AC-94F8-129A0CC8144C}" presName="linear" presStyleCnt="0">
        <dgm:presLayoutVars>
          <dgm:animLvl val="lvl"/>
          <dgm:resizeHandles val="exact"/>
        </dgm:presLayoutVars>
      </dgm:prSet>
      <dgm:spPr/>
    </dgm:pt>
    <dgm:pt modelId="{7946C383-36E7-B24A-B9F3-CBAA65325893}" type="pres">
      <dgm:prSet presAssocID="{B2093E6A-15B6-4C28-B4DF-84F5C875BFAC}" presName="parentText" presStyleLbl="node1" presStyleIdx="0" presStyleCnt="4">
        <dgm:presLayoutVars>
          <dgm:chMax val="0"/>
          <dgm:bulletEnabled val="1"/>
        </dgm:presLayoutVars>
      </dgm:prSet>
      <dgm:spPr/>
    </dgm:pt>
    <dgm:pt modelId="{A4471B66-2268-8C40-ABD5-E1274E647903}" type="pres">
      <dgm:prSet presAssocID="{5A8DE87F-F4A2-4E5E-B121-127E15243B3A}" presName="spacer" presStyleCnt="0"/>
      <dgm:spPr/>
    </dgm:pt>
    <dgm:pt modelId="{3399EE7D-B74B-0946-8E74-2F55FD6FA81D}" type="pres">
      <dgm:prSet presAssocID="{B4BC8399-7D89-4FA2-B559-C866A2D147AA}" presName="parentText" presStyleLbl="node1" presStyleIdx="1" presStyleCnt="4">
        <dgm:presLayoutVars>
          <dgm:chMax val="0"/>
          <dgm:bulletEnabled val="1"/>
        </dgm:presLayoutVars>
      </dgm:prSet>
      <dgm:spPr/>
    </dgm:pt>
    <dgm:pt modelId="{79C5A778-44FB-0C4B-90D2-202C80625E3E}" type="pres">
      <dgm:prSet presAssocID="{8A8A7B87-4899-491A-A148-1A9BA88489E4}" presName="spacer" presStyleCnt="0"/>
      <dgm:spPr/>
    </dgm:pt>
    <dgm:pt modelId="{283873CB-946F-2249-BDA6-8C4D0C913D20}" type="pres">
      <dgm:prSet presAssocID="{19E50D90-EC88-41F1-B8C5-2F08D75F5D7B}" presName="parentText" presStyleLbl="node1" presStyleIdx="2" presStyleCnt="4">
        <dgm:presLayoutVars>
          <dgm:chMax val="0"/>
          <dgm:bulletEnabled val="1"/>
        </dgm:presLayoutVars>
      </dgm:prSet>
      <dgm:spPr/>
    </dgm:pt>
    <dgm:pt modelId="{3674BE0B-0613-DC48-8A01-44CCE7686222}" type="pres">
      <dgm:prSet presAssocID="{A644E069-277B-4448-B0FB-111D24EFC2FD}" presName="spacer" presStyleCnt="0"/>
      <dgm:spPr/>
    </dgm:pt>
    <dgm:pt modelId="{B665257A-2626-8A49-AA65-0102C7B45D70}" type="pres">
      <dgm:prSet presAssocID="{57796C9B-1F63-470D-9309-74463571008B}" presName="parentText" presStyleLbl="node1" presStyleIdx="3" presStyleCnt="4">
        <dgm:presLayoutVars>
          <dgm:chMax val="0"/>
          <dgm:bulletEnabled val="1"/>
        </dgm:presLayoutVars>
      </dgm:prSet>
      <dgm:spPr/>
    </dgm:pt>
  </dgm:ptLst>
  <dgm:cxnLst>
    <dgm:cxn modelId="{CF67DE17-194F-4D81-BC5A-C119DBE5BF7A}" srcId="{D7F48ED9-67B5-42AC-94F8-129A0CC8144C}" destId="{19E50D90-EC88-41F1-B8C5-2F08D75F5D7B}" srcOrd="2" destOrd="0" parTransId="{2BFC993C-0EDE-4BA7-9561-1B6F5010900F}" sibTransId="{A644E069-277B-4448-B0FB-111D24EFC2FD}"/>
    <dgm:cxn modelId="{F4F7BE35-B747-41FF-A714-664E012CCFAB}" srcId="{D7F48ED9-67B5-42AC-94F8-129A0CC8144C}" destId="{B4BC8399-7D89-4FA2-B559-C866A2D147AA}" srcOrd="1" destOrd="0" parTransId="{B44CFB4E-81F2-4BF2-9502-1A173D72A68C}" sibTransId="{8A8A7B87-4899-491A-A148-1A9BA88489E4}"/>
    <dgm:cxn modelId="{7B959537-5D15-4F24-8077-AA9B4BBD53C0}" srcId="{D7F48ED9-67B5-42AC-94F8-129A0CC8144C}" destId="{B2093E6A-15B6-4C28-B4DF-84F5C875BFAC}" srcOrd="0" destOrd="0" parTransId="{2A9C5381-4C7E-462B-B79A-70C12640937D}" sibTransId="{5A8DE87F-F4A2-4E5E-B121-127E15243B3A}"/>
    <dgm:cxn modelId="{AE85B73A-044E-4D84-8887-E7971B1B6596}" srcId="{D7F48ED9-67B5-42AC-94F8-129A0CC8144C}" destId="{57796C9B-1F63-470D-9309-74463571008B}" srcOrd="3" destOrd="0" parTransId="{3FEDA569-803B-4EFD-9D53-6AA63A46D044}" sibTransId="{0ED0D122-A473-4001-A665-659C9DFC4B7B}"/>
    <dgm:cxn modelId="{A94ED565-562E-8D4B-9D83-A886848CA9BE}" type="presOf" srcId="{57796C9B-1F63-470D-9309-74463571008B}" destId="{B665257A-2626-8A49-AA65-0102C7B45D70}" srcOrd="0" destOrd="0" presId="urn:microsoft.com/office/officeart/2005/8/layout/vList2"/>
    <dgm:cxn modelId="{056D2A6D-A38B-D848-A413-3D3A2F7C097E}" type="presOf" srcId="{B4BC8399-7D89-4FA2-B559-C866A2D147AA}" destId="{3399EE7D-B74B-0946-8E74-2F55FD6FA81D}" srcOrd="0" destOrd="0" presId="urn:microsoft.com/office/officeart/2005/8/layout/vList2"/>
    <dgm:cxn modelId="{78856850-4852-D849-B1E7-8FF4D66B0DCC}" type="presOf" srcId="{19E50D90-EC88-41F1-B8C5-2F08D75F5D7B}" destId="{283873CB-946F-2249-BDA6-8C4D0C913D20}" srcOrd="0" destOrd="0" presId="urn:microsoft.com/office/officeart/2005/8/layout/vList2"/>
    <dgm:cxn modelId="{DFA8E3C8-4A6D-834E-AA43-78B58EF58D9D}" type="presOf" srcId="{D7F48ED9-67B5-42AC-94F8-129A0CC8144C}" destId="{ED52D505-5FF6-8442-B533-AF5F9AEE0E86}" srcOrd="0" destOrd="0" presId="urn:microsoft.com/office/officeart/2005/8/layout/vList2"/>
    <dgm:cxn modelId="{809857FB-2385-B343-96D3-B15ACD918885}" type="presOf" srcId="{B2093E6A-15B6-4C28-B4DF-84F5C875BFAC}" destId="{7946C383-36E7-B24A-B9F3-CBAA65325893}" srcOrd="0" destOrd="0" presId="urn:microsoft.com/office/officeart/2005/8/layout/vList2"/>
    <dgm:cxn modelId="{72B162E6-20F3-4E4F-9E52-470F1008BDBF}" type="presParOf" srcId="{ED52D505-5FF6-8442-B533-AF5F9AEE0E86}" destId="{7946C383-36E7-B24A-B9F3-CBAA65325893}" srcOrd="0" destOrd="0" presId="urn:microsoft.com/office/officeart/2005/8/layout/vList2"/>
    <dgm:cxn modelId="{79CE9B5C-BB94-2346-934E-BC875C476D24}" type="presParOf" srcId="{ED52D505-5FF6-8442-B533-AF5F9AEE0E86}" destId="{A4471B66-2268-8C40-ABD5-E1274E647903}" srcOrd="1" destOrd="0" presId="urn:microsoft.com/office/officeart/2005/8/layout/vList2"/>
    <dgm:cxn modelId="{E008F8EC-3A00-9040-ACCC-6390FF98C98D}" type="presParOf" srcId="{ED52D505-5FF6-8442-B533-AF5F9AEE0E86}" destId="{3399EE7D-B74B-0946-8E74-2F55FD6FA81D}" srcOrd="2" destOrd="0" presId="urn:microsoft.com/office/officeart/2005/8/layout/vList2"/>
    <dgm:cxn modelId="{BEB3DA11-4E2F-D64A-9708-1926FA9A85F7}" type="presParOf" srcId="{ED52D505-5FF6-8442-B533-AF5F9AEE0E86}" destId="{79C5A778-44FB-0C4B-90D2-202C80625E3E}" srcOrd="3" destOrd="0" presId="urn:microsoft.com/office/officeart/2005/8/layout/vList2"/>
    <dgm:cxn modelId="{323789F7-779F-1B49-8ADD-CD49B23DC1F9}" type="presParOf" srcId="{ED52D505-5FF6-8442-B533-AF5F9AEE0E86}" destId="{283873CB-946F-2249-BDA6-8C4D0C913D20}" srcOrd="4" destOrd="0" presId="urn:microsoft.com/office/officeart/2005/8/layout/vList2"/>
    <dgm:cxn modelId="{C3558F84-B7ED-F441-AC30-FE6439D5684B}" type="presParOf" srcId="{ED52D505-5FF6-8442-B533-AF5F9AEE0E86}" destId="{3674BE0B-0613-DC48-8A01-44CCE7686222}" srcOrd="5" destOrd="0" presId="urn:microsoft.com/office/officeart/2005/8/layout/vList2"/>
    <dgm:cxn modelId="{BB29F884-6ABD-5F4A-90AF-1781EF4C6678}" type="presParOf" srcId="{ED52D505-5FF6-8442-B533-AF5F9AEE0E86}" destId="{B665257A-2626-8A49-AA65-0102C7B45D70}"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9D7C28-5845-471B-A99B-2F2FC1D92F8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DA8E83B-4039-43BD-9417-B0C30150E597}">
      <dgm:prSet/>
      <dgm:spPr/>
      <dgm:t>
        <a:bodyPr/>
        <a:lstStyle/>
        <a:p>
          <a:r>
            <a:rPr lang="tr-TR"/>
            <a:t>1. Elimination/Substitution</a:t>
          </a:r>
          <a:endParaRPr lang="en-US"/>
        </a:p>
      </dgm:t>
    </dgm:pt>
    <dgm:pt modelId="{6E31ABA0-6564-47CC-9181-1CED8E2025BB}" type="parTrans" cxnId="{DF40BEE5-DCD5-4997-959A-CED618D8944C}">
      <dgm:prSet/>
      <dgm:spPr/>
      <dgm:t>
        <a:bodyPr/>
        <a:lstStyle/>
        <a:p>
          <a:endParaRPr lang="en-US"/>
        </a:p>
      </dgm:t>
    </dgm:pt>
    <dgm:pt modelId="{75AAEFB0-BBA8-4BF0-8C37-A25FBCD754AA}" type="sibTrans" cxnId="{DF40BEE5-DCD5-4997-959A-CED618D8944C}">
      <dgm:prSet/>
      <dgm:spPr/>
      <dgm:t>
        <a:bodyPr/>
        <a:lstStyle/>
        <a:p>
          <a:endParaRPr lang="en-US"/>
        </a:p>
      </dgm:t>
    </dgm:pt>
    <dgm:pt modelId="{CA35B579-1F7A-4E2D-844F-A8EE47E838CF}">
      <dgm:prSet/>
      <dgm:spPr/>
      <dgm:t>
        <a:bodyPr/>
        <a:lstStyle/>
        <a:p>
          <a:r>
            <a:rPr lang="tr-TR"/>
            <a:t>2. Engineering Controls</a:t>
          </a:r>
          <a:endParaRPr lang="en-US"/>
        </a:p>
      </dgm:t>
    </dgm:pt>
    <dgm:pt modelId="{1710A533-2A54-43AE-8394-C908D8972B0D}" type="parTrans" cxnId="{32E399CE-9A71-4750-B58B-E73D75C09AD4}">
      <dgm:prSet/>
      <dgm:spPr/>
      <dgm:t>
        <a:bodyPr/>
        <a:lstStyle/>
        <a:p>
          <a:endParaRPr lang="en-US"/>
        </a:p>
      </dgm:t>
    </dgm:pt>
    <dgm:pt modelId="{CA1E7F7A-5E11-4B2C-B67E-F03507A44A8A}" type="sibTrans" cxnId="{32E399CE-9A71-4750-B58B-E73D75C09AD4}">
      <dgm:prSet/>
      <dgm:spPr/>
      <dgm:t>
        <a:bodyPr/>
        <a:lstStyle/>
        <a:p>
          <a:endParaRPr lang="en-US"/>
        </a:p>
      </dgm:t>
    </dgm:pt>
    <dgm:pt modelId="{6A52E3C5-8996-4A9D-89C6-0BBB68128362}">
      <dgm:prSet/>
      <dgm:spPr/>
      <dgm:t>
        <a:bodyPr/>
        <a:lstStyle/>
        <a:p>
          <a:r>
            <a:rPr lang="tr-TR"/>
            <a:t>3. Administrative Controls</a:t>
          </a:r>
          <a:endParaRPr lang="en-US"/>
        </a:p>
      </dgm:t>
    </dgm:pt>
    <dgm:pt modelId="{9B1211F5-E922-4F8F-89E4-9923D649B942}" type="parTrans" cxnId="{227BA51E-B95F-45D6-A38D-4FC6034F0593}">
      <dgm:prSet/>
      <dgm:spPr/>
      <dgm:t>
        <a:bodyPr/>
        <a:lstStyle/>
        <a:p>
          <a:endParaRPr lang="en-US"/>
        </a:p>
      </dgm:t>
    </dgm:pt>
    <dgm:pt modelId="{1E04C85A-5389-4162-84EC-91A8D7FCF42F}" type="sibTrans" cxnId="{227BA51E-B95F-45D6-A38D-4FC6034F0593}">
      <dgm:prSet/>
      <dgm:spPr/>
      <dgm:t>
        <a:bodyPr/>
        <a:lstStyle/>
        <a:p>
          <a:endParaRPr lang="en-US"/>
        </a:p>
      </dgm:t>
    </dgm:pt>
    <dgm:pt modelId="{077BB39C-0C2D-44F5-A283-AC7DBCB311F5}">
      <dgm:prSet/>
      <dgm:spPr/>
      <dgm:t>
        <a:bodyPr/>
        <a:lstStyle/>
        <a:p>
          <a:r>
            <a:rPr lang="tr-TR"/>
            <a:t>4. Personal Protective Equipment (PPE)</a:t>
          </a:r>
          <a:endParaRPr lang="en-US"/>
        </a:p>
      </dgm:t>
    </dgm:pt>
    <dgm:pt modelId="{76A3A18E-5B81-4BF9-A2A2-2E36EFE69E78}" type="parTrans" cxnId="{7A8FFA2A-2E25-487C-8C17-84FD5AAAB8C2}">
      <dgm:prSet/>
      <dgm:spPr/>
      <dgm:t>
        <a:bodyPr/>
        <a:lstStyle/>
        <a:p>
          <a:endParaRPr lang="en-US"/>
        </a:p>
      </dgm:t>
    </dgm:pt>
    <dgm:pt modelId="{03D5EF2D-28B3-422B-9718-EBAF8CF7F452}" type="sibTrans" cxnId="{7A8FFA2A-2E25-487C-8C17-84FD5AAAB8C2}">
      <dgm:prSet/>
      <dgm:spPr/>
      <dgm:t>
        <a:bodyPr/>
        <a:lstStyle/>
        <a:p>
          <a:endParaRPr lang="en-US"/>
        </a:p>
      </dgm:t>
    </dgm:pt>
    <dgm:pt modelId="{AFBA48C0-DB3C-4FBD-BDD2-5FE56F517BDE}" type="pres">
      <dgm:prSet presAssocID="{E69D7C28-5845-471B-A99B-2F2FC1D92F8F}" presName="root" presStyleCnt="0">
        <dgm:presLayoutVars>
          <dgm:dir/>
          <dgm:resizeHandles val="exact"/>
        </dgm:presLayoutVars>
      </dgm:prSet>
      <dgm:spPr/>
    </dgm:pt>
    <dgm:pt modelId="{84464995-B08A-485F-933F-EE2ABF93CFE9}" type="pres">
      <dgm:prSet presAssocID="{0DA8E83B-4039-43BD-9417-B0C30150E597}" presName="compNode" presStyleCnt="0"/>
      <dgm:spPr/>
    </dgm:pt>
    <dgm:pt modelId="{C81C3FFB-129E-45C6-9818-58F2855BBE47}" type="pres">
      <dgm:prSet presAssocID="{0DA8E83B-4039-43BD-9417-B0C30150E597}" presName="bgRect" presStyleLbl="bgShp" presStyleIdx="0" presStyleCnt="4"/>
      <dgm:spPr/>
    </dgm:pt>
    <dgm:pt modelId="{24499D03-97E3-481A-BEF8-0DD482DA2C12}" type="pres">
      <dgm:prSet presAssocID="{0DA8E83B-4039-43BD-9417-B0C30150E59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50A40350-D609-478D-8549-F9048D90D311}" type="pres">
      <dgm:prSet presAssocID="{0DA8E83B-4039-43BD-9417-B0C30150E597}" presName="spaceRect" presStyleCnt="0"/>
      <dgm:spPr/>
    </dgm:pt>
    <dgm:pt modelId="{C7DEF2EA-4888-4173-9256-BE53F6BA9DB1}" type="pres">
      <dgm:prSet presAssocID="{0DA8E83B-4039-43BD-9417-B0C30150E597}" presName="parTx" presStyleLbl="revTx" presStyleIdx="0" presStyleCnt="4">
        <dgm:presLayoutVars>
          <dgm:chMax val="0"/>
          <dgm:chPref val="0"/>
        </dgm:presLayoutVars>
      </dgm:prSet>
      <dgm:spPr/>
    </dgm:pt>
    <dgm:pt modelId="{4934793D-47AA-4662-9044-34FE33889396}" type="pres">
      <dgm:prSet presAssocID="{75AAEFB0-BBA8-4BF0-8C37-A25FBCD754AA}" presName="sibTrans" presStyleCnt="0"/>
      <dgm:spPr/>
    </dgm:pt>
    <dgm:pt modelId="{2419FEB0-CE0C-412D-91D1-04B68DF15910}" type="pres">
      <dgm:prSet presAssocID="{CA35B579-1F7A-4E2D-844F-A8EE47E838CF}" presName="compNode" presStyleCnt="0"/>
      <dgm:spPr/>
    </dgm:pt>
    <dgm:pt modelId="{4D45CE83-E831-4E1A-A4C9-080ABACB42F1}" type="pres">
      <dgm:prSet presAssocID="{CA35B579-1F7A-4E2D-844F-A8EE47E838CF}" presName="bgRect" presStyleLbl="bgShp" presStyleIdx="1" presStyleCnt="4"/>
      <dgm:spPr/>
    </dgm:pt>
    <dgm:pt modelId="{423E0CF4-0338-4D65-8904-3D44EFE99808}" type="pres">
      <dgm:prSet presAssocID="{CA35B579-1F7A-4E2D-844F-A8EE47E838C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71B7D34B-935B-4F69-B1AE-F8711D6F1470}" type="pres">
      <dgm:prSet presAssocID="{CA35B579-1F7A-4E2D-844F-A8EE47E838CF}" presName="spaceRect" presStyleCnt="0"/>
      <dgm:spPr/>
    </dgm:pt>
    <dgm:pt modelId="{92E2170B-3029-47CA-90F3-9CD25CDF4C45}" type="pres">
      <dgm:prSet presAssocID="{CA35B579-1F7A-4E2D-844F-A8EE47E838CF}" presName="parTx" presStyleLbl="revTx" presStyleIdx="1" presStyleCnt="4">
        <dgm:presLayoutVars>
          <dgm:chMax val="0"/>
          <dgm:chPref val="0"/>
        </dgm:presLayoutVars>
      </dgm:prSet>
      <dgm:spPr/>
    </dgm:pt>
    <dgm:pt modelId="{0E6A50BF-5784-4188-BC84-307A6E3FFC16}" type="pres">
      <dgm:prSet presAssocID="{CA1E7F7A-5E11-4B2C-B67E-F03507A44A8A}" presName="sibTrans" presStyleCnt="0"/>
      <dgm:spPr/>
    </dgm:pt>
    <dgm:pt modelId="{BE3A291D-BD23-4504-B1F8-2641DA01653A}" type="pres">
      <dgm:prSet presAssocID="{6A52E3C5-8996-4A9D-89C6-0BBB68128362}" presName="compNode" presStyleCnt="0"/>
      <dgm:spPr/>
    </dgm:pt>
    <dgm:pt modelId="{A320539D-C15E-4742-8AAB-575C0C1DCC92}" type="pres">
      <dgm:prSet presAssocID="{6A52E3C5-8996-4A9D-89C6-0BBB68128362}" presName="bgRect" presStyleLbl="bgShp" presStyleIdx="2" presStyleCnt="4"/>
      <dgm:spPr/>
    </dgm:pt>
    <dgm:pt modelId="{52DE0BC4-5451-4018-A72E-C182E1F0C6CB}" type="pres">
      <dgm:prSet presAssocID="{6A52E3C5-8996-4A9D-89C6-0BBB6812836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erarchy"/>
        </a:ext>
      </dgm:extLst>
    </dgm:pt>
    <dgm:pt modelId="{6390C728-62A2-4539-B438-3088D966C4FC}" type="pres">
      <dgm:prSet presAssocID="{6A52E3C5-8996-4A9D-89C6-0BBB68128362}" presName="spaceRect" presStyleCnt="0"/>
      <dgm:spPr/>
    </dgm:pt>
    <dgm:pt modelId="{890DC49F-66F0-4541-B1AB-76147DDA359E}" type="pres">
      <dgm:prSet presAssocID="{6A52E3C5-8996-4A9D-89C6-0BBB68128362}" presName="parTx" presStyleLbl="revTx" presStyleIdx="2" presStyleCnt="4">
        <dgm:presLayoutVars>
          <dgm:chMax val="0"/>
          <dgm:chPref val="0"/>
        </dgm:presLayoutVars>
      </dgm:prSet>
      <dgm:spPr/>
    </dgm:pt>
    <dgm:pt modelId="{D00A9625-5FE0-4716-9327-68F87ABD6CEE}" type="pres">
      <dgm:prSet presAssocID="{1E04C85A-5389-4162-84EC-91A8D7FCF42F}" presName="sibTrans" presStyleCnt="0"/>
      <dgm:spPr/>
    </dgm:pt>
    <dgm:pt modelId="{EBA857C3-DB97-403B-B134-ED11A6F98D03}" type="pres">
      <dgm:prSet presAssocID="{077BB39C-0C2D-44F5-A283-AC7DBCB311F5}" presName="compNode" presStyleCnt="0"/>
      <dgm:spPr/>
    </dgm:pt>
    <dgm:pt modelId="{05AAA742-2245-4B47-9BA9-280BDF173CF3}" type="pres">
      <dgm:prSet presAssocID="{077BB39C-0C2D-44F5-A283-AC7DBCB311F5}" presName="bgRect" presStyleLbl="bgShp" presStyleIdx="3" presStyleCnt="4"/>
      <dgm:spPr/>
    </dgm:pt>
    <dgm:pt modelId="{55DBA8EC-F257-4FAD-A724-B2A19AFDDE09}" type="pres">
      <dgm:prSet presAssocID="{077BB39C-0C2D-44F5-A283-AC7DBCB311F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nstruction Worker"/>
        </a:ext>
      </dgm:extLst>
    </dgm:pt>
    <dgm:pt modelId="{AC5BC028-2201-4626-A9AC-3C9769D6706C}" type="pres">
      <dgm:prSet presAssocID="{077BB39C-0C2D-44F5-A283-AC7DBCB311F5}" presName="spaceRect" presStyleCnt="0"/>
      <dgm:spPr/>
    </dgm:pt>
    <dgm:pt modelId="{88B46D7A-8E1D-48BC-962A-15AD43EDE915}" type="pres">
      <dgm:prSet presAssocID="{077BB39C-0C2D-44F5-A283-AC7DBCB311F5}" presName="parTx" presStyleLbl="revTx" presStyleIdx="3" presStyleCnt="4">
        <dgm:presLayoutVars>
          <dgm:chMax val="0"/>
          <dgm:chPref val="0"/>
        </dgm:presLayoutVars>
      </dgm:prSet>
      <dgm:spPr/>
    </dgm:pt>
  </dgm:ptLst>
  <dgm:cxnLst>
    <dgm:cxn modelId="{227BA51E-B95F-45D6-A38D-4FC6034F0593}" srcId="{E69D7C28-5845-471B-A99B-2F2FC1D92F8F}" destId="{6A52E3C5-8996-4A9D-89C6-0BBB68128362}" srcOrd="2" destOrd="0" parTransId="{9B1211F5-E922-4F8F-89E4-9923D649B942}" sibTransId="{1E04C85A-5389-4162-84EC-91A8D7FCF42F}"/>
    <dgm:cxn modelId="{ECEC9A23-4E99-43DC-9C33-F7F8567D5366}" type="presOf" srcId="{0DA8E83B-4039-43BD-9417-B0C30150E597}" destId="{C7DEF2EA-4888-4173-9256-BE53F6BA9DB1}" srcOrd="0" destOrd="0" presId="urn:microsoft.com/office/officeart/2018/2/layout/IconVerticalSolidList"/>
    <dgm:cxn modelId="{7A8FFA2A-2E25-487C-8C17-84FD5AAAB8C2}" srcId="{E69D7C28-5845-471B-A99B-2F2FC1D92F8F}" destId="{077BB39C-0C2D-44F5-A283-AC7DBCB311F5}" srcOrd="3" destOrd="0" parTransId="{76A3A18E-5B81-4BF9-A2A2-2E36EFE69E78}" sibTransId="{03D5EF2D-28B3-422B-9718-EBAF8CF7F452}"/>
    <dgm:cxn modelId="{3AE45178-BC9F-48ED-B11B-4DBB689EC652}" type="presOf" srcId="{6A52E3C5-8996-4A9D-89C6-0BBB68128362}" destId="{890DC49F-66F0-4541-B1AB-76147DDA359E}" srcOrd="0" destOrd="0" presId="urn:microsoft.com/office/officeart/2018/2/layout/IconVerticalSolidList"/>
    <dgm:cxn modelId="{739BB29F-30CC-4100-8C5C-5D5069FC2C9B}" type="presOf" srcId="{CA35B579-1F7A-4E2D-844F-A8EE47E838CF}" destId="{92E2170B-3029-47CA-90F3-9CD25CDF4C45}" srcOrd="0" destOrd="0" presId="urn:microsoft.com/office/officeart/2018/2/layout/IconVerticalSolidList"/>
    <dgm:cxn modelId="{591BBCAD-69C3-4160-B597-ED47A7FDC328}" type="presOf" srcId="{077BB39C-0C2D-44F5-A283-AC7DBCB311F5}" destId="{88B46D7A-8E1D-48BC-962A-15AD43EDE915}" srcOrd="0" destOrd="0" presId="urn:microsoft.com/office/officeart/2018/2/layout/IconVerticalSolidList"/>
    <dgm:cxn modelId="{32E399CE-9A71-4750-B58B-E73D75C09AD4}" srcId="{E69D7C28-5845-471B-A99B-2F2FC1D92F8F}" destId="{CA35B579-1F7A-4E2D-844F-A8EE47E838CF}" srcOrd="1" destOrd="0" parTransId="{1710A533-2A54-43AE-8394-C908D8972B0D}" sibTransId="{CA1E7F7A-5E11-4B2C-B67E-F03507A44A8A}"/>
    <dgm:cxn modelId="{0CEDA1DB-58B7-4EF3-B440-6BCE18F7F6BA}" type="presOf" srcId="{E69D7C28-5845-471B-A99B-2F2FC1D92F8F}" destId="{AFBA48C0-DB3C-4FBD-BDD2-5FE56F517BDE}" srcOrd="0" destOrd="0" presId="urn:microsoft.com/office/officeart/2018/2/layout/IconVerticalSolidList"/>
    <dgm:cxn modelId="{DF40BEE5-DCD5-4997-959A-CED618D8944C}" srcId="{E69D7C28-5845-471B-A99B-2F2FC1D92F8F}" destId="{0DA8E83B-4039-43BD-9417-B0C30150E597}" srcOrd="0" destOrd="0" parTransId="{6E31ABA0-6564-47CC-9181-1CED8E2025BB}" sibTransId="{75AAEFB0-BBA8-4BF0-8C37-A25FBCD754AA}"/>
    <dgm:cxn modelId="{9578773D-39EE-4E76-BEBC-2245713BF9D0}" type="presParOf" srcId="{AFBA48C0-DB3C-4FBD-BDD2-5FE56F517BDE}" destId="{84464995-B08A-485F-933F-EE2ABF93CFE9}" srcOrd="0" destOrd="0" presId="urn:microsoft.com/office/officeart/2018/2/layout/IconVerticalSolidList"/>
    <dgm:cxn modelId="{38E5FDF5-D682-4C4A-B7B0-458ED58FB541}" type="presParOf" srcId="{84464995-B08A-485F-933F-EE2ABF93CFE9}" destId="{C81C3FFB-129E-45C6-9818-58F2855BBE47}" srcOrd="0" destOrd="0" presId="urn:microsoft.com/office/officeart/2018/2/layout/IconVerticalSolidList"/>
    <dgm:cxn modelId="{3B38DC29-2227-434C-BF02-DCD37BCE1439}" type="presParOf" srcId="{84464995-B08A-485F-933F-EE2ABF93CFE9}" destId="{24499D03-97E3-481A-BEF8-0DD482DA2C12}" srcOrd="1" destOrd="0" presId="urn:microsoft.com/office/officeart/2018/2/layout/IconVerticalSolidList"/>
    <dgm:cxn modelId="{09659CEC-75FF-4B67-B28F-4465D1BEAD76}" type="presParOf" srcId="{84464995-B08A-485F-933F-EE2ABF93CFE9}" destId="{50A40350-D609-478D-8549-F9048D90D311}" srcOrd="2" destOrd="0" presId="urn:microsoft.com/office/officeart/2018/2/layout/IconVerticalSolidList"/>
    <dgm:cxn modelId="{298FC642-34A0-4B85-A966-FF381184F5A4}" type="presParOf" srcId="{84464995-B08A-485F-933F-EE2ABF93CFE9}" destId="{C7DEF2EA-4888-4173-9256-BE53F6BA9DB1}" srcOrd="3" destOrd="0" presId="urn:microsoft.com/office/officeart/2018/2/layout/IconVerticalSolidList"/>
    <dgm:cxn modelId="{B6D98C5A-78A3-4E3D-9539-79ABCAFBBB39}" type="presParOf" srcId="{AFBA48C0-DB3C-4FBD-BDD2-5FE56F517BDE}" destId="{4934793D-47AA-4662-9044-34FE33889396}" srcOrd="1" destOrd="0" presId="urn:microsoft.com/office/officeart/2018/2/layout/IconVerticalSolidList"/>
    <dgm:cxn modelId="{ACE9EF87-3761-4244-8B3E-3F1A1BAE682D}" type="presParOf" srcId="{AFBA48C0-DB3C-4FBD-BDD2-5FE56F517BDE}" destId="{2419FEB0-CE0C-412D-91D1-04B68DF15910}" srcOrd="2" destOrd="0" presId="urn:microsoft.com/office/officeart/2018/2/layout/IconVerticalSolidList"/>
    <dgm:cxn modelId="{190C3F51-7B11-4BC1-B45C-5A709FE96809}" type="presParOf" srcId="{2419FEB0-CE0C-412D-91D1-04B68DF15910}" destId="{4D45CE83-E831-4E1A-A4C9-080ABACB42F1}" srcOrd="0" destOrd="0" presId="urn:microsoft.com/office/officeart/2018/2/layout/IconVerticalSolidList"/>
    <dgm:cxn modelId="{BD23DCD9-66C3-4262-9B85-BEDC2D690DA4}" type="presParOf" srcId="{2419FEB0-CE0C-412D-91D1-04B68DF15910}" destId="{423E0CF4-0338-4D65-8904-3D44EFE99808}" srcOrd="1" destOrd="0" presId="urn:microsoft.com/office/officeart/2018/2/layout/IconVerticalSolidList"/>
    <dgm:cxn modelId="{7A749B8C-3888-4069-AB94-1C6E76684583}" type="presParOf" srcId="{2419FEB0-CE0C-412D-91D1-04B68DF15910}" destId="{71B7D34B-935B-4F69-B1AE-F8711D6F1470}" srcOrd="2" destOrd="0" presId="urn:microsoft.com/office/officeart/2018/2/layout/IconVerticalSolidList"/>
    <dgm:cxn modelId="{FE66B4CD-7DCD-41DF-8777-DC206E7C12DA}" type="presParOf" srcId="{2419FEB0-CE0C-412D-91D1-04B68DF15910}" destId="{92E2170B-3029-47CA-90F3-9CD25CDF4C45}" srcOrd="3" destOrd="0" presId="urn:microsoft.com/office/officeart/2018/2/layout/IconVerticalSolidList"/>
    <dgm:cxn modelId="{B0144D96-ADE0-4FC5-8045-979B4DF7BBE1}" type="presParOf" srcId="{AFBA48C0-DB3C-4FBD-BDD2-5FE56F517BDE}" destId="{0E6A50BF-5784-4188-BC84-307A6E3FFC16}" srcOrd="3" destOrd="0" presId="urn:microsoft.com/office/officeart/2018/2/layout/IconVerticalSolidList"/>
    <dgm:cxn modelId="{DEB27DC7-4BFD-4C6A-B25B-40B81CC6172D}" type="presParOf" srcId="{AFBA48C0-DB3C-4FBD-BDD2-5FE56F517BDE}" destId="{BE3A291D-BD23-4504-B1F8-2641DA01653A}" srcOrd="4" destOrd="0" presId="urn:microsoft.com/office/officeart/2018/2/layout/IconVerticalSolidList"/>
    <dgm:cxn modelId="{12CA1ABF-D3D6-433C-BF15-336B1A0AD398}" type="presParOf" srcId="{BE3A291D-BD23-4504-B1F8-2641DA01653A}" destId="{A320539D-C15E-4742-8AAB-575C0C1DCC92}" srcOrd="0" destOrd="0" presId="urn:microsoft.com/office/officeart/2018/2/layout/IconVerticalSolidList"/>
    <dgm:cxn modelId="{76D561E0-EF2C-415D-8E70-0C293418146E}" type="presParOf" srcId="{BE3A291D-BD23-4504-B1F8-2641DA01653A}" destId="{52DE0BC4-5451-4018-A72E-C182E1F0C6CB}" srcOrd="1" destOrd="0" presId="urn:microsoft.com/office/officeart/2018/2/layout/IconVerticalSolidList"/>
    <dgm:cxn modelId="{D385923D-5D87-4984-A283-560DCFB6F837}" type="presParOf" srcId="{BE3A291D-BD23-4504-B1F8-2641DA01653A}" destId="{6390C728-62A2-4539-B438-3088D966C4FC}" srcOrd="2" destOrd="0" presId="urn:microsoft.com/office/officeart/2018/2/layout/IconVerticalSolidList"/>
    <dgm:cxn modelId="{CA48C338-E84D-4EE9-8D05-67ED00373951}" type="presParOf" srcId="{BE3A291D-BD23-4504-B1F8-2641DA01653A}" destId="{890DC49F-66F0-4541-B1AB-76147DDA359E}" srcOrd="3" destOrd="0" presId="urn:microsoft.com/office/officeart/2018/2/layout/IconVerticalSolidList"/>
    <dgm:cxn modelId="{3127B72C-E2A0-4082-9282-5B29426ADE3F}" type="presParOf" srcId="{AFBA48C0-DB3C-4FBD-BDD2-5FE56F517BDE}" destId="{D00A9625-5FE0-4716-9327-68F87ABD6CEE}" srcOrd="5" destOrd="0" presId="urn:microsoft.com/office/officeart/2018/2/layout/IconVerticalSolidList"/>
    <dgm:cxn modelId="{3170A112-FC36-4F2B-9D13-C3C9600FE5F7}" type="presParOf" srcId="{AFBA48C0-DB3C-4FBD-BDD2-5FE56F517BDE}" destId="{EBA857C3-DB97-403B-B134-ED11A6F98D03}" srcOrd="6" destOrd="0" presId="urn:microsoft.com/office/officeart/2018/2/layout/IconVerticalSolidList"/>
    <dgm:cxn modelId="{7ABB1CC3-9DF3-4626-B9EF-F721C6618AD2}" type="presParOf" srcId="{EBA857C3-DB97-403B-B134-ED11A6F98D03}" destId="{05AAA742-2245-4B47-9BA9-280BDF173CF3}" srcOrd="0" destOrd="0" presId="urn:microsoft.com/office/officeart/2018/2/layout/IconVerticalSolidList"/>
    <dgm:cxn modelId="{6C2A9DE0-36C6-43A5-AEFB-E13B364EBBB4}" type="presParOf" srcId="{EBA857C3-DB97-403B-B134-ED11A6F98D03}" destId="{55DBA8EC-F257-4FAD-A724-B2A19AFDDE09}" srcOrd="1" destOrd="0" presId="urn:microsoft.com/office/officeart/2018/2/layout/IconVerticalSolidList"/>
    <dgm:cxn modelId="{C650363B-93EE-475C-8A89-971F07A10FC4}" type="presParOf" srcId="{EBA857C3-DB97-403B-B134-ED11A6F98D03}" destId="{AC5BC028-2201-4626-A9AC-3C9769D6706C}" srcOrd="2" destOrd="0" presId="urn:microsoft.com/office/officeart/2018/2/layout/IconVerticalSolidList"/>
    <dgm:cxn modelId="{C78B9288-2D32-4BA8-AD55-2162480842E9}" type="presParOf" srcId="{EBA857C3-DB97-403B-B134-ED11A6F98D03}" destId="{88B46D7A-8E1D-48BC-962A-15AD43EDE91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561DC25-5987-47BC-BA69-39DD50F6BB8D}"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B67BF2EA-5C5D-4CCB-B074-C41F2DA92D28}">
      <dgm:prSet custT="1"/>
      <dgm:spPr/>
      <dgm:t>
        <a:bodyPr/>
        <a:lstStyle/>
        <a:p>
          <a:pPr>
            <a:lnSpc>
              <a:spcPct val="100000"/>
            </a:lnSpc>
            <a:defRPr cap="all"/>
          </a:pPr>
          <a:r>
            <a:rPr lang="en-GB" sz="2800" b="1" dirty="0"/>
            <a:t>QUESTION AND ANSWER</a:t>
          </a:r>
          <a:endParaRPr lang="en-US" sz="2800" b="1" dirty="0"/>
        </a:p>
      </dgm:t>
    </dgm:pt>
    <dgm:pt modelId="{7F66EF43-8802-4281-AD0B-8E683D8FAFD6}" type="parTrans" cxnId="{00C5150D-3353-4765-A837-8FF77145E78A}">
      <dgm:prSet/>
      <dgm:spPr/>
      <dgm:t>
        <a:bodyPr/>
        <a:lstStyle/>
        <a:p>
          <a:endParaRPr lang="en-US"/>
        </a:p>
      </dgm:t>
    </dgm:pt>
    <dgm:pt modelId="{56221C17-A290-4C6A-BED9-D9F3DFAFF3E5}" type="sibTrans" cxnId="{00C5150D-3353-4765-A837-8FF77145E78A}">
      <dgm:prSet/>
      <dgm:spPr/>
      <dgm:t>
        <a:bodyPr/>
        <a:lstStyle/>
        <a:p>
          <a:endParaRPr lang="en-US"/>
        </a:p>
      </dgm:t>
    </dgm:pt>
    <dgm:pt modelId="{EBBC015A-0528-4886-BC5B-B4601C1FC7DC}">
      <dgm:prSet custT="1"/>
      <dgm:spPr/>
      <dgm:t>
        <a:bodyPr/>
        <a:lstStyle/>
        <a:p>
          <a:pPr>
            <a:lnSpc>
              <a:spcPct val="100000"/>
            </a:lnSpc>
            <a:defRPr cap="all"/>
          </a:pPr>
          <a:r>
            <a:rPr lang="en-GB" sz="2800" b="1" dirty="0"/>
            <a:t>SHARING EXPERIENCES</a:t>
          </a:r>
          <a:endParaRPr lang="en-US" sz="2800" b="1" dirty="0"/>
        </a:p>
      </dgm:t>
    </dgm:pt>
    <dgm:pt modelId="{9AC48BA4-C602-412F-87A5-787480BED71F}" type="parTrans" cxnId="{57ED3F47-5B33-46D0-BDDE-6CED9ADEFC6E}">
      <dgm:prSet/>
      <dgm:spPr/>
      <dgm:t>
        <a:bodyPr/>
        <a:lstStyle/>
        <a:p>
          <a:endParaRPr lang="en-US"/>
        </a:p>
      </dgm:t>
    </dgm:pt>
    <dgm:pt modelId="{48326871-713A-4D81-A435-80B8935F389F}" type="sibTrans" cxnId="{57ED3F47-5B33-46D0-BDDE-6CED9ADEFC6E}">
      <dgm:prSet/>
      <dgm:spPr/>
      <dgm:t>
        <a:bodyPr/>
        <a:lstStyle/>
        <a:p>
          <a:endParaRPr lang="en-US"/>
        </a:p>
      </dgm:t>
    </dgm:pt>
    <dgm:pt modelId="{69A908F0-264A-43BA-B58B-2376307CC9BC}">
      <dgm:prSet custT="1"/>
      <dgm:spPr/>
      <dgm:t>
        <a:bodyPr/>
        <a:lstStyle/>
        <a:p>
          <a:pPr>
            <a:lnSpc>
              <a:spcPct val="100000"/>
            </a:lnSpc>
            <a:defRPr cap="all"/>
          </a:pPr>
          <a:r>
            <a:rPr lang="en-GB" sz="2800" b="1" dirty="0"/>
            <a:t>LET'S SUMMARIZE</a:t>
          </a:r>
          <a:endParaRPr lang="en-US" sz="2800" b="1" dirty="0"/>
        </a:p>
      </dgm:t>
    </dgm:pt>
    <dgm:pt modelId="{900CFF19-415F-4276-B9E4-D3684301DED5}" type="parTrans" cxnId="{2805567F-7556-49A7-96FF-1DD0FFD5331D}">
      <dgm:prSet/>
      <dgm:spPr/>
      <dgm:t>
        <a:bodyPr/>
        <a:lstStyle/>
        <a:p>
          <a:endParaRPr lang="en-US"/>
        </a:p>
      </dgm:t>
    </dgm:pt>
    <dgm:pt modelId="{EA4DD9BB-4F6B-4993-A40B-B0E8BA71BBEA}" type="sibTrans" cxnId="{2805567F-7556-49A7-96FF-1DD0FFD5331D}">
      <dgm:prSet/>
      <dgm:spPr/>
      <dgm:t>
        <a:bodyPr/>
        <a:lstStyle/>
        <a:p>
          <a:endParaRPr lang="en-US"/>
        </a:p>
      </dgm:t>
    </dgm:pt>
    <dgm:pt modelId="{24DB6651-9CE1-4D8B-9F82-AA3926793694}" type="pres">
      <dgm:prSet presAssocID="{0561DC25-5987-47BC-BA69-39DD50F6BB8D}" presName="root" presStyleCnt="0">
        <dgm:presLayoutVars>
          <dgm:dir/>
          <dgm:resizeHandles val="exact"/>
        </dgm:presLayoutVars>
      </dgm:prSet>
      <dgm:spPr/>
    </dgm:pt>
    <dgm:pt modelId="{42EA5496-3591-4420-8C1D-C9931AC7F3B6}" type="pres">
      <dgm:prSet presAssocID="{B67BF2EA-5C5D-4CCB-B074-C41F2DA92D28}" presName="compNode" presStyleCnt="0"/>
      <dgm:spPr/>
    </dgm:pt>
    <dgm:pt modelId="{B1CB063C-5A0A-4C99-BD7C-40654D67B382}" type="pres">
      <dgm:prSet presAssocID="{B67BF2EA-5C5D-4CCB-B074-C41F2DA92D28}" presName="iconBgRect" presStyleLbl="bgShp" presStyleIdx="0" presStyleCnt="3"/>
      <dgm:spPr/>
    </dgm:pt>
    <dgm:pt modelId="{AF67D722-BDCB-4F7F-AFD5-5C3A44B2CA41}" type="pres">
      <dgm:prSet presAssocID="{B67BF2EA-5C5D-4CCB-B074-C41F2DA92D2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4D7A6C3E-53AE-45DA-86DF-7A0F1029EA39}" type="pres">
      <dgm:prSet presAssocID="{B67BF2EA-5C5D-4CCB-B074-C41F2DA92D28}" presName="spaceRect" presStyleCnt="0"/>
      <dgm:spPr/>
    </dgm:pt>
    <dgm:pt modelId="{C716BDEC-F275-46DD-A8BB-CE417CE72022}" type="pres">
      <dgm:prSet presAssocID="{B67BF2EA-5C5D-4CCB-B074-C41F2DA92D28}" presName="textRect" presStyleLbl="revTx" presStyleIdx="0" presStyleCnt="3" custScaleX="129868">
        <dgm:presLayoutVars>
          <dgm:chMax val="1"/>
          <dgm:chPref val="1"/>
        </dgm:presLayoutVars>
      </dgm:prSet>
      <dgm:spPr/>
    </dgm:pt>
    <dgm:pt modelId="{CBF2C6D8-907F-4671-B83B-789288737002}" type="pres">
      <dgm:prSet presAssocID="{56221C17-A290-4C6A-BED9-D9F3DFAFF3E5}" presName="sibTrans" presStyleCnt="0"/>
      <dgm:spPr/>
    </dgm:pt>
    <dgm:pt modelId="{FF83DBC9-CB2B-4B18-8A9D-7B10095A36BC}" type="pres">
      <dgm:prSet presAssocID="{EBBC015A-0528-4886-BC5B-B4601C1FC7DC}" presName="compNode" presStyleCnt="0"/>
      <dgm:spPr/>
    </dgm:pt>
    <dgm:pt modelId="{54FB7054-616F-4151-841C-BD8D425B6D44}" type="pres">
      <dgm:prSet presAssocID="{EBBC015A-0528-4886-BC5B-B4601C1FC7DC}" presName="iconBgRect" presStyleLbl="bgShp" presStyleIdx="1" presStyleCnt="3"/>
      <dgm:spPr/>
    </dgm:pt>
    <dgm:pt modelId="{C5464A2D-0EE0-4EC6-9A7F-E94005E7BF21}" type="pres">
      <dgm:prSet presAssocID="{EBBC015A-0528-4886-BC5B-B4601C1FC7D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1B067ADD-18FE-4979-A75D-222F5F168FC0}" type="pres">
      <dgm:prSet presAssocID="{EBBC015A-0528-4886-BC5B-B4601C1FC7DC}" presName="spaceRect" presStyleCnt="0"/>
      <dgm:spPr/>
    </dgm:pt>
    <dgm:pt modelId="{00111C2D-8E05-4408-9AE0-8D211EC425D2}" type="pres">
      <dgm:prSet presAssocID="{EBBC015A-0528-4886-BC5B-B4601C1FC7DC}" presName="textRect" presStyleLbl="revTx" presStyleIdx="1" presStyleCnt="3">
        <dgm:presLayoutVars>
          <dgm:chMax val="1"/>
          <dgm:chPref val="1"/>
        </dgm:presLayoutVars>
      </dgm:prSet>
      <dgm:spPr/>
    </dgm:pt>
    <dgm:pt modelId="{0F2A7191-F5F0-4CA1-8B45-715297CE9756}" type="pres">
      <dgm:prSet presAssocID="{48326871-713A-4D81-A435-80B8935F389F}" presName="sibTrans" presStyleCnt="0"/>
      <dgm:spPr/>
    </dgm:pt>
    <dgm:pt modelId="{DAA16332-CDEB-4004-96D7-FF12AEFB9EA9}" type="pres">
      <dgm:prSet presAssocID="{69A908F0-264A-43BA-B58B-2376307CC9BC}" presName="compNode" presStyleCnt="0"/>
      <dgm:spPr/>
    </dgm:pt>
    <dgm:pt modelId="{F1076E40-DCA3-4EED-B21A-2ADF9750DB18}" type="pres">
      <dgm:prSet presAssocID="{69A908F0-264A-43BA-B58B-2376307CC9BC}" presName="iconBgRect" presStyleLbl="bgShp" presStyleIdx="2" presStyleCnt="3"/>
      <dgm:spPr/>
    </dgm:pt>
    <dgm:pt modelId="{73C6E13C-4717-4AEF-93C3-446EBED1F60E}" type="pres">
      <dgm:prSet presAssocID="{69A908F0-264A-43BA-B58B-2376307CC9B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79BD8702-E1F9-4EB5-B818-73A44B55C4DB}" type="pres">
      <dgm:prSet presAssocID="{69A908F0-264A-43BA-B58B-2376307CC9BC}" presName="spaceRect" presStyleCnt="0"/>
      <dgm:spPr/>
    </dgm:pt>
    <dgm:pt modelId="{6DE1476B-6FB7-4158-8AFB-939DCAC836EB}" type="pres">
      <dgm:prSet presAssocID="{69A908F0-264A-43BA-B58B-2376307CC9BC}" presName="textRect" presStyleLbl="revTx" presStyleIdx="2" presStyleCnt="3">
        <dgm:presLayoutVars>
          <dgm:chMax val="1"/>
          <dgm:chPref val="1"/>
        </dgm:presLayoutVars>
      </dgm:prSet>
      <dgm:spPr/>
    </dgm:pt>
  </dgm:ptLst>
  <dgm:cxnLst>
    <dgm:cxn modelId="{00C5150D-3353-4765-A837-8FF77145E78A}" srcId="{0561DC25-5987-47BC-BA69-39DD50F6BB8D}" destId="{B67BF2EA-5C5D-4CCB-B074-C41F2DA92D28}" srcOrd="0" destOrd="0" parTransId="{7F66EF43-8802-4281-AD0B-8E683D8FAFD6}" sibTransId="{56221C17-A290-4C6A-BED9-D9F3DFAFF3E5}"/>
    <dgm:cxn modelId="{4444A72F-08A8-7D4B-BB15-9EDC551FA48C}" type="presOf" srcId="{0561DC25-5987-47BC-BA69-39DD50F6BB8D}" destId="{24DB6651-9CE1-4D8B-9F82-AA3926793694}" srcOrd="0" destOrd="0" presId="urn:microsoft.com/office/officeart/2018/5/layout/IconCircleLabelList"/>
    <dgm:cxn modelId="{A049B03D-B34B-B94D-B3CC-6D064F8F15AB}" type="presOf" srcId="{B67BF2EA-5C5D-4CCB-B074-C41F2DA92D28}" destId="{C716BDEC-F275-46DD-A8BB-CE417CE72022}" srcOrd="0" destOrd="0" presId="urn:microsoft.com/office/officeart/2018/5/layout/IconCircleLabelList"/>
    <dgm:cxn modelId="{57ED3F47-5B33-46D0-BDDE-6CED9ADEFC6E}" srcId="{0561DC25-5987-47BC-BA69-39DD50F6BB8D}" destId="{EBBC015A-0528-4886-BC5B-B4601C1FC7DC}" srcOrd="1" destOrd="0" parTransId="{9AC48BA4-C602-412F-87A5-787480BED71F}" sibTransId="{48326871-713A-4D81-A435-80B8935F389F}"/>
    <dgm:cxn modelId="{95702C6D-714E-304D-B127-02BF6FCC7DEE}" type="presOf" srcId="{EBBC015A-0528-4886-BC5B-B4601C1FC7DC}" destId="{00111C2D-8E05-4408-9AE0-8D211EC425D2}" srcOrd="0" destOrd="0" presId="urn:microsoft.com/office/officeart/2018/5/layout/IconCircleLabelList"/>
    <dgm:cxn modelId="{2805567F-7556-49A7-96FF-1DD0FFD5331D}" srcId="{0561DC25-5987-47BC-BA69-39DD50F6BB8D}" destId="{69A908F0-264A-43BA-B58B-2376307CC9BC}" srcOrd="2" destOrd="0" parTransId="{900CFF19-415F-4276-B9E4-D3684301DED5}" sibTransId="{EA4DD9BB-4F6B-4993-A40B-B0E8BA71BBEA}"/>
    <dgm:cxn modelId="{EE88A8F8-13AD-D144-A288-4983DE5E7882}" type="presOf" srcId="{69A908F0-264A-43BA-B58B-2376307CC9BC}" destId="{6DE1476B-6FB7-4158-8AFB-939DCAC836EB}" srcOrd="0" destOrd="0" presId="urn:microsoft.com/office/officeart/2018/5/layout/IconCircleLabelList"/>
    <dgm:cxn modelId="{65904DE1-E760-C74C-B116-30529F46C822}" type="presParOf" srcId="{24DB6651-9CE1-4D8B-9F82-AA3926793694}" destId="{42EA5496-3591-4420-8C1D-C9931AC7F3B6}" srcOrd="0" destOrd="0" presId="urn:microsoft.com/office/officeart/2018/5/layout/IconCircleLabelList"/>
    <dgm:cxn modelId="{3B3C1420-4F7B-7948-A567-1A5E64D35EBF}" type="presParOf" srcId="{42EA5496-3591-4420-8C1D-C9931AC7F3B6}" destId="{B1CB063C-5A0A-4C99-BD7C-40654D67B382}" srcOrd="0" destOrd="0" presId="urn:microsoft.com/office/officeart/2018/5/layout/IconCircleLabelList"/>
    <dgm:cxn modelId="{11A53F40-561C-7640-B097-08E67B0B5FFA}" type="presParOf" srcId="{42EA5496-3591-4420-8C1D-C9931AC7F3B6}" destId="{AF67D722-BDCB-4F7F-AFD5-5C3A44B2CA41}" srcOrd="1" destOrd="0" presId="urn:microsoft.com/office/officeart/2018/5/layout/IconCircleLabelList"/>
    <dgm:cxn modelId="{6B4F5A84-CC65-7F48-8D73-5C6108C0CD0F}" type="presParOf" srcId="{42EA5496-3591-4420-8C1D-C9931AC7F3B6}" destId="{4D7A6C3E-53AE-45DA-86DF-7A0F1029EA39}" srcOrd="2" destOrd="0" presId="urn:microsoft.com/office/officeart/2018/5/layout/IconCircleLabelList"/>
    <dgm:cxn modelId="{4B268FFB-9CCA-C740-A7FD-8395E0DA67BC}" type="presParOf" srcId="{42EA5496-3591-4420-8C1D-C9931AC7F3B6}" destId="{C716BDEC-F275-46DD-A8BB-CE417CE72022}" srcOrd="3" destOrd="0" presId="urn:microsoft.com/office/officeart/2018/5/layout/IconCircleLabelList"/>
    <dgm:cxn modelId="{7172E378-76BA-D343-B201-05FCFC60DE1A}" type="presParOf" srcId="{24DB6651-9CE1-4D8B-9F82-AA3926793694}" destId="{CBF2C6D8-907F-4671-B83B-789288737002}" srcOrd="1" destOrd="0" presId="urn:microsoft.com/office/officeart/2018/5/layout/IconCircleLabelList"/>
    <dgm:cxn modelId="{9D01793D-61EB-6B4B-8D38-297DC51072A8}" type="presParOf" srcId="{24DB6651-9CE1-4D8B-9F82-AA3926793694}" destId="{FF83DBC9-CB2B-4B18-8A9D-7B10095A36BC}" srcOrd="2" destOrd="0" presId="urn:microsoft.com/office/officeart/2018/5/layout/IconCircleLabelList"/>
    <dgm:cxn modelId="{48AF71C2-1808-064D-9A4A-6C9E087B3FC6}" type="presParOf" srcId="{FF83DBC9-CB2B-4B18-8A9D-7B10095A36BC}" destId="{54FB7054-616F-4151-841C-BD8D425B6D44}" srcOrd="0" destOrd="0" presId="urn:microsoft.com/office/officeart/2018/5/layout/IconCircleLabelList"/>
    <dgm:cxn modelId="{EBD8115F-4476-1F45-98A6-6A634A23C959}" type="presParOf" srcId="{FF83DBC9-CB2B-4B18-8A9D-7B10095A36BC}" destId="{C5464A2D-0EE0-4EC6-9A7F-E94005E7BF21}" srcOrd="1" destOrd="0" presId="urn:microsoft.com/office/officeart/2018/5/layout/IconCircleLabelList"/>
    <dgm:cxn modelId="{81AABACB-D98D-8845-B1C3-5751D210717F}" type="presParOf" srcId="{FF83DBC9-CB2B-4B18-8A9D-7B10095A36BC}" destId="{1B067ADD-18FE-4979-A75D-222F5F168FC0}" srcOrd="2" destOrd="0" presId="urn:microsoft.com/office/officeart/2018/5/layout/IconCircleLabelList"/>
    <dgm:cxn modelId="{CE74B24F-BEC0-DC42-A2A3-2CD6F70F15CB}" type="presParOf" srcId="{FF83DBC9-CB2B-4B18-8A9D-7B10095A36BC}" destId="{00111C2D-8E05-4408-9AE0-8D211EC425D2}" srcOrd="3" destOrd="0" presId="urn:microsoft.com/office/officeart/2018/5/layout/IconCircleLabelList"/>
    <dgm:cxn modelId="{A1F7D96F-D349-C04B-9F5A-DFFB40F8782C}" type="presParOf" srcId="{24DB6651-9CE1-4D8B-9F82-AA3926793694}" destId="{0F2A7191-F5F0-4CA1-8B45-715297CE9756}" srcOrd="3" destOrd="0" presId="urn:microsoft.com/office/officeart/2018/5/layout/IconCircleLabelList"/>
    <dgm:cxn modelId="{FB58A621-5FBC-7046-83EA-515748E96AAB}" type="presParOf" srcId="{24DB6651-9CE1-4D8B-9F82-AA3926793694}" destId="{DAA16332-CDEB-4004-96D7-FF12AEFB9EA9}" srcOrd="4" destOrd="0" presId="urn:microsoft.com/office/officeart/2018/5/layout/IconCircleLabelList"/>
    <dgm:cxn modelId="{969273C7-B064-E74F-8D18-205AFA178C5C}" type="presParOf" srcId="{DAA16332-CDEB-4004-96D7-FF12AEFB9EA9}" destId="{F1076E40-DCA3-4EED-B21A-2ADF9750DB18}" srcOrd="0" destOrd="0" presId="urn:microsoft.com/office/officeart/2018/5/layout/IconCircleLabelList"/>
    <dgm:cxn modelId="{DABE808F-F527-724B-BE05-3B459EDA3B17}" type="presParOf" srcId="{DAA16332-CDEB-4004-96D7-FF12AEFB9EA9}" destId="{73C6E13C-4717-4AEF-93C3-446EBED1F60E}" srcOrd="1" destOrd="0" presId="urn:microsoft.com/office/officeart/2018/5/layout/IconCircleLabelList"/>
    <dgm:cxn modelId="{941091EF-3774-3142-8A1F-43AEBF53FCDA}" type="presParOf" srcId="{DAA16332-CDEB-4004-96D7-FF12AEFB9EA9}" destId="{79BD8702-E1F9-4EB5-B818-73A44B55C4DB}" srcOrd="2" destOrd="0" presId="urn:microsoft.com/office/officeart/2018/5/layout/IconCircleLabelList"/>
    <dgm:cxn modelId="{7B0A6EF0-890A-F742-AC37-E83F7A89DAF3}" type="presParOf" srcId="{DAA16332-CDEB-4004-96D7-FF12AEFB9EA9}" destId="{6DE1476B-6FB7-4158-8AFB-939DCAC836E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EC155-5306-614F-BBAF-3C4D8E7964F6}">
      <dsp:nvSpPr>
        <dsp:cNvPr id="0" name=""/>
        <dsp:cNvSpPr/>
      </dsp:nvSpPr>
      <dsp:spPr>
        <a:xfrm>
          <a:off x="1577340" y="2007"/>
          <a:ext cx="6309360" cy="104002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419" tIns="264167" rIns="122419" bIns="264167" numCol="1" spcCol="1270" anchor="ctr" anchorCtr="0">
          <a:noAutofit/>
        </a:bodyPr>
        <a:lstStyle/>
        <a:p>
          <a:pPr marL="0" lvl="0" indent="0" algn="l" defTabSz="800100">
            <a:lnSpc>
              <a:spcPct val="90000"/>
            </a:lnSpc>
            <a:spcBef>
              <a:spcPct val="0"/>
            </a:spcBef>
            <a:spcAft>
              <a:spcPct val="35000"/>
            </a:spcAft>
            <a:buNone/>
          </a:pPr>
          <a:r>
            <a:rPr lang="en-US" sz="1800" kern="1200" dirty="0"/>
            <a:t>Identify the importance of Laboratory Safety</a:t>
          </a:r>
        </a:p>
      </dsp:txBody>
      <dsp:txXfrm>
        <a:off x="1577340" y="2007"/>
        <a:ext cx="6309360" cy="1040029"/>
      </dsp:txXfrm>
    </dsp:sp>
    <dsp:sp modelId="{5DFCDDA8-CFE5-FC40-9F4C-C7BD7AC88F45}">
      <dsp:nvSpPr>
        <dsp:cNvPr id="0" name=""/>
        <dsp:cNvSpPr/>
      </dsp:nvSpPr>
      <dsp:spPr>
        <a:xfrm>
          <a:off x="0" y="2007"/>
          <a:ext cx="1577340" cy="1040029"/>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468" tIns="102732" rIns="83468" bIns="102732" numCol="1" spcCol="1270" anchor="ctr" anchorCtr="0">
          <a:noAutofit/>
        </a:bodyPr>
        <a:lstStyle/>
        <a:p>
          <a:pPr marL="0" lvl="0" indent="0" algn="ctr" defTabSz="1022350">
            <a:lnSpc>
              <a:spcPct val="90000"/>
            </a:lnSpc>
            <a:spcBef>
              <a:spcPct val="0"/>
            </a:spcBef>
            <a:spcAft>
              <a:spcPct val="35000"/>
            </a:spcAft>
            <a:buNone/>
          </a:pPr>
          <a:r>
            <a:rPr lang="en-US" sz="2300" kern="1200"/>
            <a:t>Identify</a:t>
          </a:r>
        </a:p>
      </dsp:txBody>
      <dsp:txXfrm>
        <a:off x="0" y="2007"/>
        <a:ext cx="1577340" cy="1040029"/>
      </dsp:txXfrm>
    </dsp:sp>
    <dsp:sp modelId="{6DEC8A3D-F31A-7548-9B06-B1A05FA88956}">
      <dsp:nvSpPr>
        <dsp:cNvPr id="0" name=""/>
        <dsp:cNvSpPr/>
      </dsp:nvSpPr>
      <dsp:spPr>
        <a:xfrm>
          <a:off x="1577340" y="1104438"/>
          <a:ext cx="6309360" cy="1040029"/>
        </a:xfrm>
        <a:prstGeom prst="rect">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419" tIns="264167" rIns="122419" bIns="264167" numCol="1" spcCol="1270" anchor="ctr" anchorCtr="0">
          <a:noAutofit/>
        </a:bodyPr>
        <a:lstStyle/>
        <a:p>
          <a:pPr marL="0" lvl="0" indent="0" algn="l" defTabSz="800100">
            <a:lnSpc>
              <a:spcPct val="90000"/>
            </a:lnSpc>
            <a:spcBef>
              <a:spcPct val="0"/>
            </a:spcBef>
            <a:spcAft>
              <a:spcPct val="35000"/>
            </a:spcAft>
            <a:buNone/>
          </a:pPr>
          <a:r>
            <a:rPr lang="en-US" sz="1800" kern="1200" dirty="0"/>
            <a:t>Recall the key principles of Laboratory Safety</a:t>
          </a:r>
        </a:p>
      </dsp:txBody>
      <dsp:txXfrm>
        <a:off x="1577340" y="1104438"/>
        <a:ext cx="6309360" cy="1040029"/>
      </dsp:txXfrm>
    </dsp:sp>
    <dsp:sp modelId="{31F3B7DE-4A13-4B41-894C-151E6C505F4D}">
      <dsp:nvSpPr>
        <dsp:cNvPr id="0" name=""/>
        <dsp:cNvSpPr/>
      </dsp:nvSpPr>
      <dsp:spPr>
        <a:xfrm>
          <a:off x="0" y="1104438"/>
          <a:ext cx="1577340" cy="1040029"/>
        </a:xfrm>
        <a:prstGeom prst="rect">
          <a:avLst/>
        </a:prstGeom>
        <a:solidFill>
          <a:schemeClr val="lt1">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468" tIns="102732" rIns="83468" bIns="102732" numCol="1" spcCol="1270" anchor="ctr" anchorCtr="0">
          <a:noAutofit/>
        </a:bodyPr>
        <a:lstStyle/>
        <a:p>
          <a:pPr marL="0" lvl="0" indent="0" algn="ctr" defTabSz="1022350">
            <a:lnSpc>
              <a:spcPct val="90000"/>
            </a:lnSpc>
            <a:spcBef>
              <a:spcPct val="0"/>
            </a:spcBef>
            <a:spcAft>
              <a:spcPct val="35000"/>
            </a:spcAft>
            <a:buNone/>
          </a:pPr>
          <a:r>
            <a:rPr lang="en-US" sz="2300" kern="1200"/>
            <a:t>Recall</a:t>
          </a:r>
        </a:p>
      </dsp:txBody>
      <dsp:txXfrm>
        <a:off x="0" y="1104438"/>
        <a:ext cx="1577340" cy="1040029"/>
      </dsp:txXfrm>
    </dsp:sp>
    <dsp:sp modelId="{ECB6B41B-E29E-D04E-84CC-45D2271F45A7}">
      <dsp:nvSpPr>
        <dsp:cNvPr id="0" name=""/>
        <dsp:cNvSpPr/>
      </dsp:nvSpPr>
      <dsp:spPr>
        <a:xfrm>
          <a:off x="1577340" y="2206869"/>
          <a:ext cx="6309360" cy="1040029"/>
        </a:xfrm>
        <a:prstGeom prst="rect">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419" tIns="264167" rIns="122419" bIns="264167" numCol="1" spcCol="1270" anchor="ctr" anchorCtr="0">
          <a:noAutofit/>
        </a:bodyPr>
        <a:lstStyle/>
        <a:p>
          <a:pPr marL="0" lvl="0" indent="0" algn="l" defTabSz="800100">
            <a:lnSpc>
              <a:spcPct val="90000"/>
            </a:lnSpc>
            <a:spcBef>
              <a:spcPct val="0"/>
            </a:spcBef>
            <a:spcAft>
              <a:spcPct val="35000"/>
            </a:spcAft>
            <a:buNone/>
          </a:pPr>
          <a:r>
            <a:rPr lang="en-US" sz="1800" kern="1200" dirty="0"/>
            <a:t>Explain the purpose and key activities of Lab Safety in the pathway from molecule to drug.</a:t>
          </a:r>
        </a:p>
      </dsp:txBody>
      <dsp:txXfrm>
        <a:off x="1577340" y="2206869"/>
        <a:ext cx="6309360" cy="1040029"/>
      </dsp:txXfrm>
    </dsp:sp>
    <dsp:sp modelId="{C042BA0C-92F4-914F-A1F2-388707023F05}">
      <dsp:nvSpPr>
        <dsp:cNvPr id="0" name=""/>
        <dsp:cNvSpPr/>
      </dsp:nvSpPr>
      <dsp:spPr>
        <a:xfrm>
          <a:off x="0" y="2206869"/>
          <a:ext cx="1577340" cy="1040029"/>
        </a:xfrm>
        <a:prstGeom prst="rect">
          <a:avLst/>
        </a:prstGeom>
        <a:solidFill>
          <a:schemeClr val="lt1">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468" tIns="102732" rIns="83468" bIns="102732" numCol="1" spcCol="1270" anchor="ctr" anchorCtr="0">
          <a:noAutofit/>
        </a:bodyPr>
        <a:lstStyle/>
        <a:p>
          <a:pPr marL="0" lvl="0" indent="0" algn="ctr" defTabSz="1022350">
            <a:lnSpc>
              <a:spcPct val="90000"/>
            </a:lnSpc>
            <a:spcBef>
              <a:spcPct val="0"/>
            </a:spcBef>
            <a:spcAft>
              <a:spcPct val="35000"/>
            </a:spcAft>
            <a:buNone/>
          </a:pPr>
          <a:r>
            <a:rPr lang="en-US" sz="2300" kern="1200"/>
            <a:t>Explain</a:t>
          </a:r>
        </a:p>
      </dsp:txBody>
      <dsp:txXfrm>
        <a:off x="0" y="2206869"/>
        <a:ext cx="1577340" cy="1040029"/>
      </dsp:txXfrm>
    </dsp:sp>
    <dsp:sp modelId="{82C30A45-5E7E-0941-9291-0549577DC880}">
      <dsp:nvSpPr>
        <dsp:cNvPr id="0" name=""/>
        <dsp:cNvSpPr/>
      </dsp:nvSpPr>
      <dsp:spPr>
        <a:xfrm>
          <a:off x="1577340" y="3309300"/>
          <a:ext cx="6309360" cy="1040029"/>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419" tIns="264167" rIns="122419" bIns="264167" numCol="1" spcCol="1270" anchor="ctr" anchorCtr="0">
          <a:noAutofit/>
        </a:bodyPr>
        <a:lstStyle/>
        <a:p>
          <a:pPr marL="0" lvl="0" indent="0" algn="l" defTabSz="800100">
            <a:lnSpc>
              <a:spcPct val="90000"/>
            </a:lnSpc>
            <a:spcBef>
              <a:spcPct val="0"/>
            </a:spcBef>
            <a:spcAft>
              <a:spcPct val="35000"/>
            </a:spcAft>
            <a:buNone/>
          </a:pPr>
          <a:r>
            <a:rPr lang="en-GB" sz="1800" b="0" i="0" kern="1200" dirty="0"/>
            <a:t>Discover the Cross-Disciplinary Relevance of Lab Safety.</a:t>
          </a:r>
          <a:endParaRPr lang="en-US" sz="1800" b="0" kern="1200" dirty="0"/>
        </a:p>
      </dsp:txBody>
      <dsp:txXfrm>
        <a:off x="1577340" y="3309300"/>
        <a:ext cx="6309360" cy="1040029"/>
      </dsp:txXfrm>
    </dsp:sp>
    <dsp:sp modelId="{DBB57233-B5D0-534E-852B-9A79CA122509}">
      <dsp:nvSpPr>
        <dsp:cNvPr id="0" name=""/>
        <dsp:cNvSpPr/>
      </dsp:nvSpPr>
      <dsp:spPr>
        <a:xfrm>
          <a:off x="0" y="3309300"/>
          <a:ext cx="1577340" cy="1040029"/>
        </a:xfrm>
        <a:prstGeom prst="rect">
          <a:avLst/>
        </a:prstGeom>
        <a:solidFill>
          <a:schemeClr val="lt1">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468" tIns="102732" rIns="83468" bIns="102732" numCol="1" spcCol="1270" anchor="ctr" anchorCtr="0">
          <a:noAutofit/>
        </a:bodyPr>
        <a:lstStyle/>
        <a:p>
          <a:pPr marL="0" lvl="0" indent="0" algn="ctr" defTabSz="1022350">
            <a:lnSpc>
              <a:spcPct val="90000"/>
            </a:lnSpc>
            <a:spcBef>
              <a:spcPct val="0"/>
            </a:spcBef>
            <a:spcAft>
              <a:spcPct val="35000"/>
            </a:spcAft>
            <a:buNone/>
          </a:pPr>
          <a:r>
            <a:rPr lang="en-US" sz="2300" kern="1200" dirty="0"/>
            <a:t>Interpret</a:t>
          </a:r>
        </a:p>
      </dsp:txBody>
      <dsp:txXfrm>
        <a:off x="0" y="3309300"/>
        <a:ext cx="1577340" cy="1040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9F9B6B-F7F7-B64A-86E9-A0D1296380FA}">
      <dsp:nvSpPr>
        <dsp:cNvPr id="0" name=""/>
        <dsp:cNvSpPr/>
      </dsp:nvSpPr>
      <dsp:spPr>
        <a:xfrm>
          <a:off x="0" y="29997"/>
          <a:ext cx="4718785" cy="5276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dirty="0" err="1"/>
            <a:t>Why</a:t>
          </a:r>
          <a:r>
            <a:rPr lang="tr-TR" sz="2200" kern="1200" dirty="0"/>
            <a:t> </a:t>
          </a:r>
          <a:r>
            <a:rPr lang="tr-TR" sz="2200" kern="1200" dirty="0" err="1"/>
            <a:t>Laboratory</a:t>
          </a:r>
          <a:r>
            <a:rPr lang="tr-TR" sz="2200" kern="1200" dirty="0"/>
            <a:t> </a:t>
          </a:r>
          <a:r>
            <a:rPr lang="tr-TR" sz="2200" kern="1200" dirty="0" err="1"/>
            <a:t>Safety</a:t>
          </a:r>
          <a:endParaRPr lang="en-US" sz="2200" kern="1200" dirty="0"/>
        </a:p>
      </dsp:txBody>
      <dsp:txXfrm>
        <a:off x="25759" y="55756"/>
        <a:ext cx="4667267" cy="476152"/>
      </dsp:txXfrm>
    </dsp:sp>
    <dsp:sp modelId="{9F9AF715-818E-A54E-A4A4-CA2DA75AB71C}">
      <dsp:nvSpPr>
        <dsp:cNvPr id="0" name=""/>
        <dsp:cNvSpPr/>
      </dsp:nvSpPr>
      <dsp:spPr>
        <a:xfrm>
          <a:off x="0" y="621027"/>
          <a:ext cx="4718785" cy="52767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a:t>The Lab Environment</a:t>
          </a:r>
          <a:endParaRPr lang="en-US" sz="2200" kern="1200"/>
        </a:p>
      </dsp:txBody>
      <dsp:txXfrm>
        <a:off x="25759" y="646786"/>
        <a:ext cx="4667267" cy="476152"/>
      </dsp:txXfrm>
    </dsp:sp>
    <dsp:sp modelId="{2E8AE70B-F4C3-574D-93FD-272FC2DD15D8}">
      <dsp:nvSpPr>
        <dsp:cNvPr id="0" name=""/>
        <dsp:cNvSpPr/>
      </dsp:nvSpPr>
      <dsp:spPr>
        <a:xfrm>
          <a:off x="0" y="1212057"/>
          <a:ext cx="4718785" cy="52767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a:t>Key Principles of Laboratory Safety</a:t>
          </a:r>
          <a:endParaRPr lang="en-US" sz="2200" kern="1200"/>
        </a:p>
      </dsp:txBody>
      <dsp:txXfrm>
        <a:off x="25759" y="1237816"/>
        <a:ext cx="4667267" cy="476152"/>
      </dsp:txXfrm>
    </dsp:sp>
    <dsp:sp modelId="{74C9A1A8-08B2-8748-B0BA-4C8F8C861928}">
      <dsp:nvSpPr>
        <dsp:cNvPr id="0" name=""/>
        <dsp:cNvSpPr/>
      </dsp:nvSpPr>
      <dsp:spPr>
        <a:xfrm>
          <a:off x="0" y="1739727"/>
          <a:ext cx="4718785" cy="11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82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tr-TR" sz="1700" kern="1200"/>
            <a:t>Risk Assessment</a:t>
          </a:r>
          <a:endParaRPr lang="en-US" sz="1700" kern="1200"/>
        </a:p>
        <a:p>
          <a:pPr marL="171450" lvl="1" indent="-171450" algn="l" defTabSz="755650">
            <a:lnSpc>
              <a:spcPct val="90000"/>
            </a:lnSpc>
            <a:spcBef>
              <a:spcPct val="0"/>
            </a:spcBef>
            <a:spcAft>
              <a:spcPct val="20000"/>
            </a:spcAft>
            <a:buChar char="•"/>
          </a:pPr>
          <a:r>
            <a:rPr lang="tr-TR" sz="1700" kern="1200" dirty="0" err="1"/>
            <a:t>Safety</a:t>
          </a:r>
          <a:r>
            <a:rPr lang="tr-TR" sz="1700" kern="1200" dirty="0"/>
            <a:t> Training</a:t>
          </a:r>
          <a:endParaRPr lang="en-US" sz="1700" kern="1200" dirty="0"/>
        </a:p>
        <a:p>
          <a:pPr marL="171450" lvl="1" indent="-171450" algn="l" defTabSz="755650">
            <a:lnSpc>
              <a:spcPct val="90000"/>
            </a:lnSpc>
            <a:spcBef>
              <a:spcPct val="0"/>
            </a:spcBef>
            <a:spcAft>
              <a:spcPct val="20000"/>
            </a:spcAft>
            <a:buChar char="•"/>
          </a:pPr>
          <a:r>
            <a:rPr lang="tr-TR" sz="1700" kern="1200"/>
            <a:t>Personal Protective Equipment (PPE)</a:t>
          </a:r>
          <a:endParaRPr lang="en-US" sz="1700" kern="1200"/>
        </a:p>
        <a:p>
          <a:pPr marL="171450" lvl="1" indent="-171450" algn="l" defTabSz="755650">
            <a:lnSpc>
              <a:spcPct val="90000"/>
            </a:lnSpc>
            <a:spcBef>
              <a:spcPct val="0"/>
            </a:spcBef>
            <a:spcAft>
              <a:spcPct val="20000"/>
            </a:spcAft>
            <a:buChar char="•"/>
          </a:pPr>
          <a:r>
            <a:rPr lang="tr-TR" sz="1700" kern="1200"/>
            <a:t>Emergency Procedures</a:t>
          </a:r>
          <a:endParaRPr lang="en-US" sz="1700" kern="1200"/>
        </a:p>
      </dsp:txBody>
      <dsp:txXfrm>
        <a:off x="0" y="1739727"/>
        <a:ext cx="4718785" cy="1184040"/>
      </dsp:txXfrm>
    </dsp:sp>
    <dsp:sp modelId="{2B31A17D-0667-654D-B009-5D0A82E7C80E}">
      <dsp:nvSpPr>
        <dsp:cNvPr id="0" name=""/>
        <dsp:cNvSpPr/>
      </dsp:nvSpPr>
      <dsp:spPr>
        <a:xfrm>
          <a:off x="0" y="2923767"/>
          <a:ext cx="4718785" cy="52767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a:t>Types of lab safety</a:t>
          </a:r>
          <a:endParaRPr lang="en-US" sz="2200" kern="1200"/>
        </a:p>
      </dsp:txBody>
      <dsp:txXfrm>
        <a:off x="25759" y="2949526"/>
        <a:ext cx="4667267" cy="476152"/>
      </dsp:txXfrm>
    </dsp:sp>
    <dsp:sp modelId="{96E68635-DB81-7B40-B22C-95A7668BE56D}">
      <dsp:nvSpPr>
        <dsp:cNvPr id="0" name=""/>
        <dsp:cNvSpPr/>
      </dsp:nvSpPr>
      <dsp:spPr>
        <a:xfrm>
          <a:off x="0" y="3451437"/>
          <a:ext cx="4718785" cy="2049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82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GB" sz="1700" kern="1200"/>
            <a:t>Chemical Safety</a:t>
          </a:r>
          <a:endParaRPr lang="en-US" sz="1700" kern="1200"/>
        </a:p>
        <a:p>
          <a:pPr marL="171450" lvl="1" indent="-171450" algn="l" defTabSz="755650">
            <a:lnSpc>
              <a:spcPct val="90000"/>
            </a:lnSpc>
            <a:spcBef>
              <a:spcPct val="0"/>
            </a:spcBef>
            <a:spcAft>
              <a:spcPct val="20000"/>
            </a:spcAft>
            <a:buChar char="•"/>
          </a:pPr>
          <a:r>
            <a:rPr lang="en-GB" sz="1700" kern="1200"/>
            <a:t>Biological Safety</a:t>
          </a:r>
          <a:endParaRPr lang="en-US" sz="1700" kern="1200"/>
        </a:p>
        <a:p>
          <a:pPr marL="171450" lvl="1" indent="-171450" algn="l" defTabSz="755650">
            <a:lnSpc>
              <a:spcPct val="90000"/>
            </a:lnSpc>
            <a:spcBef>
              <a:spcPct val="0"/>
            </a:spcBef>
            <a:spcAft>
              <a:spcPct val="20000"/>
            </a:spcAft>
            <a:buChar char="•"/>
          </a:pPr>
          <a:r>
            <a:rPr lang="en-GB" sz="1700" kern="1200"/>
            <a:t>Equipment Safety</a:t>
          </a:r>
          <a:endParaRPr lang="en-US" sz="1700" kern="1200"/>
        </a:p>
        <a:p>
          <a:pPr marL="171450" lvl="1" indent="-171450" algn="l" defTabSz="755650">
            <a:lnSpc>
              <a:spcPct val="90000"/>
            </a:lnSpc>
            <a:spcBef>
              <a:spcPct val="0"/>
            </a:spcBef>
            <a:spcAft>
              <a:spcPct val="20000"/>
            </a:spcAft>
            <a:buChar char="•"/>
          </a:pPr>
          <a:r>
            <a:rPr lang="en-GB" sz="1700" kern="1200"/>
            <a:t>Housekeeping</a:t>
          </a:r>
          <a:endParaRPr lang="en-US" sz="1700" kern="1200"/>
        </a:p>
        <a:p>
          <a:pPr marL="171450" lvl="1" indent="-171450" algn="l" defTabSz="755650">
            <a:lnSpc>
              <a:spcPct val="90000"/>
            </a:lnSpc>
            <a:spcBef>
              <a:spcPct val="0"/>
            </a:spcBef>
            <a:spcAft>
              <a:spcPct val="20000"/>
            </a:spcAft>
            <a:buChar char="•"/>
          </a:pPr>
          <a:r>
            <a:rPr lang="en-GB" sz="1700" kern="1200"/>
            <a:t>Laboratory Etiquette</a:t>
          </a:r>
          <a:endParaRPr lang="en-US" sz="1700" kern="1200"/>
        </a:p>
        <a:p>
          <a:pPr marL="171450" lvl="1" indent="-171450" algn="l" defTabSz="755650">
            <a:lnSpc>
              <a:spcPct val="90000"/>
            </a:lnSpc>
            <a:spcBef>
              <a:spcPct val="0"/>
            </a:spcBef>
            <a:spcAft>
              <a:spcPct val="20000"/>
            </a:spcAft>
            <a:buChar char="•"/>
          </a:pPr>
          <a:r>
            <a:rPr lang="en-GB" sz="1700" kern="1200"/>
            <a:t>Reporting Incidents</a:t>
          </a:r>
          <a:endParaRPr lang="en-US" sz="1700" kern="1200"/>
        </a:p>
        <a:p>
          <a:pPr marL="171450" lvl="1" indent="-171450" algn="l" defTabSz="755650">
            <a:lnSpc>
              <a:spcPct val="90000"/>
            </a:lnSpc>
            <a:spcBef>
              <a:spcPct val="0"/>
            </a:spcBef>
            <a:spcAft>
              <a:spcPct val="20000"/>
            </a:spcAft>
            <a:buChar char="•"/>
          </a:pPr>
          <a:r>
            <a:rPr lang="en-GB" sz="1700" kern="1200" dirty="0"/>
            <a:t>Institutional Resources</a:t>
          </a:r>
          <a:endParaRPr lang="en-US" sz="1700" kern="1200" dirty="0"/>
        </a:p>
      </dsp:txBody>
      <dsp:txXfrm>
        <a:off x="0" y="3451437"/>
        <a:ext cx="4718785" cy="20493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8F8B2-D2E1-42AB-916A-B4838B404CA9}">
      <dsp:nvSpPr>
        <dsp:cNvPr id="0" name=""/>
        <dsp:cNvSpPr/>
      </dsp:nvSpPr>
      <dsp:spPr>
        <a:xfrm>
          <a:off x="0" y="531"/>
          <a:ext cx="78867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EBB163-5224-4E7E-94B2-C376AB3FFE73}">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CBDB2F-36EB-407B-BEEB-5204A74DEFC3}">
      <dsp:nvSpPr>
        <dsp:cNvPr id="0" name=""/>
        <dsp:cNvSpPr/>
      </dsp:nvSpPr>
      <dsp:spPr>
        <a:xfrm>
          <a:off x="1435590" y="53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tr-TR" sz="2500" b="1" kern="1200"/>
            <a:t>Safety First: </a:t>
          </a:r>
          <a:r>
            <a:rPr lang="tr-TR" sz="2500" kern="1200"/>
            <a:t>Protecting your well-being</a:t>
          </a:r>
          <a:endParaRPr lang="en-US" sz="2500" kern="1200"/>
        </a:p>
      </dsp:txBody>
      <dsp:txXfrm>
        <a:off x="1435590" y="531"/>
        <a:ext cx="6451109" cy="1242935"/>
      </dsp:txXfrm>
    </dsp:sp>
    <dsp:sp modelId="{C02C493B-2B9A-48F7-86BA-63337823C021}">
      <dsp:nvSpPr>
        <dsp:cNvPr id="0" name=""/>
        <dsp:cNvSpPr/>
      </dsp:nvSpPr>
      <dsp:spPr>
        <a:xfrm>
          <a:off x="0" y="1554201"/>
          <a:ext cx="78867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B81B89-789B-404C-AA5C-8C1E66B79209}">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3A662B-1708-4989-99EA-63E950BF773E}">
      <dsp:nvSpPr>
        <dsp:cNvPr id="0" name=""/>
        <dsp:cNvSpPr/>
      </dsp:nvSpPr>
      <dsp:spPr>
        <a:xfrm>
          <a:off x="1435590" y="155420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tr-TR" sz="2500" b="1" kern="1200" dirty="0" err="1"/>
            <a:t>Responsible</a:t>
          </a:r>
          <a:r>
            <a:rPr lang="tr-TR" sz="2500" b="1" kern="1200" dirty="0"/>
            <a:t> </a:t>
          </a:r>
          <a:r>
            <a:rPr lang="tr-TR" sz="2500" b="1" kern="1200" dirty="0" err="1"/>
            <a:t>Research</a:t>
          </a:r>
          <a:r>
            <a:rPr lang="tr-TR" sz="2500" b="1" kern="1200" dirty="0"/>
            <a:t>: </a:t>
          </a:r>
          <a:r>
            <a:rPr lang="tr-TR" sz="2500" kern="1200" dirty="0" err="1"/>
            <a:t>Ensuring</a:t>
          </a:r>
          <a:r>
            <a:rPr lang="tr-TR" sz="2500" kern="1200" dirty="0"/>
            <a:t> </a:t>
          </a:r>
          <a:r>
            <a:rPr lang="tr-TR" sz="2500" kern="1200" dirty="0" err="1"/>
            <a:t>the</a:t>
          </a:r>
          <a:r>
            <a:rPr lang="tr-TR" sz="2500" kern="1200" dirty="0"/>
            <a:t> </a:t>
          </a:r>
          <a:r>
            <a:rPr lang="tr-TR" sz="2500" kern="1200" dirty="0" err="1"/>
            <a:t>integrity</a:t>
          </a:r>
          <a:r>
            <a:rPr lang="tr-TR" sz="2500" kern="1200" dirty="0"/>
            <a:t> of </a:t>
          </a:r>
          <a:r>
            <a:rPr lang="tr-TR" sz="2500" kern="1200" dirty="0" err="1"/>
            <a:t>experiments</a:t>
          </a:r>
          <a:endParaRPr lang="en-US" sz="2500" kern="1200" dirty="0"/>
        </a:p>
      </dsp:txBody>
      <dsp:txXfrm>
        <a:off x="1435590" y="1554201"/>
        <a:ext cx="6451109" cy="1242935"/>
      </dsp:txXfrm>
    </dsp:sp>
    <dsp:sp modelId="{AFA0806F-0A47-459C-A651-27967D93BF58}">
      <dsp:nvSpPr>
        <dsp:cNvPr id="0" name=""/>
        <dsp:cNvSpPr/>
      </dsp:nvSpPr>
      <dsp:spPr>
        <a:xfrm>
          <a:off x="0" y="3107870"/>
          <a:ext cx="78867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8A7E35-5159-40BA-9E44-5A97E1BB89ED}">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B187D9-D07E-4DEA-BDAD-6D6647CF8B40}">
      <dsp:nvSpPr>
        <dsp:cNvPr id="0" name=""/>
        <dsp:cNvSpPr/>
      </dsp:nvSpPr>
      <dsp:spPr>
        <a:xfrm>
          <a:off x="1435590" y="3107870"/>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tr-TR" sz="2500" b="1" kern="1200" dirty="0"/>
            <a:t>Legal </a:t>
          </a:r>
          <a:r>
            <a:rPr lang="tr-TR" sz="2500" b="1" kern="1200" dirty="0" err="1"/>
            <a:t>Compliance</a:t>
          </a:r>
          <a:r>
            <a:rPr lang="tr-TR" sz="2500" b="1" kern="1200" dirty="0"/>
            <a:t>: </a:t>
          </a:r>
          <a:r>
            <a:rPr lang="tr-TR" sz="2500" kern="1200" dirty="0"/>
            <a:t>Meeting </a:t>
          </a:r>
          <a:r>
            <a:rPr lang="tr-TR" sz="2500" kern="1200" dirty="0" err="1"/>
            <a:t>regulatory</a:t>
          </a:r>
          <a:r>
            <a:rPr lang="tr-TR" sz="2500" kern="1200" dirty="0"/>
            <a:t> </a:t>
          </a:r>
          <a:r>
            <a:rPr lang="tr-TR" sz="2500" kern="1200" dirty="0" err="1"/>
            <a:t>requirements</a:t>
          </a:r>
          <a:endParaRPr lang="en-US" sz="2500" kern="1200" dirty="0"/>
        </a:p>
      </dsp:txBody>
      <dsp:txXfrm>
        <a:off x="1435590" y="3107870"/>
        <a:ext cx="6451109" cy="12429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6AED6-7A74-AE4A-904E-626D97EC8485}">
      <dsp:nvSpPr>
        <dsp:cNvPr id="0" name=""/>
        <dsp:cNvSpPr/>
      </dsp:nvSpPr>
      <dsp:spPr>
        <a:xfrm>
          <a:off x="0" y="2626263"/>
          <a:ext cx="1971675" cy="172311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0226" tIns="184912" rIns="140226" bIns="184912" numCol="1" spcCol="1270" anchor="ctr" anchorCtr="0">
          <a:noAutofit/>
        </a:bodyPr>
        <a:lstStyle/>
        <a:p>
          <a:pPr marL="0" lvl="0" indent="0" algn="ctr" defTabSz="1155700">
            <a:lnSpc>
              <a:spcPct val="90000"/>
            </a:lnSpc>
            <a:spcBef>
              <a:spcPct val="0"/>
            </a:spcBef>
            <a:spcAft>
              <a:spcPct val="35000"/>
            </a:spcAft>
            <a:buNone/>
          </a:pPr>
          <a:r>
            <a:rPr lang="tr-TR" sz="2600" b="1" kern="1200" dirty="0" err="1"/>
            <a:t>Hazards</a:t>
          </a:r>
          <a:r>
            <a:rPr lang="tr-TR" sz="2600" b="1" kern="1200" dirty="0"/>
            <a:t>: </a:t>
          </a:r>
          <a:r>
            <a:rPr lang="tr-TR" sz="2600" kern="1200" dirty="0" err="1"/>
            <a:t>Potential</a:t>
          </a:r>
          <a:r>
            <a:rPr lang="tr-TR" sz="2600" kern="1200" dirty="0"/>
            <a:t> </a:t>
          </a:r>
          <a:r>
            <a:rPr lang="tr-TR" sz="2600" kern="1200" dirty="0" err="1"/>
            <a:t>dangers</a:t>
          </a:r>
          <a:r>
            <a:rPr lang="tr-TR" sz="2600" kern="1200" dirty="0"/>
            <a:t> </a:t>
          </a:r>
          <a:endParaRPr lang="en-US" sz="2600" kern="1200" dirty="0"/>
        </a:p>
      </dsp:txBody>
      <dsp:txXfrm>
        <a:off x="0" y="2626263"/>
        <a:ext cx="1971675" cy="1723112"/>
      </dsp:txXfrm>
    </dsp:sp>
    <dsp:sp modelId="{4A9002B2-CD5D-0F4B-8F5C-84100E9CE9CA}">
      <dsp:nvSpPr>
        <dsp:cNvPr id="0" name=""/>
        <dsp:cNvSpPr/>
      </dsp:nvSpPr>
      <dsp:spPr>
        <a:xfrm>
          <a:off x="1971675" y="2626263"/>
          <a:ext cx="5915025" cy="172311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985" tIns="304800" rIns="119985" bIns="304800" numCol="1" spcCol="1270" anchor="ctr" anchorCtr="0">
          <a:noAutofit/>
        </a:bodyPr>
        <a:lstStyle/>
        <a:p>
          <a:pPr marL="0" lvl="0" indent="0" algn="l" defTabSz="1066800">
            <a:lnSpc>
              <a:spcPct val="90000"/>
            </a:lnSpc>
            <a:spcBef>
              <a:spcPct val="0"/>
            </a:spcBef>
            <a:spcAft>
              <a:spcPct val="35000"/>
            </a:spcAft>
            <a:buNone/>
          </a:pPr>
          <a:r>
            <a:rPr lang="tr-TR" sz="2400" kern="1200" dirty="0" err="1"/>
            <a:t>chemicals</a:t>
          </a:r>
          <a:r>
            <a:rPr lang="tr-TR" sz="2400" kern="1200" dirty="0"/>
            <a:t>, </a:t>
          </a:r>
          <a:r>
            <a:rPr lang="tr-TR" sz="2400" kern="1200" dirty="0" err="1"/>
            <a:t>equipment</a:t>
          </a:r>
          <a:r>
            <a:rPr lang="tr-TR" sz="2400" kern="1200" dirty="0"/>
            <a:t>, </a:t>
          </a:r>
          <a:r>
            <a:rPr lang="tr-TR" sz="2400" kern="1200" dirty="0" err="1"/>
            <a:t>biological</a:t>
          </a:r>
          <a:r>
            <a:rPr lang="tr-TR" sz="2400" kern="1200" dirty="0"/>
            <a:t> </a:t>
          </a:r>
          <a:r>
            <a:rPr lang="tr-TR" sz="2400" kern="1200" dirty="0" err="1"/>
            <a:t>agents</a:t>
          </a:r>
          <a:r>
            <a:rPr lang="tr-TR" sz="2400" kern="1200" dirty="0"/>
            <a:t>, …</a:t>
          </a:r>
          <a:endParaRPr lang="en-US" sz="2400" kern="1200" dirty="0"/>
        </a:p>
      </dsp:txBody>
      <dsp:txXfrm>
        <a:off x="1971675" y="2626263"/>
        <a:ext cx="5915025" cy="1723112"/>
      </dsp:txXfrm>
    </dsp:sp>
    <dsp:sp modelId="{0B29CA1D-DFE5-D442-940C-49F798B29E99}">
      <dsp:nvSpPr>
        <dsp:cNvPr id="0" name=""/>
        <dsp:cNvSpPr/>
      </dsp:nvSpPr>
      <dsp:spPr>
        <a:xfrm rot="10800000">
          <a:off x="0" y="1962"/>
          <a:ext cx="1971675" cy="2650147"/>
        </a:xfrm>
        <a:prstGeom prst="upArrowCallout">
          <a:avLst>
            <a:gd name="adj1" fmla="val 5000"/>
            <a:gd name="adj2" fmla="val 10000"/>
            <a:gd name="adj3" fmla="val 15000"/>
            <a:gd name="adj4" fmla="val 64977"/>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0226" tIns="184912" rIns="140226" bIns="184912" numCol="1" spcCol="1270" anchor="ctr" anchorCtr="0">
          <a:noAutofit/>
        </a:bodyPr>
        <a:lstStyle/>
        <a:p>
          <a:pPr marL="0" lvl="0" indent="0" algn="ctr" defTabSz="1155700">
            <a:lnSpc>
              <a:spcPct val="90000"/>
            </a:lnSpc>
            <a:spcBef>
              <a:spcPct val="0"/>
            </a:spcBef>
            <a:spcAft>
              <a:spcPct val="35000"/>
            </a:spcAft>
            <a:buNone/>
          </a:pPr>
          <a:r>
            <a:rPr lang="tr-TR" sz="2600" b="1" kern="1200" dirty="0" err="1"/>
            <a:t>Lab</a:t>
          </a:r>
          <a:r>
            <a:rPr lang="tr-TR" sz="2600" b="1" kern="1200" dirty="0"/>
            <a:t> </a:t>
          </a:r>
          <a:r>
            <a:rPr lang="tr-TR" sz="2600" b="1" kern="1200" dirty="0" err="1"/>
            <a:t>Types</a:t>
          </a:r>
          <a:r>
            <a:rPr lang="tr-TR" sz="2600" b="1" kern="1200" dirty="0"/>
            <a:t>: </a:t>
          </a:r>
          <a:r>
            <a:rPr lang="tr-TR" sz="2600" kern="1200" dirty="0" err="1"/>
            <a:t>Different</a:t>
          </a:r>
          <a:r>
            <a:rPr lang="tr-TR" sz="2600" kern="1200" dirty="0"/>
            <a:t> </a:t>
          </a:r>
          <a:r>
            <a:rPr lang="tr-TR" sz="2600" kern="1200" dirty="0" err="1"/>
            <a:t>types</a:t>
          </a:r>
          <a:r>
            <a:rPr lang="tr-TR" sz="2600" kern="1200" dirty="0"/>
            <a:t> of </a:t>
          </a:r>
          <a:r>
            <a:rPr lang="tr-TR" sz="2600" kern="1200" dirty="0" err="1"/>
            <a:t>labs</a:t>
          </a:r>
          <a:r>
            <a:rPr lang="tr-TR" sz="2600" kern="1200" dirty="0"/>
            <a:t> </a:t>
          </a:r>
          <a:endParaRPr lang="en-US" sz="2600" kern="1200" dirty="0"/>
        </a:p>
      </dsp:txBody>
      <dsp:txXfrm rot="-10800000">
        <a:off x="0" y="1962"/>
        <a:ext cx="1971675" cy="1722595"/>
      </dsp:txXfrm>
    </dsp:sp>
    <dsp:sp modelId="{65AC3877-8113-514D-AC8D-F783BFFEA179}">
      <dsp:nvSpPr>
        <dsp:cNvPr id="0" name=""/>
        <dsp:cNvSpPr/>
      </dsp:nvSpPr>
      <dsp:spPr>
        <a:xfrm>
          <a:off x="1971675" y="1962"/>
          <a:ext cx="5915025" cy="172259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985" tIns="304800" rIns="119985" bIns="304800" numCol="1" spcCol="1270" anchor="ctr" anchorCtr="0">
          <a:noAutofit/>
        </a:bodyPr>
        <a:lstStyle/>
        <a:p>
          <a:pPr marL="0" lvl="0" indent="0" algn="l" defTabSz="1066800">
            <a:lnSpc>
              <a:spcPct val="90000"/>
            </a:lnSpc>
            <a:spcBef>
              <a:spcPct val="0"/>
            </a:spcBef>
            <a:spcAft>
              <a:spcPct val="35000"/>
            </a:spcAft>
            <a:buNone/>
          </a:pPr>
          <a:r>
            <a:rPr lang="tr-TR" sz="2400" kern="1200" dirty="0" err="1"/>
            <a:t>chemistry</a:t>
          </a:r>
          <a:r>
            <a:rPr lang="tr-TR" sz="2400" kern="1200" dirty="0"/>
            <a:t>, </a:t>
          </a:r>
          <a:r>
            <a:rPr lang="tr-TR" sz="2400" kern="1200" dirty="0" err="1"/>
            <a:t>biology</a:t>
          </a:r>
          <a:r>
            <a:rPr lang="tr-TR" sz="2400" kern="1200" dirty="0"/>
            <a:t>, </a:t>
          </a:r>
          <a:r>
            <a:rPr lang="tr-TR" sz="2400" kern="1200" dirty="0" err="1"/>
            <a:t>physics</a:t>
          </a:r>
          <a:r>
            <a:rPr lang="tr-TR" sz="2400" kern="1200" dirty="0"/>
            <a:t>, ...</a:t>
          </a:r>
          <a:endParaRPr lang="en-US" sz="2400" kern="1200" dirty="0"/>
        </a:p>
      </dsp:txBody>
      <dsp:txXfrm>
        <a:off x="1971675" y="1962"/>
        <a:ext cx="5915025" cy="17225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6C383-36E7-B24A-B9F3-CBAA65325893}">
      <dsp:nvSpPr>
        <dsp:cNvPr id="0" name=""/>
        <dsp:cNvSpPr/>
      </dsp:nvSpPr>
      <dsp:spPr>
        <a:xfrm>
          <a:off x="0" y="18337"/>
          <a:ext cx="3996927" cy="95340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a:t>Personal Safety</a:t>
          </a:r>
          <a:endParaRPr lang="en-US" sz="2400" kern="1200"/>
        </a:p>
      </dsp:txBody>
      <dsp:txXfrm>
        <a:off x="46541" y="64878"/>
        <a:ext cx="3903845" cy="860321"/>
      </dsp:txXfrm>
    </dsp:sp>
    <dsp:sp modelId="{3399EE7D-B74B-0946-8E74-2F55FD6FA81D}">
      <dsp:nvSpPr>
        <dsp:cNvPr id="0" name=""/>
        <dsp:cNvSpPr/>
      </dsp:nvSpPr>
      <dsp:spPr>
        <a:xfrm>
          <a:off x="0" y="1040861"/>
          <a:ext cx="3996927" cy="953403"/>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a:t>Environmental Protection</a:t>
          </a:r>
          <a:endParaRPr lang="en-US" sz="2400" kern="1200"/>
        </a:p>
      </dsp:txBody>
      <dsp:txXfrm>
        <a:off x="46541" y="1087402"/>
        <a:ext cx="3903845" cy="860321"/>
      </dsp:txXfrm>
    </dsp:sp>
    <dsp:sp modelId="{283873CB-946F-2249-BDA6-8C4D0C913D20}">
      <dsp:nvSpPr>
        <dsp:cNvPr id="0" name=""/>
        <dsp:cNvSpPr/>
      </dsp:nvSpPr>
      <dsp:spPr>
        <a:xfrm>
          <a:off x="0" y="2063385"/>
          <a:ext cx="3996927" cy="953403"/>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a:t>Equipment and Infrastructure Preservation</a:t>
          </a:r>
          <a:endParaRPr lang="en-US" sz="2400" kern="1200"/>
        </a:p>
      </dsp:txBody>
      <dsp:txXfrm>
        <a:off x="46541" y="2109926"/>
        <a:ext cx="3903845" cy="860321"/>
      </dsp:txXfrm>
    </dsp:sp>
    <dsp:sp modelId="{B665257A-2626-8A49-AA65-0102C7B45D70}">
      <dsp:nvSpPr>
        <dsp:cNvPr id="0" name=""/>
        <dsp:cNvSpPr/>
      </dsp:nvSpPr>
      <dsp:spPr>
        <a:xfrm>
          <a:off x="0" y="3085908"/>
          <a:ext cx="3996927" cy="953403"/>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dirty="0" err="1"/>
            <a:t>Reputation</a:t>
          </a:r>
          <a:r>
            <a:rPr lang="tr-TR" sz="2400" kern="1200" dirty="0"/>
            <a:t> </a:t>
          </a:r>
          <a:r>
            <a:rPr lang="tr-TR" sz="2400" kern="1200" dirty="0" err="1"/>
            <a:t>and</a:t>
          </a:r>
          <a:r>
            <a:rPr lang="tr-TR" sz="2400" kern="1200" dirty="0"/>
            <a:t> </a:t>
          </a:r>
          <a:r>
            <a:rPr lang="tr-TR" sz="2400" kern="1200" dirty="0" err="1"/>
            <a:t>Funding</a:t>
          </a:r>
          <a:endParaRPr lang="en-US" sz="2400" kern="1200" dirty="0"/>
        </a:p>
      </dsp:txBody>
      <dsp:txXfrm>
        <a:off x="46541" y="3132449"/>
        <a:ext cx="3903845" cy="8603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C3FFB-129E-45C6-9818-58F2855BBE47}">
      <dsp:nvSpPr>
        <dsp:cNvPr id="0" name=""/>
        <dsp:cNvSpPr/>
      </dsp:nvSpPr>
      <dsp:spPr>
        <a:xfrm>
          <a:off x="0" y="2297"/>
          <a:ext cx="5175384" cy="11645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499D03-97E3-481A-BEF8-0DD482DA2C12}">
      <dsp:nvSpPr>
        <dsp:cNvPr id="0" name=""/>
        <dsp:cNvSpPr/>
      </dsp:nvSpPr>
      <dsp:spPr>
        <a:xfrm>
          <a:off x="352272" y="264318"/>
          <a:ext cx="640494" cy="6404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DEF2EA-4888-4173-9256-BE53F6BA9DB1}">
      <dsp:nvSpPr>
        <dsp:cNvPr id="0" name=""/>
        <dsp:cNvSpPr/>
      </dsp:nvSpPr>
      <dsp:spPr>
        <a:xfrm>
          <a:off x="1345038" y="2297"/>
          <a:ext cx="3830345" cy="116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247" tIns="123247" rIns="123247" bIns="123247" numCol="1" spcCol="1270" anchor="ctr" anchorCtr="0">
          <a:noAutofit/>
        </a:bodyPr>
        <a:lstStyle/>
        <a:p>
          <a:pPr marL="0" lvl="0" indent="0" algn="l" defTabSz="977900">
            <a:lnSpc>
              <a:spcPct val="90000"/>
            </a:lnSpc>
            <a:spcBef>
              <a:spcPct val="0"/>
            </a:spcBef>
            <a:spcAft>
              <a:spcPct val="35000"/>
            </a:spcAft>
            <a:buNone/>
          </a:pPr>
          <a:r>
            <a:rPr lang="tr-TR" sz="2200" kern="1200"/>
            <a:t>1. Elimination/Substitution</a:t>
          </a:r>
          <a:endParaRPr lang="en-US" sz="2200" kern="1200"/>
        </a:p>
      </dsp:txBody>
      <dsp:txXfrm>
        <a:off x="1345038" y="2297"/>
        <a:ext cx="3830345" cy="1164535"/>
      </dsp:txXfrm>
    </dsp:sp>
    <dsp:sp modelId="{4D45CE83-E831-4E1A-A4C9-080ABACB42F1}">
      <dsp:nvSpPr>
        <dsp:cNvPr id="0" name=""/>
        <dsp:cNvSpPr/>
      </dsp:nvSpPr>
      <dsp:spPr>
        <a:xfrm>
          <a:off x="0" y="1457967"/>
          <a:ext cx="5175384" cy="11645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3E0CF4-0338-4D65-8904-3D44EFE99808}">
      <dsp:nvSpPr>
        <dsp:cNvPr id="0" name=""/>
        <dsp:cNvSpPr/>
      </dsp:nvSpPr>
      <dsp:spPr>
        <a:xfrm>
          <a:off x="352272" y="1719988"/>
          <a:ext cx="640494" cy="6404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E2170B-3029-47CA-90F3-9CD25CDF4C45}">
      <dsp:nvSpPr>
        <dsp:cNvPr id="0" name=""/>
        <dsp:cNvSpPr/>
      </dsp:nvSpPr>
      <dsp:spPr>
        <a:xfrm>
          <a:off x="1345038" y="1457967"/>
          <a:ext cx="3830345" cy="116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247" tIns="123247" rIns="123247" bIns="123247" numCol="1" spcCol="1270" anchor="ctr" anchorCtr="0">
          <a:noAutofit/>
        </a:bodyPr>
        <a:lstStyle/>
        <a:p>
          <a:pPr marL="0" lvl="0" indent="0" algn="l" defTabSz="977900">
            <a:lnSpc>
              <a:spcPct val="90000"/>
            </a:lnSpc>
            <a:spcBef>
              <a:spcPct val="0"/>
            </a:spcBef>
            <a:spcAft>
              <a:spcPct val="35000"/>
            </a:spcAft>
            <a:buNone/>
          </a:pPr>
          <a:r>
            <a:rPr lang="tr-TR" sz="2200" kern="1200"/>
            <a:t>2. Engineering Controls</a:t>
          </a:r>
          <a:endParaRPr lang="en-US" sz="2200" kern="1200"/>
        </a:p>
      </dsp:txBody>
      <dsp:txXfrm>
        <a:off x="1345038" y="1457967"/>
        <a:ext cx="3830345" cy="1164535"/>
      </dsp:txXfrm>
    </dsp:sp>
    <dsp:sp modelId="{A320539D-C15E-4742-8AAB-575C0C1DCC92}">
      <dsp:nvSpPr>
        <dsp:cNvPr id="0" name=""/>
        <dsp:cNvSpPr/>
      </dsp:nvSpPr>
      <dsp:spPr>
        <a:xfrm>
          <a:off x="0" y="2913637"/>
          <a:ext cx="5175384" cy="11645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DE0BC4-5451-4018-A72E-C182E1F0C6CB}">
      <dsp:nvSpPr>
        <dsp:cNvPr id="0" name=""/>
        <dsp:cNvSpPr/>
      </dsp:nvSpPr>
      <dsp:spPr>
        <a:xfrm>
          <a:off x="352272" y="3175658"/>
          <a:ext cx="640494" cy="6404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0DC49F-66F0-4541-B1AB-76147DDA359E}">
      <dsp:nvSpPr>
        <dsp:cNvPr id="0" name=""/>
        <dsp:cNvSpPr/>
      </dsp:nvSpPr>
      <dsp:spPr>
        <a:xfrm>
          <a:off x="1345038" y="2913637"/>
          <a:ext cx="3830345" cy="116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247" tIns="123247" rIns="123247" bIns="123247" numCol="1" spcCol="1270" anchor="ctr" anchorCtr="0">
          <a:noAutofit/>
        </a:bodyPr>
        <a:lstStyle/>
        <a:p>
          <a:pPr marL="0" lvl="0" indent="0" algn="l" defTabSz="977900">
            <a:lnSpc>
              <a:spcPct val="90000"/>
            </a:lnSpc>
            <a:spcBef>
              <a:spcPct val="0"/>
            </a:spcBef>
            <a:spcAft>
              <a:spcPct val="35000"/>
            </a:spcAft>
            <a:buNone/>
          </a:pPr>
          <a:r>
            <a:rPr lang="tr-TR" sz="2200" kern="1200"/>
            <a:t>3. Administrative Controls</a:t>
          </a:r>
          <a:endParaRPr lang="en-US" sz="2200" kern="1200"/>
        </a:p>
      </dsp:txBody>
      <dsp:txXfrm>
        <a:off x="1345038" y="2913637"/>
        <a:ext cx="3830345" cy="1164535"/>
      </dsp:txXfrm>
    </dsp:sp>
    <dsp:sp modelId="{05AAA742-2245-4B47-9BA9-280BDF173CF3}">
      <dsp:nvSpPr>
        <dsp:cNvPr id="0" name=""/>
        <dsp:cNvSpPr/>
      </dsp:nvSpPr>
      <dsp:spPr>
        <a:xfrm>
          <a:off x="0" y="4369307"/>
          <a:ext cx="5175384" cy="11645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DBA8EC-F257-4FAD-A724-B2A19AFDDE09}">
      <dsp:nvSpPr>
        <dsp:cNvPr id="0" name=""/>
        <dsp:cNvSpPr/>
      </dsp:nvSpPr>
      <dsp:spPr>
        <a:xfrm>
          <a:off x="352272" y="4631327"/>
          <a:ext cx="640494" cy="6404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B46D7A-8E1D-48BC-962A-15AD43EDE915}">
      <dsp:nvSpPr>
        <dsp:cNvPr id="0" name=""/>
        <dsp:cNvSpPr/>
      </dsp:nvSpPr>
      <dsp:spPr>
        <a:xfrm>
          <a:off x="1345038" y="4369307"/>
          <a:ext cx="3830345" cy="116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247" tIns="123247" rIns="123247" bIns="123247" numCol="1" spcCol="1270" anchor="ctr" anchorCtr="0">
          <a:noAutofit/>
        </a:bodyPr>
        <a:lstStyle/>
        <a:p>
          <a:pPr marL="0" lvl="0" indent="0" algn="l" defTabSz="977900">
            <a:lnSpc>
              <a:spcPct val="90000"/>
            </a:lnSpc>
            <a:spcBef>
              <a:spcPct val="0"/>
            </a:spcBef>
            <a:spcAft>
              <a:spcPct val="35000"/>
            </a:spcAft>
            <a:buNone/>
          </a:pPr>
          <a:r>
            <a:rPr lang="tr-TR" sz="2200" kern="1200"/>
            <a:t>4. Personal Protective Equipment (PPE)</a:t>
          </a:r>
          <a:endParaRPr lang="en-US" sz="2200" kern="1200"/>
        </a:p>
      </dsp:txBody>
      <dsp:txXfrm>
        <a:off x="1345038" y="4369307"/>
        <a:ext cx="3830345" cy="11645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B063C-5A0A-4C99-BD7C-40654D67B382}">
      <dsp:nvSpPr>
        <dsp:cNvPr id="0" name=""/>
        <dsp:cNvSpPr/>
      </dsp:nvSpPr>
      <dsp:spPr>
        <a:xfrm>
          <a:off x="745438" y="354664"/>
          <a:ext cx="1269562" cy="1269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67D722-BDCB-4F7F-AFD5-5C3A44B2CA41}">
      <dsp:nvSpPr>
        <dsp:cNvPr id="0" name=""/>
        <dsp:cNvSpPr/>
      </dsp:nvSpPr>
      <dsp:spPr>
        <a:xfrm>
          <a:off x="1016001" y="625227"/>
          <a:ext cx="728437" cy="728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16BDEC-F275-46DD-A8BB-CE417CE72022}">
      <dsp:nvSpPr>
        <dsp:cNvPr id="0" name=""/>
        <dsp:cNvSpPr/>
      </dsp:nvSpPr>
      <dsp:spPr>
        <a:xfrm>
          <a:off x="28780" y="2019664"/>
          <a:ext cx="2702877" cy="82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GB" sz="2800" b="1" kern="1200" dirty="0"/>
            <a:t>QUESTION AND ANSWER</a:t>
          </a:r>
          <a:endParaRPr lang="en-US" sz="2800" b="1" kern="1200" dirty="0"/>
        </a:p>
      </dsp:txBody>
      <dsp:txXfrm>
        <a:off x="28780" y="2019664"/>
        <a:ext cx="2702877" cy="829230"/>
      </dsp:txXfrm>
    </dsp:sp>
    <dsp:sp modelId="{54FB7054-616F-4151-841C-BD8D425B6D44}">
      <dsp:nvSpPr>
        <dsp:cNvPr id="0" name=""/>
        <dsp:cNvSpPr/>
      </dsp:nvSpPr>
      <dsp:spPr>
        <a:xfrm>
          <a:off x="3501721" y="354664"/>
          <a:ext cx="1269562" cy="1269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464A2D-0EE0-4EC6-9A7F-E94005E7BF21}">
      <dsp:nvSpPr>
        <dsp:cNvPr id="0" name=""/>
        <dsp:cNvSpPr/>
      </dsp:nvSpPr>
      <dsp:spPr>
        <a:xfrm>
          <a:off x="3772283" y="625227"/>
          <a:ext cx="728437" cy="728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111C2D-8E05-4408-9AE0-8D211EC425D2}">
      <dsp:nvSpPr>
        <dsp:cNvPr id="0" name=""/>
        <dsp:cNvSpPr/>
      </dsp:nvSpPr>
      <dsp:spPr>
        <a:xfrm>
          <a:off x="3095877" y="2019664"/>
          <a:ext cx="2081250" cy="82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GB" sz="2800" b="1" kern="1200" dirty="0"/>
            <a:t>SHARING EXPERIENCES</a:t>
          </a:r>
          <a:endParaRPr lang="en-US" sz="2800" b="1" kern="1200" dirty="0"/>
        </a:p>
      </dsp:txBody>
      <dsp:txXfrm>
        <a:off x="3095877" y="2019664"/>
        <a:ext cx="2081250" cy="829230"/>
      </dsp:txXfrm>
    </dsp:sp>
    <dsp:sp modelId="{F1076E40-DCA3-4EED-B21A-2ADF9750DB18}">
      <dsp:nvSpPr>
        <dsp:cNvPr id="0" name=""/>
        <dsp:cNvSpPr/>
      </dsp:nvSpPr>
      <dsp:spPr>
        <a:xfrm>
          <a:off x="5947189" y="354664"/>
          <a:ext cx="1269562" cy="1269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C6E13C-4717-4AEF-93C3-446EBED1F60E}">
      <dsp:nvSpPr>
        <dsp:cNvPr id="0" name=""/>
        <dsp:cNvSpPr/>
      </dsp:nvSpPr>
      <dsp:spPr>
        <a:xfrm>
          <a:off x="6217752" y="625227"/>
          <a:ext cx="728437" cy="728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E1476B-6FB7-4158-8AFB-939DCAC836EB}">
      <dsp:nvSpPr>
        <dsp:cNvPr id="0" name=""/>
        <dsp:cNvSpPr/>
      </dsp:nvSpPr>
      <dsp:spPr>
        <a:xfrm>
          <a:off x="5541346" y="2019664"/>
          <a:ext cx="2081250" cy="82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GB" sz="2800" b="1" kern="1200" dirty="0"/>
            <a:t>LET'S SUMMARIZE</a:t>
          </a:r>
          <a:endParaRPr lang="en-US" sz="2800" b="1" kern="1200" dirty="0"/>
        </a:p>
      </dsp:txBody>
      <dsp:txXfrm>
        <a:off x="5541346" y="2019664"/>
        <a:ext cx="2081250" cy="829230"/>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tr-TR"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i="0" dirty="0">
                <a:solidFill>
                  <a:srgbClr val="0F0F0F"/>
                </a:solidFill>
                <a:effectLst/>
                <a:latin typeface="Söhne"/>
              </a:rPr>
              <a:t>Welcome to the session. This module aims to introduce laboratory safety and ensure that each experiment advances knowledge without compromising our health. Biosafety will also be briefly discussed.</a:t>
            </a: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tr-TR" sz="1200" b="1" dirty="0" err="1"/>
              <a:t>Chemical</a:t>
            </a:r>
            <a:r>
              <a:rPr lang="tr-TR" sz="1200" b="1" dirty="0"/>
              <a:t> </a:t>
            </a:r>
            <a:r>
              <a:rPr lang="tr-TR" sz="1200" b="1" dirty="0" err="1"/>
              <a:t>safety</a:t>
            </a:r>
            <a:endParaRPr lang="tr-TR" sz="1200" b="1" dirty="0"/>
          </a:p>
          <a:p>
            <a:pPr marL="0" lvl="0" indent="0" algn="l" rtl="0">
              <a:lnSpc>
                <a:spcPct val="107000"/>
              </a:lnSpc>
              <a:spcBef>
                <a:spcPts val="0"/>
              </a:spcBef>
              <a:spcAft>
                <a:spcPts val="0"/>
              </a:spcAft>
              <a:buNone/>
            </a:pPr>
            <a:r>
              <a:rPr lang="tr-TR" sz="1200" b="1" dirty="0" err="1"/>
              <a:t>Chemical</a:t>
            </a:r>
            <a:r>
              <a:rPr lang="tr-TR" sz="1200" b="1" dirty="0"/>
              <a:t> </a:t>
            </a:r>
            <a:r>
              <a:rPr lang="tr-TR" sz="1200" b="1" dirty="0" err="1"/>
              <a:t>safety</a:t>
            </a:r>
            <a:r>
              <a:rPr lang="tr-TR" sz="1200" b="1" dirty="0"/>
              <a:t> is a </a:t>
            </a:r>
            <a:r>
              <a:rPr lang="tr-TR" sz="1200" b="1" dirty="0" err="1"/>
              <a:t>critical</a:t>
            </a:r>
            <a:r>
              <a:rPr lang="tr-TR" sz="1200" b="1" dirty="0"/>
              <a:t> </a:t>
            </a:r>
            <a:r>
              <a:rPr lang="tr-TR" sz="1200" b="1" dirty="0" err="1"/>
              <a:t>aspect</a:t>
            </a:r>
            <a:r>
              <a:rPr lang="tr-TR" sz="1200" b="1" dirty="0"/>
              <a:t> of </a:t>
            </a:r>
            <a:r>
              <a:rPr lang="tr-TR" sz="1200" b="1" dirty="0" err="1"/>
              <a:t>laboratory</a:t>
            </a:r>
            <a:r>
              <a:rPr lang="tr-TR" sz="1200" b="1" dirty="0"/>
              <a:t> </a:t>
            </a:r>
            <a:r>
              <a:rPr lang="tr-TR" sz="1200" b="1" dirty="0" err="1"/>
              <a:t>safety</a:t>
            </a:r>
            <a:r>
              <a:rPr lang="tr-TR" sz="1200" b="1" dirty="0"/>
              <a:t>. </a:t>
            </a:r>
            <a:r>
              <a:rPr lang="tr-TR" sz="1200" b="1" dirty="0" err="1"/>
              <a:t>This</a:t>
            </a:r>
            <a:r>
              <a:rPr lang="tr-TR" sz="1200" b="1" dirty="0"/>
              <a:t> </a:t>
            </a:r>
            <a:r>
              <a:rPr lang="tr-TR" sz="1200" b="1" dirty="0" err="1"/>
              <a:t>includes</a:t>
            </a:r>
            <a:r>
              <a:rPr lang="tr-TR" sz="1200" b="1" dirty="0"/>
              <a:t> </a:t>
            </a:r>
            <a:r>
              <a:rPr lang="tr-TR" sz="1200" b="1" dirty="0" err="1"/>
              <a:t>the</a:t>
            </a:r>
            <a:r>
              <a:rPr lang="tr-TR" sz="1200" b="1" dirty="0"/>
              <a:t> </a:t>
            </a:r>
            <a:r>
              <a:rPr lang="tr-TR" sz="1200" b="1" dirty="0" err="1"/>
              <a:t>proper</a:t>
            </a:r>
            <a:r>
              <a:rPr lang="tr-TR" sz="1200" b="1" dirty="0"/>
              <a:t> </a:t>
            </a:r>
            <a:r>
              <a:rPr lang="tr-TR" sz="1200" b="1" dirty="0" err="1"/>
              <a:t>labeling</a:t>
            </a:r>
            <a:r>
              <a:rPr lang="tr-TR" sz="1200" b="1" dirty="0"/>
              <a:t> of </a:t>
            </a:r>
            <a:r>
              <a:rPr lang="tr-TR" sz="1200" b="1" dirty="0" err="1"/>
              <a:t>chemicals</a:t>
            </a:r>
            <a:r>
              <a:rPr lang="tr-TR" sz="1200" b="1" dirty="0"/>
              <a:t>, </a:t>
            </a:r>
            <a:r>
              <a:rPr lang="tr-TR" sz="1200" b="1" dirty="0" err="1"/>
              <a:t>their</a:t>
            </a:r>
            <a:r>
              <a:rPr lang="tr-TR" sz="1200" b="1" dirty="0"/>
              <a:t> </a:t>
            </a:r>
            <a:r>
              <a:rPr lang="tr-TR" sz="1200" b="1" dirty="0" err="1"/>
              <a:t>safe</a:t>
            </a:r>
            <a:r>
              <a:rPr lang="tr-TR" sz="1200" b="1" dirty="0"/>
              <a:t> </a:t>
            </a:r>
            <a:r>
              <a:rPr lang="tr-TR" sz="1200" b="1" dirty="0" err="1"/>
              <a:t>application</a:t>
            </a:r>
            <a:r>
              <a:rPr lang="tr-TR" sz="1200" b="1" dirty="0"/>
              <a:t>, </a:t>
            </a:r>
            <a:r>
              <a:rPr lang="tr-TR" sz="1200" b="1" dirty="0" err="1"/>
              <a:t>storage</a:t>
            </a:r>
            <a:r>
              <a:rPr lang="tr-TR" sz="1200" b="1" dirty="0"/>
              <a:t>, </a:t>
            </a:r>
            <a:r>
              <a:rPr lang="tr-TR" sz="1200" b="1" dirty="0" err="1"/>
              <a:t>handling</a:t>
            </a:r>
            <a:r>
              <a:rPr lang="tr-TR" sz="1200" b="1" dirty="0"/>
              <a:t> </a:t>
            </a:r>
            <a:r>
              <a:rPr lang="tr-TR" sz="1200" b="1" dirty="0" err="1"/>
              <a:t>and</a:t>
            </a:r>
            <a:r>
              <a:rPr lang="tr-TR" sz="1200" b="1" dirty="0"/>
              <a:t> </a:t>
            </a:r>
            <a:r>
              <a:rPr lang="tr-TR" sz="1200" b="1" dirty="0" err="1"/>
              <a:t>disposal</a:t>
            </a:r>
            <a:r>
              <a:rPr lang="tr-TR" sz="1200" b="1" dirty="0"/>
              <a:t>. </a:t>
            </a:r>
            <a:r>
              <a:rPr lang="tr-TR" sz="1200" b="1" dirty="0" err="1"/>
              <a:t>Safety</a:t>
            </a:r>
            <a:r>
              <a:rPr lang="tr-TR" sz="1200" b="1" dirty="0"/>
              <a:t> data </a:t>
            </a:r>
            <a:r>
              <a:rPr lang="tr-TR" sz="1200" b="1" dirty="0" err="1"/>
              <a:t>sheets</a:t>
            </a:r>
            <a:r>
              <a:rPr lang="tr-TR" sz="1200" b="1" dirty="0"/>
              <a:t> (SDS) </a:t>
            </a:r>
            <a:r>
              <a:rPr lang="tr-TR" sz="1200" b="1" dirty="0" err="1"/>
              <a:t>should</a:t>
            </a:r>
            <a:r>
              <a:rPr lang="tr-TR" sz="1200" b="1" dirty="0"/>
              <a:t> be </a:t>
            </a:r>
            <a:r>
              <a:rPr lang="tr-TR" sz="1200" b="1" dirty="0" err="1"/>
              <a:t>readily</a:t>
            </a:r>
            <a:r>
              <a:rPr lang="tr-TR" sz="1200" b="1" dirty="0"/>
              <a:t> </a:t>
            </a:r>
            <a:r>
              <a:rPr lang="tr-TR" sz="1200" b="1" dirty="0" err="1"/>
              <a:t>available</a:t>
            </a:r>
            <a:r>
              <a:rPr lang="tr-TR" sz="1200" b="1" dirty="0"/>
              <a:t>. </a:t>
            </a:r>
            <a:r>
              <a:rPr lang="tr-TR" sz="1200" b="1" dirty="0" err="1"/>
              <a:t>Each</a:t>
            </a:r>
            <a:r>
              <a:rPr lang="tr-TR" sz="1200" b="1" dirty="0"/>
              <a:t> </a:t>
            </a:r>
            <a:r>
              <a:rPr lang="tr-TR" sz="1200" b="1" dirty="0" err="1"/>
              <a:t>chemical</a:t>
            </a:r>
            <a:r>
              <a:rPr lang="tr-TR" sz="1200" b="1" dirty="0"/>
              <a:t> </a:t>
            </a:r>
            <a:r>
              <a:rPr lang="tr-TR" sz="1200" b="1" dirty="0" err="1"/>
              <a:t>should</a:t>
            </a:r>
            <a:r>
              <a:rPr lang="tr-TR" sz="1200" b="1" dirty="0"/>
              <a:t> be </a:t>
            </a:r>
            <a:r>
              <a:rPr lang="tr-TR" sz="1200" b="1" dirty="0" err="1"/>
              <a:t>labeled</a:t>
            </a:r>
            <a:r>
              <a:rPr lang="tr-TR" sz="1200" b="1" dirty="0"/>
              <a:t>.</a:t>
            </a:r>
          </a:p>
          <a:p>
            <a:pPr marL="0" lvl="0" indent="0" algn="l" rtl="0">
              <a:lnSpc>
                <a:spcPct val="107000"/>
              </a:lnSpc>
              <a:spcBef>
                <a:spcPts val="0"/>
              </a:spcBef>
              <a:spcAft>
                <a:spcPts val="0"/>
              </a:spcAft>
              <a:buNone/>
            </a:pPr>
            <a:endParaRPr lang="tr-TR" sz="1200" b="1" dirty="0"/>
          </a:p>
          <a:p>
            <a:pPr marL="0" lvl="0" indent="0" algn="l" rtl="0">
              <a:lnSpc>
                <a:spcPct val="107000"/>
              </a:lnSpc>
              <a:spcBef>
                <a:spcPts val="0"/>
              </a:spcBef>
              <a:spcAft>
                <a:spcPts val="0"/>
              </a:spcAft>
              <a:buNone/>
            </a:pPr>
            <a:r>
              <a:rPr lang="tr-TR" sz="1200" b="1" dirty="0" err="1"/>
              <a:t>Biological</a:t>
            </a:r>
            <a:r>
              <a:rPr lang="tr-TR" sz="1200" b="1" dirty="0"/>
              <a:t> </a:t>
            </a:r>
            <a:r>
              <a:rPr lang="tr-TR" sz="1200" b="1" dirty="0" err="1"/>
              <a:t>Safety</a:t>
            </a:r>
            <a:endParaRPr lang="tr-TR" sz="1200" b="1" dirty="0"/>
          </a:p>
          <a:p>
            <a:pPr marL="0" lvl="0" indent="0" algn="l" rtl="0">
              <a:lnSpc>
                <a:spcPct val="107000"/>
              </a:lnSpc>
              <a:spcBef>
                <a:spcPts val="0"/>
              </a:spcBef>
              <a:spcAft>
                <a:spcPts val="0"/>
              </a:spcAft>
              <a:buNone/>
            </a:pPr>
            <a:r>
              <a:rPr lang="tr-TR" sz="1200" b="1" dirty="0" err="1"/>
              <a:t>Working</a:t>
            </a:r>
            <a:r>
              <a:rPr lang="tr-TR" sz="1200" b="1" dirty="0"/>
              <a:t> </a:t>
            </a:r>
            <a:r>
              <a:rPr lang="tr-TR" sz="1200" b="1" dirty="0" err="1"/>
              <a:t>with</a:t>
            </a:r>
            <a:r>
              <a:rPr lang="tr-TR" sz="1200" b="1" dirty="0"/>
              <a:t> </a:t>
            </a:r>
            <a:r>
              <a:rPr lang="tr-TR" sz="1200" b="1" dirty="0" err="1"/>
              <a:t>microorganisms</a:t>
            </a:r>
            <a:r>
              <a:rPr lang="tr-TR" sz="1200" b="1" dirty="0"/>
              <a:t> </a:t>
            </a:r>
            <a:r>
              <a:rPr lang="tr-TR" sz="1200" b="1" dirty="0" err="1"/>
              <a:t>and</a:t>
            </a:r>
            <a:r>
              <a:rPr lang="tr-TR" sz="1200" b="1" dirty="0"/>
              <a:t> </a:t>
            </a:r>
            <a:r>
              <a:rPr lang="tr-TR" sz="1200" b="1" dirty="0" err="1"/>
              <a:t>biological</a:t>
            </a:r>
            <a:r>
              <a:rPr lang="tr-TR" sz="1200" b="1" dirty="0"/>
              <a:t> </a:t>
            </a:r>
            <a:r>
              <a:rPr lang="tr-TR" sz="1200" b="1" dirty="0" err="1"/>
              <a:t>materials</a:t>
            </a:r>
            <a:r>
              <a:rPr lang="tr-TR" sz="1200" b="1" dirty="0"/>
              <a:t> can </a:t>
            </a:r>
            <a:r>
              <a:rPr lang="tr-TR" sz="1200" b="1" dirty="0" err="1"/>
              <a:t>always</a:t>
            </a:r>
            <a:r>
              <a:rPr lang="tr-TR" sz="1200" b="1" dirty="0"/>
              <a:t> </a:t>
            </a:r>
            <a:r>
              <a:rPr lang="tr-TR" sz="1200" b="1" dirty="0" err="1"/>
              <a:t>have</a:t>
            </a:r>
            <a:r>
              <a:rPr lang="tr-TR" sz="1200" b="1" dirty="0"/>
              <a:t> </a:t>
            </a:r>
            <a:r>
              <a:rPr lang="tr-TR" sz="1200" b="1" dirty="0" err="1"/>
              <a:t>harmful</a:t>
            </a:r>
            <a:r>
              <a:rPr lang="tr-TR" sz="1200" b="1" dirty="0"/>
              <a:t> </a:t>
            </a:r>
            <a:r>
              <a:rPr lang="tr-TR" sz="1200" b="1" dirty="0" err="1"/>
              <a:t>consequences</a:t>
            </a:r>
            <a:r>
              <a:rPr lang="tr-TR" sz="1200" b="1" dirty="0"/>
              <a:t>. </a:t>
            </a:r>
            <a:r>
              <a:rPr lang="tr-TR" sz="1200" b="1" dirty="0" err="1"/>
              <a:t>The</a:t>
            </a:r>
            <a:r>
              <a:rPr lang="tr-TR" sz="1200" b="1" dirty="0"/>
              <a:t> </a:t>
            </a:r>
            <a:r>
              <a:rPr lang="tr-TR" sz="1200" b="1" dirty="0" err="1"/>
              <a:t>laboratory</a:t>
            </a:r>
            <a:r>
              <a:rPr lang="tr-TR" sz="1200" b="1" dirty="0"/>
              <a:t> </a:t>
            </a:r>
            <a:r>
              <a:rPr lang="tr-TR" sz="1200" b="1" dirty="0" err="1"/>
              <a:t>should</a:t>
            </a:r>
            <a:r>
              <a:rPr lang="tr-TR" sz="1200" b="1" dirty="0"/>
              <a:t> be </a:t>
            </a:r>
            <a:r>
              <a:rPr lang="tr-TR" sz="1200" b="1" dirty="0" err="1"/>
              <a:t>designed</a:t>
            </a:r>
            <a:r>
              <a:rPr lang="tr-TR" sz="1200" b="1" dirty="0"/>
              <a:t> </a:t>
            </a:r>
            <a:r>
              <a:rPr lang="tr-TR" sz="1200" b="1" dirty="0" err="1"/>
              <a:t>to</a:t>
            </a:r>
            <a:r>
              <a:rPr lang="tr-TR" sz="1200" b="1" dirty="0"/>
              <a:t> </a:t>
            </a:r>
            <a:r>
              <a:rPr lang="tr-TR" sz="1200" b="1" dirty="0" err="1"/>
              <a:t>Biosafety</a:t>
            </a:r>
            <a:r>
              <a:rPr lang="tr-TR" sz="1200" b="1" dirty="0"/>
              <a:t> </a:t>
            </a:r>
            <a:r>
              <a:rPr lang="tr-TR" sz="1200" b="1" dirty="0" err="1"/>
              <a:t>Levels</a:t>
            </a:r>
            <a:r>
              <a:rPr lang="tr-TR" sz="1200" b="1" dirty="0"/>
              <a:t> (BSL). </a:t>
            </a:r>
            <a:r>
              <a:rPr lang="tr-TR" sz="1200" b="1" dirty="0" err="1"/>
              <a:t>It</a:t>
            </a:r>
            <a:r>
              <a:rPr lang="tr-TR" sz="1200" b="1" dirty="0"/>
              <a:t> is </a:t>
            </a:r>
            <a:r>
              <a:rPr lang="tr-TR" sz="1200" b="1" dirty="0" err="1"/>
              <a:t>essential</a:t>
            </a:r>
            <a:r>
              <a:rPr lang="tr-TR" sz="1200" b="1" dirty="0"/>
              <a:t> </a:t>
            </a:r>
            <a:r>
              <a:rPr lang="tr-TR" sz="1200" b="1" dirty="0" err="1"/>
              <a:t>that</a:t>
            </a:r>
            <a:r>
              <a:rPr lang="tr-TR" sz="1200" b="1" dirty="0"/>
              <a:t> it is </a:t>
            </a:r>
            <a:r>
              <a:rPr lang="tr-TR" sz="1200" b="1" dirty="0" err="1"/>
              <a:t>stored</a:t>
            </a:r>
            <a:r>
              <a:rPr lang="tr-TR" sz="1200" b="1" dirty="0"/>
              <a:t> </a:t>
            </a:r>
            <a:r>
              <a:rPr lang="tr-TR" sz="1200" b="1" dirty="0" err="1"/>
              <a:t>and</a:t>
            </a:r>
            <a:r>
              <a:rPr lang="tr-TR" sz="1200" b="1" dirty="0"/>
              <a:t> </a:t>
            </a:r>
            <a:r>
              <a:rPr lang="tr-TR" sz="1200" b="1" dirty="0" err="1"/>
              <a:t>disposed</a:t>
            </a:r>
            <a:r>
              <a:rPr lang="tr-TR" sz="1200" b="1" dirty="0"/>
              <a:t> of </a:t>
            </a:r>
            <a:r>
              <a:rPr lang="tr-TR" sz="1200" b="1" dirty="0" err="1"/>
              <a:t>properly</a:t>
            </a:r>
            <a:r>
              <a:rPr lang="tr-TR" sz="1200" b="1" dirty="0"/>
              <a:t>.</a:t>
            </a:r>
          </a:p>
          <a:p>
            <a:pPr marL="0" lvl="0" indent="0" algn="l" rtl="0">
              <a:lnSpc>
                <a:spcPct val="107000"/>
              </a:lnSpc>
              <a:spcBef>
                <a:spcPts val="0"/>
              </a:spcBef>
              <a:spcAft>
                <a:spcPts val="0"/>
              </a:spcAft>
              <a:buNone/>
            </a:pPr>
            <a:endParaRPr lang="tr-TR" sz="1200" b="1" dirty="0"/>
          </a:p>
          <a:p>
            <a:pPr marL="0" lvl="0" indent="0" algn="l" rtl="0">
              <a:lnSpc>
                <a:spcPct val="107000"/>
              </a:lnSpc>
              <a:spcBef>
                <a:spcPts val="0"/>
              </a:spcBef>
              <a:spcAft>
                <a:spcPts val="0"/>
              </a:spcAft>
              <a:buNone/>
            </a:pPr>
            <a:r>
              <a:rPr lang="tr-TR" sz="1200" b="1" dirty="0" err="1"/>
              <a:t>Equipment</a:t>
            </a:r>
            <a:r>
              <a:rPr lang="tr-TR" sz="1200" b="1" dirty="0"/>
              <a:t> </a:t>
            </a:r>
            <a:r>
              <a:rPr lang="tr-TR" sz="1200" b="1" dirty="0" err="1"/>
              <a:t>Safety</a:t>
            </a:r>
            <a:endParaRPr lang="tr-TR" sz="1200" b="1" dirty="0"/>
          </a:p>
          <a:p>
            <a:pPr marL="0" lvl="0" indent="0" algn="l" rtl="0">
              <a:lnSpc>
                <a:spcPct val="107000"/>
              </a:lnSpc>
              <a:spcBef>
                <a:spcPts val="0"/>
              </a:spcBef>
              <a:spcAft>
                <a:spcPts val="0"/>
              </a:spcAft>
              <a:buNone/>
            </a:pPr>
            <a:r>
              <a:rPr lang="tr-TR" sz="1200" b="1" dirty="0" err="1"/>
              <a:t>Laboratory</a:t>
            </a:r>
            <a:r>
              <a:rPr lang="tr-TR" sz="1200" b="1" dirty="0"/>
              <a:t> </a:t>
            </a:r>
            <a:r>
              <a:rPr lang="tr-TR" sz="1200" b="1" dirty="0" err="1"/>
              <a:t>equipment</a:t>
            </a:r>
            <a:r>
              <a:rPr lang="tr-TR" sz="1200" b="1" dirty="0"/>
              <a:t> </a:t>
            </a:r>
            <a:r>
              <a:rPr lang="tr-TR" sz="1200" b="1" dirty="0" err="1"/>
              <a:t>must</a:t>
            </a:r>
            <a:r>
              <a:rPr lang="tr-TR" sz="1200" b="1" dirty="0"/>
              <a:t> be </a:t>
            </a:r>
            <a:r>
              <a:rPr lang="tr-TR" sz="1200" b="1" dirty="0" err="1"/>
              <a:t>operated</a:t>
            </a:r>
            <a:r>
              <a:rPr lang="tr-TR" sz="1200" b="1" dirty="0"/>
              <a:t> </a:t>
            </a:r>
            <a:r>
              <a:rPr lang="tr-TR" sz="1200" b="1" dirty="0" err="1"/>
              <a:t>safely</a:t>
            </a:r>
            <a:r>
              <a:rPr lang="tr-TR" sz="1200" b="1" dirty="0"/>
              <a:t>. </a:t>
            </a:r>
            <a:r>
              <a:rPr lang="tr-TR" sz="1200" b="1" dirty="0" err="1"/>
              <a:t>Maintenance</a:t>
            </a:r>
            <a:r>
              <a:rPr lang="tr-TR" sz="1200" b="1" dirty="0"/>
              <a:t> </a:t>
            </a:r>
            <a:r>
              <a:rPr lang="tr-TR" sz="1200" b="1" dirty="0" err="1"/>
              <a:t>and</a:t>
            </a:r>
            <a:r>
              <a:rPr lang="tr-TR" sz="1200" b="1" dirty="0"/>
              <a:t> </a:t>
            </a:r>
            <a:r>
              <a:rPr lang="tr-TR" sz="1200" b="1" dirty="0" err="1"/>
              <a:t>calibration</a:t>
            </a:r>
            <a:r>
              <a:rPr lang="tr-TR" sz="1200" b="1" dirty="0"/>
              <a:t> of </a:t>
            </a:r>
            <a:r>
              <a:rPr lang="tr-TR" sz="1200" b="1" dirty="0" err="1"/>
              <a:t>equipment</a:t>
            </a:r>
            <a:r>
              <a:rPr lang="tr-TR" sz="1200" b="1" dirty="0"/>
              <a:t> is </a:t>
            </a:r>
            <a:r>
              <a:rPr lang="tr-TR" sz="1200" b="1" dirty="0" err="1"/>
              <a:t>essential</a:t>
            </a:r>
            <a:r>
              <a:rPr lang="tr-TR" sz="1200" b="1" dirty="0"/>
              <a:t>. </a:t>
            </a:r>
            <a:r>
              <a:rPr lang="tr-TR" sz="1200" b="1" dirty="0" err="1"/>
              <a:t>Equipment</a:t>
            </a:r>
            <a:r>
              <a:rPr lang="tr-TR" sz="1200" b="1" dirty="0"/>
              <a:t> </a:t>
            </a:r>
            <a:r>
              <a:rPr lang="tr-TR" sz="1200" b="1" dirty="0" err="1"/>
              <a:t>malfunctions</a:t>
            </a:r>
            <a:r>
              <a:rPr lang="tr-TR" sz="1200" b="1" dirty="0"/>
              <a:t> </a:t>
            </a:r>
            <a:r>
              <a:rPr lang="tr-TR" sz="1200" b="1" dirty="0" err="1"/>
              <a:t>should</a:t>
            </a:r>
            <a:r>
              <a:rPr lang="tr-TR" sz="1200" b="1" dirty="0"/>
              <a:t> be </a:t>
            </a:r>
            <a:r>
              <a:rPr lang="tr-TR" sz="1200" b="1" dirty="0" err="1"/>
              <a:t>reported</a:t>
            </a:r>
            <a:r>
              <a:rPr lang="tr-TR" sz="1200" b="1" dirty="0"/>
              <a:t> </a:t>
            </a:r>
            <a:r>
              <a:rPr lang="tr-TR" sz="1200" b="1" dirty="0" err="1"/>
              <a:t>immediately</a:t>
            </a:r>
            <a:r>
              <a:rPr lang="tr-TR" sz="1200" b="1" dirty="0"/>
              <a:t>.</a:t>
            </a:r>
          </a:p>
          <a:p>
            <a:pPr marL="0" lvl="0" indent="0" algn="l" rtl="0">
              <a:lnSpc>
                <a:spcPct val="107000"/>
              </a:lnSpc>
              <a:spcBef>
                <a:spcPts val="0"/>
              </a:spcBef>
              <a:spcAft>
                <a:spcPts val="0"/>
              </a:spcAft>
              <a:buNone/>
            </a:pPr>
            <a:endParaRPr lang="tr-TR" sz="1200" b="1" dirty="0"/>
          </a:p>
          <a:p>
            <a:pPr marL="0" lvl="0" indent="0" algn="l" rtl="0">
              <a:lnSpc>
                <a:spcPct val="107000"/>
              </a:lnSpc>
              <a:spcBef>
                <a:spcPts val="0"/>
              </a:spcBef>
              <a:spcAft>
                <a:spcPts val="0"/>
              </a:spcAft>
              <a:buNone/>
            </a:pPr>
            <a:r>
              <a:rPr lang="tr-TR" sz="1200" b="1" dirty="0" err="1"/>
              <a:t>These</a:t>
            </a:r>
            <a:r>
              <a:rPr lang="tr-TR" sz="1200" b="1" dirty="0"/>
              <a:t> </a:t>
            </a:r>
            <a:r>
              <a:rPr lang="tr-TR" sz="1200" b="1" dirty="0" err="1"/>
              <a:t>are</a:t>
            </a:r>
            <a:r>
              <a:rPr lang="tr-TR" sz="1200" b="1" dirty="0"/>
              <a:t> </a:t>
            </a:r>
            <a:r>
              <a:rPr lang="tr-TR" sz="1200" b="1" dirty="0" err="1"/>
              <a:t>the</a:t>
            </a:r>
            <a:r>
              <a:rPr lang="tr-TR" sz="1200" b="1" dirty="0"/>
              <a:t> minimum </a:t>
            </a:r>
            <a:r>
              <a:rPr lang="tr-TR" sz="1200" b="1" dirty="0" err="1"/>
              <a:t>safety</a:t>
            </a:r>
            <a:r>
              <a:rPr lang="tr-TR" sz="1200" b="1" dirty="0"/>
              <a:t> </a:t>
            </a:r>
            <a:r>
              <a:rPr lang="tr-TR" sz="1200" b="1" dirty="0" err="1"/>
              <a:t>requirements</a:t>
            </a:r>
            <a:r>
              <a:rPr lang="tr-TR" sz="1200" b="1" dirty="0"/>
              <a:t> </a:t>
            </a:r>
            <a:r>
              <a:rPr lang="tr-TR" sz="1200" b="1" dirty="0" err="1"/>
              <a:t>that</a:t>
            </a:r>
            <a:r>
              <a:rPr lang="tr-TR" sz="1200" b="1" dirty="0"/>
              <a:t> </a:t>
            </a:r>
            <a:r>
              <a:rPr lang="tr-TR" sz="1200" b="1" dirty="0" err="1"/>
              <a:t>must</a:t>
            </a:r>
            <a:r>
              <a:rPr lang="tr-TR" sz="1200" b="1" dirty="0"/>
              <a:t> be </a:t>
            </a:r>
            <a:r>
              <a:rPr lang="tr-TR" sz="1200" b="1" dirty="0" err="1"/>
              <a:t>observed</a:t>
            </a:r>
            <a:r>
              <a:rPr lang="tr-TR" sz="1200" b="1" dirty="0"/>
              <a:t> in </a:t>
            </a:r>
            <a:r>
              <a:rPr lang="tr-TR" sz="1200" b="1" dirty="0" err="1"/>
              <a:t>every</a:t>
            </a:r>
            <a:r>
              <a:rPr lang="tr-TR" sz="1200" b="1" dirty="0"/>
              <a:t> </a:t>
            </a:r>
            <a:r>
              <a:rPr lang="tr-TR" sz="1200" b="1" dirty="0" err="1"/>
              <a:t>laboratory</a:t>
            </a:r>
            <a:r>
              <a:rPr lang="tr-TR" sz="1200" b="1" dirty="0"/>
              <a:t>. </a:t>
            </a:r>
            <a:r>
              <a:rPr lang="tr-TR" sz="1200" b="1" dirty="0" err="1"/>
              <a:t>In</a:t>
            </a:r>
            <a:r>
              <a:rPr lang="tr-TR" sz="1200" b="1" dirty="0"/>
              <a:t> </a:t>
            </a:r>
            <a:r>
              <a:rPr lang="tr-TR" sz="1200" b="1" dirty="0" err="1"/>
              <a:t>addition</a:t>
            </a:r>
            <a:r>
              <a:rPr lang="tr-TR" sz="1200" b="1" dirty="0"/>
              <a:t>, </a:t>
            </a:r>
            <a:r>
              <a:rPr lang="tr-TR" sz="1200" b="1" dirty="0" err="1"/>
              <a:t>laboratories</a:t>
            </a:r>
            <a:r>
              <a:rPr lang="tr-TR" sz="1200" b="1" dirty="0"/>
              <a:t> </a:t>
            </a:r>
            <a:r>
              <a:rPr lang="tr-TR" sz="1200" b="1" dirty="0" err="1"/>
              <a:t>may</a:t>
            </a:r>
            <a:r>
              <a:rPr lang="tr-TR" sz="1200" b="1" dirty="0"/>
              <a:t> </a:t>
            </a:r>
            <a:r>
              <a:rPr lang="tr-TR" sz="1200" b="1" dirty="0" err="1"/>
              <a:t>have</a:t>
            </a:r>
            <a:r>
              <a:rPr lang="tr-TR" sz="1200" b="1" dirty="0"/>
              <a:t> </a:t>
            </a:r>
            <a:r>
              <a:rPr lang="tr-TR" sz="1200" b="1" dirty="0" err="1"/>
              <a:t>different</a:t>
            </a:r>
            <a:r>
              <a:rPr lang="tr-TR" sz="1200" b="1" dirty="0"/>
              <a:t> </a:t>
            </a:r>
            <a:r>
              <a:rPr lang="tr-TR" sz="1200" b="1" dirty="0" err="1"/>
              <a:t>safety</a:t>
            </a:r>
            <a:r>
              <a:rPr lang="tr-TR" sz="1200" b="1" dirty="0"/>
              <a:t> </a:t>
            </a:r>
            <a:r>
              <a:rPr lang="tr-TR" sz="1200" b="1" dirty="0" err="1"/>
              <a:t>requirements</a:t>
            </a:r>
            <a:r>
              <a:rPr lang="tr-TR" sz="1200" b="1" dirty="0"/>
              <a:t> </a:t>
            </a:r>
            <a:r>
              <a:rPr lang="tr-TR" sz="1200" b="1" dirty="0" err="1"/>
              <a:t>depending</a:t>
            </a:r>
            <a:r>
              <a:rPr lang="tr-TR" sz="1200" b="1" dirty="0"/>
              <a:t> on </a:t>
            </a:r>
            <a:r>
              <a:rPr lang="tr-TR" sz="1200" b="1" dirty="0" err="1"/>
              <a:t>the</a:t>
            </a:r>
            <a:r>
              <a:rPr lang="tr-TR" sz="1200" b="1" dirty="0"/>
              <a:t> </a:t>
            </a:r>
            <a:r>
              <a:rPr lang="tr-TR" sz="1200" b="1" dirty="0" err="1"/>
              <a:t>material</a:t>
            </a:r>
            <a:r>
              <a:rPr lang="tr-TR" sz="1200" b="1" dirty="0"/>
              <a:t> </a:t>
            </a:r>
            <a:r>
              <a:rPr lang="tr-TR" sz="1200" b="1" dirty="0" err="1"/>
              <a:t>being</a:t>
            </a:r>
            <a:r>
              <a:rPr lang="tr-TR" sz="1200" b="1" dirty="0"/>
              <a:t> </a:t>
            </a:r>
            <a:r>
              <a:rPr lang="tr-TR" sz="1200" b="1" dirty="0" err="1"/>
              <a:t>worked</a:t>
            </a:r>
            <a:r>
              <a:rPr lang="tr-TR" sz="1200" b="1" dirty="0"/>
              <a:t> on. </a:t>
            </a:r>
            <a:r>
              <a:rPr lang="tr-TR" sz="1200" b="1" dirty="0" err="1"/>
              <a:t>For</a:t>
            </a:r>
            <a:r>
              <a:rPr lang="tr-TR" sz="1200" b="1" dirty="0"/>
              <a:t> </a:t>
            </a:r>
            <a:r>
              <a:rPr lang="tr-TR" sz="1200" b="1" dirty="0" err="1"/>
              <a:t>example</a:t>
            </a:r>
            <a:r>
              <a:rPr lang="tr-TR" sz="1200" b="1" dirty="0"/>
              <a:t>, </a:t>
            </a:r>
            <a:r>
              <a:rPr lang="tr-TR" sz="1200" b="1" dirty="0" err="1"/>
              <a:t>laboratories</a:t>
            </a:r>
            <a:r>
              <a:rPr lang="tr-TR" sz="1200" b="1" dirty="0"/>
              <a:t> </a:t>
            </a:r>
            <a:r>
              <a:rPr lang="tr-TR" sz="1200" b="1" dirty="0" err="1"/>
              <a:t>that</a:t>
            </a:r>
            <a:r>
              <a:rPr lang="tr-TR" sz="1200" b="1" dirty="0"/>
              <a:t> </a:t>
            </a:r>
            <a:r>
              <a:rPr lang="tr-TR" sz="1200" b="1" dirty="0" err="1"/>
              <a:t>work</a:t>
            </a:r>
            <a:r>
              <a:rPr lang="tr-TR" sz="1200" b="1" dirty="0"/>
              <a:t> </a:t>
            </a:r>
            <a:r>
              <a:rPr lang="tr-TR" sz="1200" b="1" dirty="0" err="1"/>
              <a:t>with</a:t>
            </a:r>
            <a:r>
              <a:rPr lang="tr-TR" sz="1200" b="1" dirty="0"/>
              <a:t> </a:t>
            </a:r>
            <a:r>
              <a:rPr lang="tr-TR" sz="1200" b="1" dirty="0" err="1"/>
              <a:t>radioactive</a:t>
            </a:r>
            <a:r>
              <a:rPr lang="tr-TR" sz="1200" b="1" dirty="0"/>
              <a:t> </a:t>
            </a:r>
            <a:r>
              <a:rPr lang="tr-TR" sz="1200" b="1" dirty="0" err="1"/>
              <a:t>agents</a:t>
            </a:r>
            <a:r>
              <a:rPr lang="tr-TR" sz="1200" b="1" dirty="0"/>
              <a:t> </a:t>
            </a:r>
            <a:r>
              <a:rPr lang="tr-TR" sz="1200" b="1" dirty="0" err="1"/>
              <a:t>should</a:t>
            </a:r>
            <a:r>
              <a:rPr lang="tr-TR" sz="1200" b="1" dirty="0"/>
              <a:t> </a:t>
            </a:r>
            <a:r>
              <a:rPr lang="tr-TR" sz="1200" b="1" dirty="0" err="1"/>
              <a:t>have</a:t>
            </a:r>
            <a:r>
              <a:rPr lang="tr-TR" sz="1200" b="1" dirty="0"/>
              <a:t> </a:t>
            </a:r>
            <a:r>
              <a:rPr lang="tr-TR" sz="1200" b="1" dirty="0" err="1"/>
              <a:t>specific</a:t>
            </a:r>
            <a:r>
              <a:rPr lang="tr-TR" sz="1200" b="1" dirty="0"/>
              <a:t> </a:t>
            </a:r>
            <a:r>
              <a:rPr lang="tr-TR" sz="1200" b="1" dirty="0" err="1"/>
              <a:t>safety</a:t>
            </a:r>
            <a:r>
              <a:rPr lang="tr-TR" sz="1200" b="1" dirty="0"/>
              <a:t> </a:t>
            </a:r>
            <a:r>
              <a:rPr lang="tr-TR" sz="1200" b="1" dirty="0" err="1"/>
              <a:t>precautions</a:t>
            </a:r>
            <a:r>
              <a:rPr lang="tr-TR" sz="1200" b="1" dirty="0"/>
              <a:t> in </a:t>
            </a:r>
            <a:r>
              <a:rPr lang="tr-TR" sz="1200" b="1" dirty="0" err="1"/>
              <a:t>place</a:t>
            </a:r>
            <a:r>
              <a:rPr lang="tr-TR" sz="1200" b="1" dirty="0"/>
              <a:t>.</a:t>
            </a:r>
            <a:endParaRPr dirty="0"/>
          </a:p>
        </p:txBody>
      </p:sp>
      <p:sp>
        <p:nvSpPr>
          <p:cNvPr id="248" name="Google Shape;24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tr-TR" sz="1200" b="1" dirty="0" err="1"/>
              <a:t>Personal</a:t>
            </a:r>
            <a:r>
              <a:rPr lang="tr-TR" sz="1200" b="1" dirty="0"/>
              <a:t> </a:t>
            </a:r>
            <a:r>
              <a:rPr lang="tr-TR" sz="1200" b="1" dirty="0" err="1"/>
              <a:t>hygiene</a:t>
            </a:r>
            <a:endParaRPr lang="tr-TR" sz="1200" b="1" dirty="0"/>
          </a:p>
          <a:p>
            <a:pPr marL="0" lvl="0" indent="0" algn="l" rtl="0">
              <a:lnSpc>
                <a:spcPct val="107000"/>
              </a:lnSpc>
              <a:spcBef>
                <a:spcPts val="0"/>
              </a:spcBef>
              <a:spcAft>
                <a:spcPts val="0"/>
              </a:spcAft>
              <a:buNone/>
            </a:pPr>
            <a:r>
              <a:rPr lang="tr-TR" sz="1200" b="1" dirty="0" err="1"/>
              <a:t>It</a:t>
            </a:r>
            <a:r>
              <a:rPr lang="tr-TR" sz="1200" b="1" dirty="0"/>
              <a:t> is </a:t>
            </a:r>
            <a:r>
              <a:rPr lang="tr-TR" sz="1200" b="1" dirty="0" err="1"/>
              <a:t>very</a:t>
            </a:r>
            <a:r>
              <a:rPr lang="tr-TR" sz="1200" b="1" dirty="0"/>
              <a:t> </a:t>
            </a:r>
            <a:r>
              <a:rPr lang="tr-TR" sz="1200" b="1" dirty="0" err="1"/>
              <a:t>important</a:t>
            </a:r>
            <a:r>
              <a:rPr lang="tr-TR" sz="1200" b="1" dirty="0"/>
              <a:t> </a:t>
            </a:r>
            <a:r>
              <a:rPr lang="tr-TR" sz="1200" b="1" dirty="0" err="1"/>
              <a:t>to</a:t>
            </a:r>
            <a:r>
              <a:rPr lang="tr-TR" sz="1200" b="1" dirty="0"/>
              <a:t> </a:t>
            </a:r>
            <a:r>
              <a:rPr lang="tr-TR" sz="1200" b="1" dirty="0" err="1"/>
              <a:t>maintain</a:t>
            </a:r>
            <a:r>
              <a:rPr lang="tr-TR" sz="1200" b="1" dirty="0"/>
              <a:t> </a:t>
            </a:r>
            <a:r>
              <a:rPr lang="tr-TR" sz="1200" b="1" dirty="0" err="1"/>
              <a:t>good</a:t>
            </a:r>
            <a:r>
              <a:rPr lang="tr-TR" sz="1200" b="1" dirty="0"/>
              <a:t> </a:t>
            </a:r>
            <a:r>
              <a:rPr lang="tr-TR" sz="1200" b="1" dirty="0" err="1"/>
              <a:t>personal</a:t>
            </a:r>
            <a:r>
              <a:rPr lang="tr-TR" sz="1200" b="1" dirty="0"/>
              <a:t> </a:t>
            </a:r>
            <a:r>
              <a:rPr lang="tr-TR" sz="1200" b="1" dirty="0" err="1"/>
              <a:t>hygiene</a:t>
            </a:r>
            <a:r>
              <a:rPr lang="tr-TR" sz="1200" b="1" dirty="0"/>
              <a:t>. </a:t>
            </a:r>
            <a:r>
              <a:rPr lang="tr-TR" sz="1200" b="1" dirty="0" err="1"/>
              <a:t>Wash</a:t>
            </a:r>
            <a:r>
              <a:rPr lang="tr-TR" sz="1200" b="1" dirty="0"/>
              <a:t> </a:t>
            </a:r>
            <a:r>
              <a:rPr lang="tr-TR" sz="1200" b="1" dirty="0" err="1"/>
              <a:t>your</a:t>
            </a:r>
            <a:r>
              <a:rPr lang="tr-TR" sz="1200" b="1" dirty="0"/>
              <a:t> </a:t>
            </a:r>
            <a:r>
              <a:rPr lang="tr-TR" sz="1200" b="1" dirty="0" err="1"/>
              <a:t>hands</a:t>
            </a:r>
            <a:r>
              <a:rPr lang="tr-TR" sz="1200" b="1" dirty="0"/>
              <a:t> </a:t>
            </a:r>
            <a:r>
              <a:rPr lang="tr-TR" sz="1200" b="1" dirty="0" err="1"/>
              <a:t>regularly</a:t>
            </a:r>
            <a:r>
              <a:rPr lang="tr-TR" sz="1200" b="1" dirty="0"/>
              <a:t>, </a:t>
            </a:r>
            <a:r>
              <a:rPr lang="tr-TR" sz="1200" b="1" dirty="0" err="1"/>
              <a:t>especially</a:t>
            </a:r>
            <a:r>
              <a:rPr lang="tr-TR" sz="1200" b="1" dirty="0"/>
              <a:t> </a:t>
            </a:r>
            <a:r>
              <a:rPr lang="tr-TR" sz="1200" b="1" dirty="0" err="1"/>
              <a:t>after</a:t>
            </a:r>
            <a:r>
              <a:rPr lang="tr-TR" sz="1200" b="1" dirty="0"/>
              <a:t> </a:t>
            </a:r>
            <a:r>
              <a:rPr lang="tr-TR" sz="1200" b="1" dirty="0" err="1"/>
              <a:t>contact</a:t>
            </a:r>
            <a:r>
              <a:rPr lang="tr-TR" sz="1200" b="1" dirty="0"/>
              <a:t> </a:t>
            </a:r>
            <a:r>
              <a:rPr lang="tr-TR" sz="1200" b="1" dirty="0" err="1"/>
              <a:t>with</a:t>
            </a:r>
            <a:r>
              <a:rPr lang="tr-TR" sz="1200" b="1" dirty="0"/>
              <a:t> </a:t>
            </a:r>
            <a:r>
              <a:rPr lang="tr-TR" sz="1200" b="1" dirty="0" err="1"/>
              <a:t>chemicals</a:t>
            </a:r>
            <a:r>
              <a:rPr lang="tr-TR" sz="1200" b="1" dirty="0"/>
              <a:t>, </a:t>
            </a:r>
            <a:r>
              <a:rPr lang="tr-TR" sz="1200" b="1" dirty="0" err="1"/>
              <a:t>and</a:t>
            </a:r>
            <a:r>
              <a:rPr lang="tr-TR" sz="1200" b="1" dirty="0"/>
              <a:t> </a:t>
            </a:r>
            <a:r>
              <a:rPr lang="tr-TR" sz="1200" b="1" dirty="0" err="1"/>
              <a:t>avoid</a:t>
            </a:r>
            <a:r>
              <a:rPr lang="tr-TR" sz="1200" b="1" dirty="0"/>
              <a:t> </a:t>
            </a:r>
            <a:r>
              <a:rPr lang="tr-TR" sz="1200" b="1" dirty="0" err="1"/>
              <a:t>touching</a:t>
            </a:r>
            <a:r>
              <a:rPr lang="tr-TR" sz="1200" b="1" dirty="0"/>
              <a:t> </a:t>
            </a:r>
            <a:r>
              <a:rPr lang="tr-TR" sz="1200" b="1" dirty="0" err="1"/>
              <a:t>your</a:t>
            </a:r>
            <a:r>
              <a:rPr lang="tr-TR" sz="1200" b="1" dirty="0"/>
              <a:t> </a:t>
            </a:r>
            <a:r>
              <a:rPr lang="tr-TR" sz="1200" b="1" dirty="0" err="1"/>
              <a:t>face</a:t>
            </a:r>
            <a:r>
              <a:rPr lang="tr-TR" sz="1200" b="1" dirty="0"/>
              <a:t>, </a:t>
            </a:r>
            <a:r>
              <a:rPr lang="tr-TR" sz="1200" b="1" dirty="0" err="1"/>
              <a:t>mouth</a:t>
            </a:r>
            <a:r>
              <a:rPr lang="tr-TR" sz="1200" b="1" dirty="0"/>
              <a:t> </a:t>
            </a:r>
            <a:r>
              <a:rPr lang="tr-TR" sz="1200" b="1" dirty="0" err="1"/>
              <a:t>or</a:t>
            </a:r>
            <a:r>
              <a:rPr lang="tr-TR" sz="1200" b="1" dirty="0"/>
              <a:t> </a:t>
            </a:r>
            <a:r>
              <a:rPr lang="tr-TR" sz="1200" b="1" dirty="0" err="1"/>
              <a:t>eyes</a:t>
            </a:r>
            <a:r>
              <a:rPr lang="tr-TR" sz="1200" b="1" dirty="0"/>
              <a:t> </a:t>
            </a:r>
            <a:r>
              <a:rPr lang="tr-TR" sz="1200" b="1" dirty="0" err="1"/>
              <a:t>while</a:t>
            </a:r>
            <a:r>
              <a:rPr lang="tr-TR" sz="1200" b="1" dirty="0"/>
              <a:t> in </a:t>
            </a:r>
            <a:r>
              <a:rPr lang="tr-TR" sz="1200" b="1" dirty="0" err="1"/>
              <a:t>the</a:t>
            </a:r>
            <a:r>
              <a:rPr lang="tr-TR" sz="1200" b="1" dirty="0"/>
              <a:t> </a:t>
            </a:r>
            <a:r>
              <a:rPr lang="tr-TR" sz="1200" b="1" dirty="0" err="1"/>
              <a:t>laboratory</a:t>
            </a:r>
            <a:r>
              <a:rPr lang="tr-TR" sz="1200" b="1" dirty="0"/>
              <a:t>.</a:t>
            </a:r>
          </a:p>
          <a:p>
            <a:pPr marL="0" lvl="0" indent="0" algn="l" rtl="0">
              <a:lnSpc>
                <a:spcPct val="107000"/>
              </a:lnSpc>
              <a:spcBef>
                <a:spcPts val="0"/>
              </a:spcBef>
              <a:spcAft>
                <a:spcPts val="0"/>
              </a:spcAft>
              <a:buNone/>
            </a:pPr>
            <a:r>
              <a:rPr lang="tr-TR" sz="1200" b="1" dirty="0" err="1"/>
              <a:t>Laboratory</a:t>
            </a:r>
            <a:r>
              <a:rPr lang="tr-TR" sz="1200" b="1" dirty="0"/>
              <a:t> Rules</a:t>
            </a:r>
          </a:p>
          <a:p>
            <a:pPr marL="0" lvl="0" indent="0" algn="l" rtl="0">
              <a:lnSpc>
                <a:spcPct val="107000"/>
              </a:lnSpc>
              <a:spcBef>
                <a:spcPts val="0"/>
              </a:spcBef>
              <a:spcAft>
                <a:spcPts val="0"/>
              </a:spcAft>
              <a:buNone/>
            </a:pPr>
            <a:r>
              <a:rPr lang="tr-TR" sz="1200" b="1" dirty="0" err="1"/>
              <a:t>Proper</a:t>
            </a:r>
            <a:r>
              <a:rPr lang="tr-TR" sz="1200" b="1" dirty="0"/>
              <a:t> </a:t>
            </a:r>
            <a:r>
              <a:rPr lang="tr-TR" sz="1200" b="1" dirty="0" err="1"/>
              <a:t>behavior</a:t>
            </a:r>
            <a:r>
              <a:rPr lang="tr-TR" sz="1200" b="1" dirty="0"/>
              <a:t> </a:t>
            </a:r>
            <a:r>
              <a:rPr lang="tr-TR" sz="1200" b="1" dirty="0" err="1"/>
              <a:t>and</a:t>
            </a:r>
            <a:r>
              <a:rPr lang="tr-TR" sz="1200" b="1" dirty="0"/>
              <a:t> </a:t>
            </a:r>
            <a:r>
              <a:rPr lang="tr-TR" sz="1200" b="1" dirty="0" err="1"/>
              <a:t>conduct</a:t>
            </a:r>
            <a:r>
              <a:rPr lang="tr-TR" sz="1200" b="1" dirty="0"/>
              <a:t> in </a:t>
            </a:r>
            <a:r>
              <a:rPr lang="tr-TR" sz="1200" b="1" dirty="0" err="1"/>
              <a:t>the</a:t>
            </a:r>
            <a:r>
              <a:rPr lang="tr-TR" sz="1200" b="1" dirty="0"/>
              <a:t> </a:t>
            </a:r>
            <a:r>
              <a:rPr lang="tr-TR" sz="1200" b="1" dirty="0" err="1"/>
              <a:t>laboratory</a:t>
            </a:r>
            <a:r>
              <a:rPr lang="tr-TR" sz="1200" b="1" dirty="0"/>
              <a:t> </a:t>
            </a:r>
            <a:r>
              <a:rPr lang="tr-TR" sz="1200" b="1" dirty="0" err="1"/>
              <a:t>are</a:t>
            </a:r>
            <a:r>
              <a:rPr lang="tr-TR" sz="1200" b="1" dirty="0"/>
              <a:t> </a:t>
            </a:r>
            <a:r>
              <a:rPr lang="tr-TR" sz="1200" b="1" dirty="0" err="1"/>
              <a:t>essential</a:t>
            </a:r>
            <a:r>
              <a:rPr lang="tr-TR" sz="1200" b="1" dirty="0"/>
              <a:t>. </a:t>
            </a:r>
            <a:r>
              <a:rPr lang="tr-TR" sz="1200" b="1" dirty="0" err="1"/>
              <a:t>Respect</a:t>
            </a:r>
            <a:r>
              <a:rPr lang="tr-TR" sz="1200" b="1" dirty="0"/>
              <a:t> </a:t>
            </a:r>
            <a:r>
              <a:rPr lang="tr-TR" sz="1200" b="1" dirty="0" err="1"/>
              <a:t>for</a:t>
            </a:r>
            <a:r>
              <a:rPr lang="tr-TR" sz="1200" b="1" dirty="0"/>
              <a:t> </a:t>
            </a:r>
            <a:r>
              <a:rPr lang="tr-TR" sz="1200" b="1" dirty="0" err="1"/>
              <a:t>other</a:t>
            </a:r>
            <a:r>
              <a:rPr lang="tr-TR" sz="1200" b="1" dirty="0"/>
              <a:t> </a:t>
            </a:r>
            <a:r>
              <a:rPr lang="tr-TR" sz="1200" b="1" dirty="0" err="1"/>
              <a:t>workers</a:t>
            </a:r>
            <a:r>
              <a:rPr lang="tr-TR" sz="1200" b="1" dirty="0"/>
              <a:t> </a:t>
            </a:r>
            <a:r>
              <a:rPr lang="tr-TR" sz="1200" b="1" dirty="0" err="1"/>
              <a:t>and</a:t>
            </a:r>
            <a:r>
              <a:rPr lang="tr-TR" sz="1200" b="1" dirty="0"/>
              <a:t> </a:t>
            </a:r>
            <a:r>
              <a:rPr lang="tr-TR" sz="1200" b="1" dirty="0" err="1"/>
              <a:t>their</a:t>
            </a:r>
            <a:r>
              <a:rPr lang="tr-TR" sz="1200" b="1" dirty="0"/>
              <a:t> </a:t>
            </a:r>
            <a:r>
              <a:rPr lang="tr-TR" sz="1200" b="1" dirty="0" err="1"/>
              <a:t>work</a:t>
            </a:r>
            <a:r>
              <a:rPr lang="tr-TR" sz="1200" b="1" dirty="0"/>
              <a:t> </a:t>
            </a:r>
            <a:r>
              <a:rPr lang="tr-TR" sz="1200" b="1" dirty="0" err="1"/>
              <a:t>areas</a:t>
            </a:r>
            <a:r>
              <a:rPr lang="tr-TR" sz="1200" b="1" dirty="0"/>
              <a:t> </a:t>
            </a:r>
            <a:r>
              <a:rPr lang="tr-TR" sz="1200" b="1" dirty="0" err="1"/>
              <a:t>must</a:t>
            </a:r>
            <a:r>
              <a:rPr lang="tr-TR" sz="1200" b="1" dirty="0"/>
              <a:t> be </a:t>
            </a:r>
            <a:r>
              <a:rPr lang="tr-TR" sz="1200" b="1" dirty="0" err="1"/>
              <a:t>shown</a:t>
            </a:r>
            <a:r>
              <a:rPr lang="tr-TR" sz="1200" b="1" dirty="0"/>
              <a:t>. </a:t>
            </a:r>
            <a:r>
              <a:rPr lang="tr-TR" sz="1200" b="1" dirty="0" err="1"/>
              <a:t>Good</a:t>
            </a:r>
            <a:r>
              <a:rPr lang="tr-TR" sz="1200" b="1" dirty="0"/>
              <a:t> </a:t>
            </a:r>
            <a:r>
              <a:rPr lang="tr-TR" sz="1200" b="1" dirty="0" err="1"/>
              <a:t>communication</a:t>
            </a:r>
            <a:r>
              <a:rPr lang="tr-TR" sz="1200" b="1" dirty="0"/>
              <a:t> </a:t>
            </a:r>
            <a:r>
              <a:rPr lang="tr-TR" sz="1200" b="1" dirty="0" err="1"/>
              <a:t>skills</a:t>
            </a:r>
            <a:r>
              <a:rPr lang="tr-TR" sz="1200" b="1" dirty="0"/>
              <a:t> </a:t>
            </a:r>
            <a:r>
              <a:rPr lang="tr-TR" sz="1200" b="1" dirty="0" err="1"/>
              <a:t>and</a:t>
            </a:r>
            <a:r>
              <a:rPr lang="tr-TR" sz="1200" b="1" dirty="0"/>
              <a:t> </a:t>
            </a:r>
            <a:r>
              <a:rPr lang="tr-TR" sz="1200" b="1" dirty="0" err="1"/>
              <a:t>teamwork</a:t>
            </a:r>
            <a:r>
              <a:rPr lang="tr-TR" sz="1200" b="1" dirty="0"/>
              <a:t> </a:t>
            </a:r>
            <a:r>
              <a:rPr lang="tr-TR" sz="1200" b="1" dirty="0" err="1"/>
              <a:t>are</a:t>
            </a:r>
            <a:r>
              <a:rPr lang="tr-TR" sz="1200" b="1" dirty="0"/>
              <a:t> </a:t>
            </a:r>
            <a:r>
              <a:rPr lang="tr-TR" sz="1200" b="1" dirty="0" err="1"/>
              <a:t>essential</a:t>
            </a:r>
            <a:r>
              <a:rPr lang="tr-TR" sz="1200" b="1" dirty="0"/>
              <a:t>.</a:t>
            </a:r>
          </a:p>
          <a:p>
            <a:pPr marL="0" lvl="0" indent="0" algn="l" rtl="0">
              <a:lnSpc>
                <a:spcPct val="107000"/>
              </a:lnSpc>
              <a:spcBef>
                <a:spcPts val="0"/>
              </a:spcBef>
              <a:spcAft>
                <a:spcPts val="0"/>
              </a:spcAft>
              <a:buNone/>
            </a:pPr>
            <a:r>
              <a:rPr lang="tr-TR" sz="1200" b="1" dirty="0" err="1"/>
              <a:t>Environmental</a:t>
            </a:r>
            <a:r>
              <a:rPr lang="tr-TR" sz="1200" b="1" dirty="0"/>
              <a:t> </a:t>
            </a:r>
            <a:r>
              <a:rPr lang="tr-TR" sz="1200" b="1" dirty="0" err="1"/>
              <a:t>Cleanliness</a:t>
            </a:r>
            <a:endParaRPr lang="tr-TR" sz="1200" b="1" dirty="0"/>
          </a:p>
          <a:p>
            <a:pPr marL="0" lvl="0" indent="0" algn="l" rtl="0">
              <a:lnSpc>
                <a:spcPct val="107000"/>
              </a:lnSpc>
              <a:spcBef>
                <a:spcPts val="0"/>
              </a:spcBef>
              <a:spcAft>
                <a:spcPts val="0"/>
              </a:spcAft>
              <a:buNone/>
            </a:pPr>
            <a:r>
              <a:rPr lang="tr-TR" sz="1200" b="1" dirty="0" err="1"/>
              <a:t>Keep</a:t>
            </a:r>
            <a:r>
              <a:rPr lang="tr-TR" sz="1200" b="1" dirty="0"/>
              <a:t> </a:t>
            </a:r>
            <a:r>
              <a:rPr lang="tr-TR" sz="1200" b="1" dirty="0" err="1"/>
              <a:t>the</a:t>
            </a:r>
            <a:r>
              <a:rPr lang="tr-TR" sz="1200" b="1" dirty="0"/>
              <a:t> </a:t>
            </a:r>
            <a:r>
              <a:rPr lang="tr-TR" sz="1200" b="1" dirty="0" err="1"/>
              <a:t>laboratory</a:t>
            </a:r>
            <a:r>
              <a:rPr lang="tr-TR" sz="1200" b="1" dirty="0"/>
              <a:t> </a:t>
            </a:r>
            <a:r>
              <a:rPr lang="tr-TR" sz="1200" b="1" dirty="0" err="1"/>
              <a:t>work</a:t>
            </a:r>
            <a:r>
              <a:rPr lang="tr-TR" sz="1200" b="1" dirty="0"/>
              <a:t> </a:t>
            </a:r>
            <a:r>
              <a:rPr lang="tr-TR" sz="1200" b="1" dirty="0" err="1"/>
              <a:t>area</a:t>
            </a:r>
            <a:r>
              <a:rPr lang="tr-TR" sz="1200" b="1" dirty="0"/>
              <a:t> </a:t>
            </a:r>
            <a:r>
              <a:rPr lang="tr-TR" sz="1200" b="1" dirty="0" err="1"/>
              <a:t>clean</a:t>
            </a:r>
            <a:r>
              <a:rPr lang="tr-TR" sz="1200" b="1" dirty="0"/>
              <a:t> </a:t>
            </a:r>
            <a:r>
              <a:rPr lang="tr-TR" sz="1200" b="1" dirty="0" err="1"/>
              <a:t>and</a:t>
            </a:r>
            <a:r>
              <a:rPr lang="tr-TR" sz="1200" b="1" dirty="0"/>
              <a:t> </a:t>
            </a:r>
            <a:r>
              <a:rPr lang="tr-TR" sz="1200" b="1" dirty="0" err="1"/>
              <a:t>tidy</a:t>
            </a:r>
            <a:r>
              <a:rPr lang="tr-TR" sz="1200" b="1" dirty="0"/>
              <a:t>. </a:t>
            </a:r>
            <a:r>
              <a:rPr lang="tr-TR" sz="1200" b="1" dirty="0" err="1"/>
              <a:t>This</a:t>
            </a:r>
            <a:r>
              <a:rPr lang="tr-TR" sz="1200" b="1" dirty="0"/>
              <a:t> is </a:t>
            </a:r>
            <a:r>
              <a:rPr lang="tr-TR" sz="1200" b="1" dirty="0" err="1"/>
              <a:t>directly</a:t>
            </a:r>
            <a:r>
              <a:rPr lang="tr-TR" sz="1200" b="1" dirty="0"/>
              <a:t> </a:t>
            </a:r>
            <a:r>
              <a:rPr lang="tr-TR" sz="1200" b="1" dirty="0" err="1"/>
              <a:t>linked</a:t>
            </a:r>
            <a:r>
              <a:rPr lang="tr-TR" sz="1200" b="1" dirty="0"/>
              <a:t> </a:t>
            </a:r>
            <a:r>
              <a:rPr lang="tr-TR" sz="1200" b="1" dirty="0" err="1"/>
              <a:t>to</a:t>
            </a:r>
            <a:r>
              <a:rPr lang="tr-TR" sz="1200" b="1" dirty="0"/>
              <a:t> </a:t>
            </a:r>
            <a:r>
              <a:rPr lang="tr-TR" sz="1200" b="1" dirty="0" err="1"/>
              <a:t>safety</a:t>
            </a:r>
            <a:r>
              <a:rPr lang="tr-TR" sz="1200" b="1" dirty="0"/>
              <a:t> </a:t>
            </a:r>
            <a:r>
              <a:rPr lang="tr-TR" sz="1200" b="1" dirty="0" err="1"/>
              <a:t>and</a:t>
            </a:r>
            <a:r>
              <a:rPr lang="tr-TR" sz="1200" b="1" dirty="0"/>
              <a:t> </a:t>
            </a:r>
            <a:r>
              <a:rPr lang="tr-TR" sz="1200" b="1" dirty="0" err="1"/>
              <a:t>efficiency</a:t>
            </a:r>
            <a:r>
              <a:rPr lang="tr-TR" sz="1200" b="1" dirty="0"/>
              <a:t>. </a:t>
            </a:r>
            <a:r>
              <a:rPr lang="tr-TR" sz="1200" b="1" dirty="0" err="1"/>
              <a:t>Clutter</a:t>
            </a:r>
            <a:r>
              <a:rPr lang="tr-TR" sz="1200" b="1" dirty="0"/>
              <a:t> can </a:t>
            </a:r>
            <a:r>
              <a:rPr lang="tr-TR" sz="1200" b="1" dirty="0" err="1"/>
              <a:t>cause</a:t>
            </a:r>
            <a:r>
              <a:rPr lang="tr-TR" sz="1200" b="1" dirty="0"/>
              <a:t> </a:t>
            </a:r>
            <a:r>
              <a:rPr lang="tr-TR" sz="1200" b="1" dirty="0" err="1"/>
              <a:t>accidents</a:t>
            </a:r>
            <a:r>
              <a:rPr lang="tr-TR" sz="1200" b="1" dirty="0"/>
              <a:t> </a:t>
            </a:r>
            <a:r>
              <a:rPr lang="tr-TR" sz="1200" b="1" dirty="0" err="1"/>
              <a:t>and</a:t>
            </a:r>
            <a:r>
              <a:rPr lang="tr-TR" sz="1200" b="1" dirty="0"/>
              <a:t> </a:t>
            </a:r>
            <a:r>
              <a:rPr lang="tr-TR" sz="1200" b="1" dirty="0" err="1"/>
              <a:t>hinder</a:t>
            </a:r>
            <a:r>
              <a:rPr lang="tr-TR" sz="1200" b="1" dirty="0"/>
              <a:t> </a:t>
            </a:r>
            <a:r>
              <a:rPr lang="tr-TR" sz="1200" b="1" dirty="0" err="1"/>
              <a:t>emergency</a:t>
            </a:r>
            <a:r>
              <a:rPr lang="tr-TR" sz="1200" b="1" dirty="0"/>
              <a:t> </a:t>
            </a:r>
            <a:r>
              <a:rPr lang="tr-TR" sz="1200" b="1" dirty="0" err="1"/>
              <a:t>response</a:t>
            </a:r>
            <a:r>
              <a:rPr lang="tr-TR" sz="1200" b="1" dirty="0"/>
              <a:t> </a:t>
            </a:r>
            <a:r>
              <a:rPr lang="tr-TR" sz="1200" b="1" dirty="0" err="1"/>
              <a:t>efforts</a:t>
            </a:r>
            <a:r>
              <a:rPr lang="tr-TR" sz="1200" b="1" dirty="0"/>
              <a:t>. </a:t>
            </a:r>
            <a:r>
              <a:rPr lang="tr-TR" sz="1200" b="1" dirty="0" err="1"/>
              <a:t>It</a:t>
            </a:r>
            <a:r>
              <a:rPr lang="tr-TR" sz="1200" b="1" dirty="0"/>
              <a:t> is </a:t>
            </a:r>
            <a:r>
              <a:rPr lang="tr-TR" sz="1200" b="1" dirty="0" err="1"/>
              <a:t>essential</a:t>
            </a:r>
            <a:r>
              <a:rPr lang="tr-TR" sz="1200" b="1" dirty="0"/>
              <a:t> </a:t>
            </a:r>
            <a:r>
              <a:rPr lang="tr-TR" sz="1200" b="1" dirty="0" err="1"/>
              <a:t>to</a:t>
            </a:r>
            <a:r>
              <a:rPr lang="tr-TR" sz="1200" b="1" dirty="0"/>
              <a:t> </a:t>
            </a:r>
            <a:r>
              <a:rPr lang="tr-TR" sz="1200" b="1" dirty="0" err="1"/>
              <a:t>follow</a:t>
            </a:r>
            <a:r>
              <a:rPr lang="tr-TR" sz="1200" b="1" dirty="0"/>
              <a:t> </a:t>
            </a:r>
            <a:r>
              <a:rPr lang="tr-TR" sz="1200" b="1" dirty="0" err="1"/>
              <a:t>common</a:t>
            </a:r>
            <a:r>
              <a:rPr lang="tr-TR" sz="1200" b="1" dirty="0"/>
              <a:t> </a:t>
            </a:r>
            <a:r>
              <a:rPr lang="tr-TR" sz="1200" b="1" dirty="0" err="1"/>
              <a:t>cleaning</a:t>
            </a:r>
            <a:r>
              <a:rPr lang="tr-TR" sz="1200" b="1" dirty="0"/>
              <a:t> </a:t>
            </a:r>
            <a:r>
              <a:rPr lang="tr-TR" sz="1200" b="1" dirty="0" err="1"/>
              <a:t>rules</a:t>
            </a:r>
            <a:r>
              <a:rPr lang="tr-TR" sz="1200" b="1" dirty="0"/>
              <a:t>.</a:t>
            </a:r>
            <a:endParaRPr dirty="0"/>
          </a:p>
        </p:txBody>
      </p:sp>
      <p:sp>
        <p:nvSpPr>
          <p:cNvPr id="257" name="Google Shape;25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dirty="0"/>
              <a:t>Case </a:t>
            </a:r>
            <a:r>
              <a:rPr lang="tr-TR" dirty="0" err="1"/>
              <a:t>Study</a:t>
            </a:r>
            <a:r>
              <a:rPr lang="tr-TR" dirty="0"/>
              <a:t>: </a:t>
            </a:r>
            <a:r>
              <a:rPr lang="tr-TR" dirty="0" err="1"/>
              <a:t>The</a:t>
            </a:r>
            <a:r>
              <a:rPr lang="tr-TR" dirty="0"/>
              <a:t> Texas </a:t>
            </a:r>
            <a:r>
              <a:rPr lang="tr-TR" dirty="0" err="1"/>
              <a:t>Tech</a:t>
            </a:r>
            <a:r>
              <a:rPr lang="tr-TR" dirty="0"/>
              <a:t> </a:t>
            </a:r>
            <a:r>
              <a:rPr lang="tr-TR" dirty="0" err="1"/>
              <a:t>University</a:t>
            </a:r>
            <a:r>
              <a:rPr lang="tr-TR" dirty="0"/>
              <a:t> </a:t>
            </a:r>
            <a:r>
              <a:rPr lang="tr-TR" dirty="0" err="1"/>
              <a:t>Chemistry</a:t>
            </a:r>
            <a:r>
              <a:rPr lang="tr-TR" dirty="0"/>
              <a:t> </a:t>
            </a:r>
            <a:r>
              <a:rPr lang="tr-TR" dirty="0" err="1"/>
              <a:t>Laboratory</a:t>
            </a:r>
            <a:r>
              <a:rPr lang="tr-TR" dirty="0"/>
              <a:t> </a:t>
            </a:r>
            <a:r>
              <a:rPr lang="tr-TR" dirty="0" err="1"/>
              <a:t>Explosion</a:t>
            </a:r>
            <a:r>
              <a:rPr lang="tr-TR" dirty="0"/>
              <a:t> (2010)</a:t>
            </a:r>
            <a:endParaRPr dirty="0"/>
          </a:p>
          <a:p>
            <a:pPr marL="0" lvl="0" indent="0" algn="l" rtl="0">
              <a:spcBef>
                <a:spcPts val="0"/>
              </a:spcBef>
              <a:spcAft>
                <a:spcPts val="0"/>
              </a:spcAft>
              <a:buNone/>
            </a:pPr>
            <a:r>
              <a:rPr lang="tr-TR" dirty="0"/>
              <a:t>Background:</a:t>
            </a:r>
            <a:endParaRPr dirty="0"/>
          </a:p>
          <a:p>
            <a:pPr marL="0" lvl="0" indent="0" algn="l" rtl="0">
              <a:spcBef>
                <a:spcPts val="0"/>
              </a:spcBef>
              <a:spcAft>
                <a:spcPts val="0"/>
              </a:spcAft>
              <a:buNone/>
            </a:pPr>
            <a:r>
              <a:rPr lang="tr-TR" dirty="0" err="1"/>
              <a:t>In</a:t>
            </a:r>
            <a:r>
              <a:rPr lang="tr-TR" dirty="0"/>
              <a:t> </a:t>
            </a:r>
            <a:r>
              <a:rPr lang="tr-TR" dirty="0" err="1"/>
              <a:t>January</a:t>
            </a:r>
            <a:r>
              <a:rPr lang="tr-TR" dirty="0"/>
              <a:t> 2010, a </a:t>
            </a:r>
            <a:r>
              <a:rPr lang="tr-TR" dirty="0" err="1"/>
              <a:t>tragic</a:t>
            </a:r>
            <a:r>
              <a:rPr lang="tr-TR" dirty="0"/>
              <a:t> </a:t>
            </a:r>
            <a:r>
              <a:rPr lang="tr-TR" dirty="0" err="1"/>
              <a:t>incident</a:t>
            </a:r>
            <a:r>
              <a:rPr lang="tr-TR" dirty="0"/>
              <a:t> </a:t>
            </a:r>
            <a:r>
              <a:rPr lang="tr-TR" dirty="0" err="1"/>
              <a:t>occurred</a:t>
            </a:r>
            <a:r>
              <a:rPr lang="tr-TR" dirty="0"/>
              <a:t> in a </a:t>
            </a:r>
            <a:r>
              <a:rPr lang="tr-TR" dirty="0" err="1"/>
              <a:t>chemistry</a:t>
            </a:r>
            <a:r>
              <a:rPr lang="tr-TR" dirty="0"/>
              <a:t> </a:t>
            </a:r>
            <a:r>
              <a:rPr lang="tr-TR" dirty="0" err="1"/>
              <a:t>laboratory</a:t>
            </a:r>
            <a:r>
              <a:rPr lang="tr-TR" dirty="0"/>
              <a:t> at Texas </a:t>
            </a:r>
            <a:r>
              <a:rPr lang="tr-TR" dirty="0" err="1"/>
              <a:t>Tech</a:t>
            </a:r>
            <a:r>
              <a:rPr lang="tr-TR" dirty="0"/>
              <a:t> </a:t>
            </a:r>
            <a:r>
              <a:rPr lang="tr-TR" dirty="0" err="1"/>
              <a:t>University</a:t>
            </a:r>
            <a:r>
              <a:rPr lang="tr-TR" dirty="0"/>
              <a:t>, </a:t>
            </a:r>
            <a:r>
              <a:rPr lang="tr-TR" dirty="0" err="1"/>
              <a:t>highlighting</a:t>
            </a:r>
            <a:r>
              <a:rPr lang="tr-TR" dirty="0"/>
              <a:t> </a:t>
            </a:r>
            <a:r>
              <a:rPr lang="tr-TR" dirty="0" err="1"/>
              <a:t>the</a:t>
            </a:r>
            <a:r>
              <a:rPr lang="tr-TR" dirty="0"/>
              <a:t> </a:t>
            </a:r>
            <a:r>
              <a:rPr lang="tr-TR" dirty="0" err="1"/>
              <a:t>critical</a:t>
            </a:r>
            <a:r>
              <a:rPr lang="tr-TR" dirty="0"/>
              <a:t> </a:t>
            </a:r>
            <a:r>
              <a:rPr lang="tr-TR" dirty="0" err="1"/>
              <a:t>importance</a:t>
            </a:r>
            <a:r>
              <a:rPr lang="tr-TR" dirty="0"/>
              <a:t> of </a:t>
            </a:r>
            <a:r>
              <a:rPr lang="tr-TR" dirty="0" err="1"/>
              <a:t>laboratory</a:t>
            </a:r>
            <a:r>
              <a:rPr lang="tr-TR" dirty="0"/>
              <a:t> </a:t>
            </a:r>
            <a:r>
              <a:rPr lang="tr-TR" dirty="0" err="1"/>
              <a:t>safety</a:t>
            </a:r>
            <a:r>
              <a:rPr lang="tr-TR" dirty="0"/>
              <a:t> </a:t>
            </a:r>
            <a:r>
              <a:rPr lang="tr-TR" dirty="0" err="1"/>
              <a:t>protocols</a:t>
            </a:r>
            <a:r>
              <a:rPr lang="tr-TR" dirty="0"/>
              <a:t> </a:t>
            </a:r>
            <a:r>
              <a:rPr lang="tr-TR" dirty="0" err="1"/>
              <a:t>and</a:t>
            </a:r>
            <a:r>
              <a:rPr lang="tr-TR" dirty="0"/>
              <a:t> </a:t>
            </a:r>
            <a:r>
              <a:rPr lang="tr-TR" dirty="0" err="1"/>
              <a:t>procedures</a:t>
            </a:r>
            <a:r>
              <a:rPr lang="tr-TR" dirty="0"/>
              <a:t>. </a:t>
            </a:r>
            <a:r>
              <a:rPr lang="tr-TR" dirty="0" err="1"/>
              <a:t>The</a:t>
            </a:r>
            <a:r>
              <a:rPr lang="tr-TR" dirty="0"/>
              <a:t> </a:t>
            </a:r>
            <a:r>
              <a:rPr lang="tr-TR" dirty="0" err="1"/>
              <a:t>incident</a:t>
            </a:r>
            <a:r>
              <a:rPr lang="tr-TR" dirty="0"/>
              <a:t> </a:t>
            </a:r>
            <a:r>
              <a:rPr lang="tr-TR" dirty="0" err="1"/>
              <a:t>involved</a:t>
            </a:r>
            <a:r>
              <a:rPr lang="tr-TR" dirty="0"/>
              <a:t> a </a:t>
            </a:r>
            <a:r>
              <a:rPr lang="tr-TR" dirty="0" err="1"/>
              <a:t>chemical</a:t>
            </a:r>
            <a:r>
              <a:rPr lang="tr-TR" dirty="0"/>
              <a:t> </a:t>
            </a:r>
            <a:r>
              <a:rPr lang="tr-TR" dirty="0" err="1"/>
              <a:t>explosion</a:t>
            </a:r>
            <a:r>
              <a:rPr lang="tr-TR" dirty="0"/>
              <a:t> </a:t>
            </a:r>
            <a:r>
              <a:rPr lang="tr-TR" dirty="0" err="1"/>
              <a:t>that</a:t>
            </a:r>
            <a:r>
              <a:rPr lang="tr-TR" dirty="0"/>
              <a:t> </a:t>
            </a:r>
            <a:r>
              <a:rPr lang="tr-TR" dirty="0" err="1"/>
              <a:t>resulted</a:t>
            </a:r>
            <a:r>
              <a:rPr lang="tr-TR" dirty="0"/>
              <a:t> in </a:t>
            </a:r>
            <a:r>
              <a:rPr lang="tr-TR" dirty="0" err="1"/>
              <a:t>injuries</a:t>
            </a:r>
            <a:r>
              <a:rPr lang="tr-TR" dirty="0"/>
              <a:t> </a:t>
            </a:r>
            <a:r>
              <a:rPr lang="tr-TR" dirty="0" err="1"/>
              <a:t>and</a:t>
            </a:r>
            <a:r>
              <a:rPr lang="tr-TR" dirty="0"/>
              <a:t> </a:t>
            </a:r>
            <a:r>
              <a:rPr lang="tr-TR" dirty="0" err="1"/>
              <a:t>damage</a:t>
            </a:r>
            <a:r>
              <a:rPr lang="tr-TR" dirty="0"/>
              <a:t> </a:t>
            </a:r>
            <a:r>
              <a:rPr lang="tr-TR" dirty="0" err="1"/>
              <a:t>to</a:t>
            </a:r>
            <a:r>
              <a:rPr lang="tr-TR" dirty="0"/>
              <a:t> </a:t>
            </a:r>
            <a:r>
              <a:rPr lang="tr-TR" dirty="0" err="1"/>
              <a:t>the</a:t>
            </a:r>
            <a:r>
              <a:rPr lang="tr-TR" dirty="0"/>
              <a:t> </a:t>
            </a:r>
            <a:r>
              <a:rPr lang="tr-TR" dirty="0" err="1"/>
              <a:t>laboratory</a:t>
            </a:r>
            <a:r>
              <a:rPr lang="tr-TR"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tr-TR" dirty="0" err="1"/>
              <a:t>Key</a:t>
            </a:r>
            <a:r>
              <a:rPr lang="tr-TR" dirty="0"/>
              <a:t> </a:t>
            </a:r>
            <a:r>
              <a:rPr lang="tr-TR" dirty="0" err="1"/>
              <a:t>Details</a:t>
            </a:r>
            <a:r>
              <a:rPr lang="tr-TR" dirty="0"/>
              <a:t>:</a:t>
            </a:r>
            <a:endParaRPr dirty="0"/>
          </a:p>
          <a:p>
            <a:pPr marL="0" lvl="0" indent="0" algn="l" rtl="0">
              <a:spcBef>
                <a:spcPts val="0"/>
              </a:spcBef>
              <a:spcAft>
                <a:spcPts val="0"/>
              </a:spcAft>
              <a:buNone/>
            </a:pPr>
            <a:r>
              <a:rPr lang="tr-TR" dirty="0" err="1"/>
              <a:t>The</a:t>
            </a:r>
            <a:r>
              <a:rPr lang="tr-TR" dirty="0"/>
              <a:t> Experiment: A </a:t>
            </a:r>
            <a:r>
              <a:rPr lang="tr-TR" dirty="0" err="1"/>
              <a:t>graduate</a:t>
            </a:r>
            <a:r>
              <a:rPr lang="tr-TR" dirty="0"/>
              <a:t> </a:t>
            </a:r>
            <a:r>
              <a:rPr lang="tr-TR" dirty="0" err="1"/>
              <a:t>student</a:t>
            </a:r>
            <a:r>
              <a:rPr lang="tr-TR" dirty="0"/>
              <a:t> </a:t>
            </a:r>
            <a:r>
              <a:rPr lang="tr-TR" dirty="0" err="1"/>
              <a:t>was</a:t>
            </a:r>
            <a:r>
              <a:rPr lang="tr-TR" dirty="0"/>
              <a:t> </a:t>
            </a:r>
            <a:r>
              <a:rPr lang="tr-TR" dirty="0" err="1"/>
              <a:t>conducting</a:t>
            </a:r>
            <a:r>
              <a:rPr lang="tr-TR" dirty="0"/>
              <a:t> an </a:t>
            </a:r>
            <a:r>
              <a:rPr lang="tr-TR" dirty="0" err="1"/>
              <a:t>experiment</a:t>
            </a:r>
            <a:r>
              <a:rPr lang="tr-TR" dirty="0"/>
              <a:t> </a:t>
            </a:r>
            <a:r>
              <a:rPr lang="tr-TR" dirty="0" err="1"/>
              <a:t>involving</a:t>
            </a:r>
            <a:r>
              <a:rPr lang="tr-TR" dirty="0"/>
              <a:t> </a:t>
            </a:r>
            <a:r>
              <a:rPr lang="tr-TR" dirty="0" err="1"/>
              <a:t>the</a:t>
            </a:r>
            <a:r>
              <a:rPr lang="tr-TR" dirty="0"/>
              <a:t> </a:t>
            </a:r>
            <a:r>
              <a:rPr lang="tr-TR" dirty="0" err="1"/>
              <a:t>synthesis</a:t>
            </a:r>
            <a:r>
              <a:rPr lang="tr-TR" dirty="0"/>
              <a:t> of </a:t>
            </a:r>
            <a:r>
              <a:rPr lang="tr-TR" dirty="0" err="1"/>
              <a:t>diethylzinc</a:t>
            </a:r>
            <a:r>
              <a:rPr lang="tr-TR" dirty="0"/>
              <a:t>, a </a:t>
            </a:r>
            <a:r>
              <a:rPr lang="tr-TR" dirty="0" err="1"/>
              <a:t>highly</a:t>
            </a:r>
            <a:r>
              <a:rPr lang="tr-TR" dirty="0"/>
              <a:t> </a:t>
            </a:r>
            <a:r>
              <a:rPr lang="tr-TR" dirty="0" err="1"/>
              <a:t>reactive</a:t>
            </a:r>
            <a:r>
              <a:rPr lang="tr-TR" dirty="0"/>
              <a:t> </a:t>
            </a:r>
            <a:r>
              <a:rPr lang="tr-TR" dirty="0" err="1"/>
              <a:t>and</a:t>
            </a:r>
            <a:r>
              <a:rPr lang="tr-TR" dirty="0"/>
              <a:t> </a:t>
            </a:r>
            <a:r>
              <a:rPr lang="tr-TR" dirty="0" err="1"/>
              <a:t>pyrophoric</a:t>
            </a:r>
            <a:r>
              <a:rPr lang="tr-TR" dirty="0"/>
              <a:t> </a:t>
            </a:r>
            <a:r>
              <a:rPr lang="tr-TR" dirty="0" err="1"/>
              <a:t>compound</a:t>
            </a:r>
            <a:r>
              <a:rPr lang="tr-TR" dirty="0"/>
              <a:t> </a:t>
            </a:r>
            <a:r>
              <a:rPr lang="tr-TR" dirty="0" err="1"/>
              <a:t>used</a:t>
            </a:r>
            <a:r>
              <a:rPr lang="tr-TR" dirty="0"/>
              <a:t> in </a:t>
            </a:r>
            <a:r>
              <a:rPr lang="tr-TR" dirty="0" err="1"/>
              <a:t>organic</a:t>
            </a:r>
            <a:r>
              <a:rPr lang="tr-TR" dirty="0"/>
              <a:t> </a:t>
            </a:r>
            <a:r>
              <a:rPr lang="tr-TR" dirty="0" err="1"/>
              <a:t>chemistry</a:t>
            </a:r>
            <a:r>
              <a:rPr lang="tr-TR" dirty="0"/>
              <a:t> </a:t>
            </a:r>
            <a:r>
              <a:rPr lang="tr-TR" dirty="0" err="1"/>
              <a:t>reactions</a:t>
            </a:r>
            <a:r>
              <a:rPr lang="tr-TR" dirty="0"/>
              <a:t>. </a:t>
            </a:r>
            <a:r>
              <a:rPr lang="tr-TR" dirty="0" err="1"/>
              <a:t>The</a:t>
            </a:r>
            <a:r>
              <a:rPr lang="tr-TR" dirty="0"/>
              <a:t> </a:t>
            </a:r>
            <a:r>
              <a:rPr lang="tr-TR" dirty="0" err="1"/>
              <a:t>experiment</a:t>
            </a:r>
            <a:r>
              <a:rPr lang="tr-TR" dirty="0"/>
              <a:t> </a:t>
            </a:r>
            <a:r>
              <a:rPr lang="tr-TR" dirty="0" err="1"/>
              <a:t>required</a:t>
            </a:r>
            <a:r>
              <a:rPr lang="tr-TR" dirty="0"/>
              <a:t> </a:t>
            </a:r>
            <a:r>
              <a:rPr lang="tr-TR" dirty="0" err="1"/>
              <a:t>the</a:t>
            </a:r>
            <a:r>
              <a:rPr lang="tr-TR" dirty="0"/>
              <a:t> </a:t>
            </a:r>
            <a:r>
              <a:rPr lang="tr-TR" dirty="0" err="1"/>
              <a:t>handling</a:t>
            </a:r>
            <a:r>
              <a:rPr lang="tr-TR" dirty="0"/>
              <a:t> of a </a:t>
            </a:r>
            <a:r>
              <a:rPr lang="tr-TR" dirty="0" err="1"/>
              <a:t>small</a:t>
            </a:r>
            <a:r>
              <a:rPr lang="tr-TR" dirty="0"/>
              <a:t> </a:t>
            </a:r>
            <a:r>
              <a:rPr lang="tr-TR" dirty="0" err="1"/>
              <a:t>quantity</a:t>
            </a:r>
            <a:r>
              <a:rPr lang="tr-TR" dirty="0"/>
              <a:t> of </a:t>
            </a:r>
            <a:r>
              <a:rPr lang="tr-TR" dirty="0" err="1"/>
              <a:t>diethylzinc</a:t>
            </a:r>
            <a:r>
              <a:rPr lang="tr-TR" dirty="0"/>
              <a:t>.</a:t>
            </a:r>
            <a:endParaRPr dirty="0"/>
          </a:p>
          <a:p>
            <a:pPr marL="0" lvl="0" indent="0" algn="l" rtl="0">
              <a:spcBef>
                <a:spcPts val="0"/>
              </a:spcBef>
              <a:spcAft>
                <a:spcPts val="0"/>
              </a:spcAft>
              <a:buNone/>
            </a:pPr>
            <a:r>
              <a:rPr lang="tr-TR" dirty="0" err="1"/>
              <a:t>Lack</a:t>
            </a:r>
            <a:r>
              <a:rPr lang="tr-TR" dirty="0"/>
              <a:t> of </a:t>
            </a:r>
            <a:r>
              <a:rPr lang="tr-TR" dirty="0" err="1"/>
              <a:t>Proper</a:t>
            </a:r>
            <a:r>
              <a:rPr lang="tr-TR" dirty="0"/>
              <a:t> Training: </a:t>
            </a:r>
            <a:r>
              <a:rPr lang="tr-TR" dirty="0" err="1"/>
              <a:t>The</a:t>
            </a:r>
            <a:r>
              <a:rPr lang="tr-TR" dirty="0"/>
              <a:t> </a:t>
            </a:r>
            <a:r>
              <a:rPr lang="tr-TR" dirty="0" err="1"/>
              <a:t>graduate</a:t>
            </a:r>
            <a:r>
              <a:rPr lang="tr-TR" dirty="0"/>
              <a:t> </a:t>
            </a:r>
            <a:r>
              <a:rPr lang="tr-TR" dirty="0" err="1"/>
              <a:t>student</a:t>
            </a:r>
            <a:r>
              <a:rPr lang="tr-TR" dirty="0"/>
              <a:t> </a:t>
            </a:r>
            <a:r>
              <a:rPr lang="tr-TR" dirty="0" err="1"/>
              <a:t>involved</a:t>
            </a:r>
            <a:r>
              <a:rPr lang="tr-TR" dirty="0"/>
              <a:t> in </a:t>
            </a:r>
            <a:r>
              <a:rPr lang="tr-TR" dirty="0" err="1"/>
              <a:t>the</a:t>
            </a:r>
            <a:r>
              <a:rPr lang="tr-TR" dirty="0"/>
              <a:t> </a:t>
            </a:r>
            <a:r>
              <a:rPr lang="tr-TR" dirty="0" err="1"/>
              <a:t>experiment</a:t>
            </a:r>
            <a:r>
              <a:rPr lang="tr-TR" dirty="0"/>
              <a:t> had </a:t>
            </a:r>
            <a:r>
              <a:rPr lang="tr-TR" dirty="0" err="1"/>
              <a:t>limited</a:t>
            </a:r>
            <a:r>
              <a:rPr lang="tr-TR" dirty="0"/>
              <a:t> </a:t>
            </a:r>
            <a:r>
              <a:rPr lang="tr-TR" dirty="0" err="1"/>
              <a:t>experience</a:t>
            </a:r>
            <a:r>
              <a:rPr lang="tr-TR" dirty="0"/>
              <a:t> </a:t>
            </a:r>
            <a:r>
              <a:rPr lang="tr-TR" dirty="0" err="1"/>
              <a:t>with</a:t>
            </a:r>
            <a:r>
              <a:rPr lang="tr-TR" dirty="0"/>
              <a:t> </a:t>
            </a:r>
            <a:r>
              <a:rPr lang="tr-TR" dirty="0" err="1"/>
              <a:t>highly</a:t>
            </a:r>
            <a:r>
              <a:rPr lang="tr-TR" dirty="0"/>
              <a:t> </a:t>
            </a:r>
            <a:r>
              <a:rPr lang="tr-TR" dirty="0" err="1"/>
              <a:t>reactive</a:t>
            </a:r>
            <a:r>
              <a:rPr lang="tr-TR" dirty="0"/>
              <a:t> </a:t>
            </a:r>
            <a:r>
              <a:rPr lang="tr-TR" dirty="0" err="1"/>
              <a:t>chemicals</a:t>
            </a:r>
            <a:r>
              <a:rPr lang="tr-TR" dirty="0"/>
              <a:t> </a:t>
            </a:r>
            <a:r>
              <a:rPr lang="tr-TR" dirty="0" err="1"/>
              <a:t>like</a:t>
            </a:r>
            <a:r>
              <a:rPr lang="tr-TR" dirty="0"/>
              <a:t> </a:t>
            </a:r>
            <a:r>
              <a:rPr lang="tr-TR" dirty="0" err="1"/>
              <a:t>diethylzinc</a:t>
            </a:r>
            <a:r>
              <a:rPr lang="tr-TR" dirty="0"/>
              <a:t> </a:t>
            </a:r>
            <a:r>
              <a:rPr lang="tr-TR" dirty="0" err="1"/>
              <a:t>and</a:t>
            </a:r>
            <a:r>
              <a:rPr lang="tr-TR" dirty="0"/>
              <a:t> had not </a:t>
            </a:r>
            <a:r>
              <a:rPr lang="tr-TR" dirty="0" err="1"/>
              <a:t>received</a:t>
            </a:r>
            <a:r>
              <a:rPr lang="tr-TR" dirty="0"/>
              <a:t> </a:t>
            </a:r>
            <a:r>
              <a:rPr lang="tr-TR" dirty="0" err="1"/>
              <a:t>sufficient</a:t>
            </a:r>
            <a:r>
              <a:rPr lang="tr-TR" dirty="0"/>
              <a:t> </a:t>
            </a:r>
            <a:r>
              <a:rPr lang="tr-TR" dirty="0" err="1"/>
              <a:t>training</a:t>
            </a:r>
            <a:r>
              <a:rPr lang="tr-TR" dirty="0"/>
              <a:t> in </a:t>
            </a:r>
            <a:r>
              <a:rPr lang="tr-TR" dirty="0" err="1"/>
              <a:t>handling</a:t>
            </a:r>
            <a:r>
              <a:rPr lang="tr-TR" dirty="0"/>
              <a:t> </a:t>
            </a:r>
            <a:r>
              <a:rPr lang="tr-TR" dirty="0" err="1"/>
              <a:t>such</a:t>
            </a:r>
            <a:r>
              <a:rPr lang="tr-TR" dirty="0"/>
              <a:t> </a:t>
            </a:r>
            <a:r>
              <a:rPr lang="tr-TR" dirty="0" err="1"/>
              <a:t>materials</a:t>
            </a:r>
            <a:r>
              <a:rPr lang="tr-TR" dirty="0"/>
              <a:t> </a:t>
            </a:r>
            <a:r>
              <a:rPr lang="tr-TR" dirty="0" err="1"/>
              <a:t>safely</a:t>
            </a:r>
            <a:r>
              <a:rPr lang="tr-TR" dirty="0"/>
              <a:t>.</a:t>
            </a:r>
            <a:endParaRPr dirty="0"/>
          </a:p>
          <a:p>
            <a:pPr marL="0" lvl="0" indent="0" algn="l" rtl="0">
              <a:spcBef>
                <a:spcPts val="0"/>
              </a:spcBef>
              <a:spcAft>
                <a:spcPts val="0"/>
              </a:spcAft>
              <a:buNone/>
            </a:pPr>
            <a:r>
              <a:rPr lang="tr-TR" dirty="0" err="1"/>
              <a:t>Inadequate</a:t>
            </a:r>
            <a:r>
              <a:rPr lang="tr-TR" dirty="0"/>
              <a:t> </a:t>
            </a:r>
            <a:r>
              <a:rPr lang="tr-TR" dirty="0" err="1"/>
              <a:t>Safety</a:t>
            </a:r>
            <a:r>
              <a:rPr lang="tr-TR" dirty="0"/>
              <a:t> </a:t>
            </a:r>
            <a:r>
              <a:rPr lang="tr-TR" dirty="0" err="1"/>
              <a:t>Precautions</a:t>
            </a:r>
            <a:r>
              <a:rPr lang="tr-TR" dirty="0"/>
              <a:t>: </a:t>
            </a:r>
            <a:r>
              <a:rPr lang="tr-TR" dirty="0" err="1"/>
              <a:t>Several</a:t>
            </a:r>
            <a:r>
              <a:rPr lang="tr-TR" dirty="0"/>
              <a:t> </a:t>
            </a:r>
            <a:r>
              <a:rPr lang="tr-TR" dirty="0" err="1"/>
              <a:t>safety</a:t>
            </a:r>
            <a:r>
              <a:rPr lang="tr-TR" dirty="0"/>
              <a:t> </a:t>
            </a:r>
            <a:r>
              <a:rPr lang="tr-TR" dirty="0" err="1"/>
              <a:t>precautions</a:t>
            </a:r>
            <a:r>
              <a:rPr lang="tr-TR" dirty="0"/>
              <a:t> </a:t>
            </a:r>
            <a:r>
              <a:rPr lang="tr-TR" dirty="0" err="1"/>
              <a:t>were</a:t>
            </a:r>
            <a:r>
              <a:rPr lang="tr-TR" dirty="0"/>
              <a:t> not </a:t>
            </a:r>
            <a:r>
              <a:rPr lang="tr-TR" dirty="0" err="1"/>
              <a:t>followed</a:t>
            </a:r>
            <a:r>
              <a:rPr lang="tr-TR" dirty="0"/>
              <a:t> </a:t>
            </a:r>
            <a:r>
              <a:rPr lang="tr-TR" dirty="0" err="1"/>
              <a:t>during</a:t>
            </a:r>
            <a:r>
              <a:rPr lang="tr-TR" dirty="0"/>
              <a:t> </a:t>
            </a:r>
            <a:r>
              <a:rPr lang="tr-TR" dirty="0" err="1"/>
              <a:t>the</a:t>
            </a:r>
            <a:r>
              <a:rPr lang="tr-TR" dirty="0"/>
              <a:t> </a:t>
            </a:r>
            <a:r>
              <a:rPr lang="tr-TR" dirty="0" err="1"/>
              <a:t>experiment</a:t>
            </a:r>
            <a:r>
              <a:rPr lang="tr-TR" dirty="0"/>
              <a:t>. </a:t>
            </a:r>
            <a:r>
              <a:rPr lang="tr-TR" dirty="0" err="1"/>
              <a:t>For</a:t>
            </a:r>
            <a:r>
              <a:rPr lang="tr-TR" dirty="0"/>
              <a:t> </a:t>
            </a:r>
            <a:r>
              <a:rPr lang="tr-TR" dirty="0" err="1"/>
              <a:t>example</a:t>
            </a:r>
            <a:r>
              <a:rPr lang="tr-TR" dirty="0"/>
              <a:t>, </a:t>
            </a:r>
            <a:r>
              <a:rPr lang="tr-TR" dirty="0" err="1"/>
              <a:t>the</a:t>
            </a:r>
            <a:r>
              <a:rPr lang="tr-TR" dirty="0"/>
              <a:t> </a:t>
            </a:r>
            <a:r>
              <a:rPr lang="tr-TR" dirty="0" err="1"/>
              <a:t>student</a:t>
            </a:r>
            <a:r>
              <a:rPr lang="tr-TR" dirty="0"/>
              <a:t> </a:t>
            </a:r>
            <a:r>
              <a:rPr lang="tr-TR" dirty="0" err="1"/>
              <a:t>did</a:t>
            </a:r>
            <a:r>
              <a:rPr lang="tr-TR" dirty="0"/>
              <a:t> not </a:t>
            </a:r>
            <a:r>
              <a:rPr lang="tr-TR" dirty="0" err="1"/>
              <a:t>work</a:t>
            </a:r>
            <a:r>
              <a:rPr lang="tr-TR" dirty="0"/>
              <a:t> </a:t>
            </a:r>
            <a:r>
              <a:rPr lang="tr-TR" dirty="0" err="1"/>
              <a:t>within</a:t>
            </a:r>
            <a:r>
              <a:rPr lang="tr-TR" dirty="0"/>
              <a:t> a </a:t>
            </a:r>
            <a:r>
              <a:rPr lang="tr-TR" dirty="0" err="1"/>
              <a:t>fume</a:t>
            </a:r>
            <a:r>
              <a:rPr lang="tr-TR" dirty="0"/>
              <a:t> </a:t>
            </a:r>
            <a:r>
              <a:rPr lang="tr-TR" dirty="0" err="1"/>
              <a:t>hood</a:t>
            </a:r>
            <a:r>
              <a:rPr lang="tr-TR" dirty="0"/>
              <a:t>, </a:t>
            </a:r>
            <a:r>
              <a:rPr lang="tr-TR" dirty="0" err="1"/>
              <a:t>which</a:t>
            </a:r>
            <a:r>
              <a:rPr lang="tr-TR" dirty="0"/>
              <a:t> is </a:t>
            </a:r>
            <a:r>
              <a:rPr lang="tr-TR" dirty="0" err="1"/>
              <a:t>designed</a:t>
            </a:r>
            <a:r>
              <a:rPr lang="tr-TR" dirty="0"/>
              <a:t> </a:t>
            </a:r>
            <a:r>
              <a:rPr lang="tr-TR" dirty="0" err="1"/>
              <a:t>to</a:t>
            </a:r>
            <a:r>
              <a:rPr lang="tr-TR" dirty="0"/>
              <a:t> </a:t>
            </a:r>
            <a:r>
              <a:rPr lang="tr-TR" dirty="0" err="1"/>
              <a:t>contain</a:t>
            </a:r>
            <a:r>
              <a:rPr lang="tr-TR" dirty="0"/>
              <a:t> </a:t>
            </a:r>
            <a:r>
              <a:rPr lang="tr-TR" dirty="0" err="1"/>
              <a:t>and</a:t>
            </a:r>
            <a:r>
              <a:rPr lang="tr-TR" dirty="0"/>
              <a:t> </a:t>
            </a:r>
            <a:r>
              <a:rPr lang="tr-TR" dirty="0" err="1"/>
              <a:t>vent</a:t>
            </a:r>
            <a:r>
              <a:rPr lang="tr-TR" dirty="0"/>
              <a:t> </a:t>
            </a:r>
            <a:r>
              <a:rPr lang="tr-TR" dirty="0" err="1"/>
              <a:t>hazardous</a:t>
            </a:r>
            <a:r>
              <a:rPr lang="tr-TR" dirty="0"/>
              <a:t> </a:t>
            </a:r>
            <a:r>
              <a:rPr lang="tr-TR" dirty="0" err="1"/>
              <a:t>fumes</a:t>
            </a:r>
            <a:r>
              <a:rPr lang="tr-TR" dirty="0"/>
              <a:t>. </a:t>
            </a:r>
            <a:r>
              <a:rPr lang="tr-TR" dirty="0" err="1"/>
              <a:t>Additionally</a:t>
            </a:r>
            <a:r>
              <a:rPr lang="tr-TR" dirty="0"/>
              <a:t>, </a:t>
            </a:r>
            <a:r>
              <a:rPr lang="tr-TR" dirty="0" err="1"/>
              <a:t>proper</a:t>
            </a:r>
            <a:r>
              <a:rPr lang="tr-TR" dirty="0"/>
              <a:t> </a:t>
            </a:r>
            <a:r>
              <a:rPr lang="tr-TR" dirty="0" err="1"/>
              <a:t>personal</a:t>
            </a:r>
            <a:r>
              <a:rPr lang="tr-TR" dirty="0"/>
              <a:t> </a:t>
            </a:r>
            <a:r>
              <a:rPr lang="tr-TR" dirty="0" err="1"/>
              <a:t>protective</a:t>
            </a:r>
            <a:r>
              <a:rPr lang="tr-TR" dirty="0"/>
              <a:t> </a:t>
            </a:r>
            <a:r>
              <a:rPr lang="tr-TR" dirty="0" err="1"/>
              <a:t>equipment</a:t>
            </a:r>
            <a:r>
              <a:rPr lang="tr-TR" dirty="0"/>
              <a:t> (PPE), </a:t>
            </a:r>
            <a:r>
              <a:rPr lang="tr-TR" dirty="0" err="1"/>
              <a:t>such</a:t>
            </a:r>
            <a:r>
              <a:rPr lang="tr-TR" dirty="0"/>
              <a:t> as a </a:t>
            </a:r>
            <a:r>
              <a:rPr lang="tr-TR" dirty="0" err="1"/>
              <a:t>lab</a:t>
            </a:r>
            <a:r>
              <a:rPr lang="tr-TR" dirty="0"/>
              <a:t> </a:t>
            </a:r>
            <a:r>
              <a:rPr lang="tr-TR" dirty="0" err="1"/>
              <a:t>coat</a:t>
            </a:r>
            <a:r>
              <a:rPr lang="tr-TR" dirty="0"/>
              <a:t> </a:t>
            </a:r>
            <a:r>
              <a:rPr lang="tr-TR" dirty="0" err="1"/>
              <a:t>and</a:t>
            </a:r>
            <a:r>
              <a:rPr lang="tr-TR" dirty="0"/>
              <a:t> </a:t>
            </a:r>
            <a:r>
              <a:rPr lang="tr-TR" dirty="0" err="1"/>
              <a:t>safety</a:t>
            </a:r>
            <a:r>
              <a:rPr lang="tr-TR" dirty="0"/>
              <a:t> </a:t>
            </a:r>
            <a:r>
              <a:rPr lang="tr-TR" dirty="0" err="1"/>
              <a:t>goggles</a:t>
            </a:r>
            <a:r>
              <a:rPr lang="tr-TR" dirty="0"/>
              <a:t>, </a:t>
            </a:r>
            <a:r>
              <a:rPr lang="tr-TR" dirty="0" err="1"/>
              <a:t>was</a:t>
            </a:r>
            <a:r>
              <a:rPr lang="tr-TR" dirty="0"/>
              <a:t> not </a:t>
            </a:r>
            <a:r>
              <a:rPr lang="tr-TR" dirty="0" err="1"/>
              <a:t>worn</a:t>
            </a:r>
            <a:r>
              <a:rPr lang="tr-TR" dirty="0"/>
              <a:t>.</a:t>
            </a:r>
            <a:endParaRPr dirty="0"/>
          </a:p>
          <a:p>
            <a:pPr marL="0" lvl="0" indent="0" algn="l" rtl="0">
              <a:spcBef>
                <a:spcPts val="0"/>
              </a:spcBef>
              <a:spcAft>
                <a:spcPts val="0"/>
              </a:spcAft>
              <a:buNone/>
            </a:pPr>
            <a:r>
              <a:rPr lang="tr-TR" dirty="0" err="1"/>
              <a:t>The</a:t>
            </a:r>
            <a:r>
              <a:rPr lang="tr-TR" dirty="0"/>
              <a:t> </a:t>
            </a:r>
            <a:r>
              <a:rPr lang="tr-TR" dirty="0" err="1"/>
              <a:t>Explosion</a:t>
            </a:r>
            <a:r>
              <a:rPr lang="tr-TR" dirty="0"/>
              <a:t>: </a:t>
            </a:r>
            <a:r>
              <a:rPr lang="tr-TR" dirty="0" err="1"/>
              <a:t>During</a:t>
            </a:r>
            <a:r>
              <a:rPr lang="tr-TR" dirty="0"/>
              <a:t> </a:t>
            </a:r>
            <a:r>
              <a:rPr lang="tr-TR" dirty="0" err="1"/>
              <a:t>the</a:t>
            </a:r>
            <a:r>
              <a:rPr lang="tr-TR" dirty="0"/>
              <a:t> </a:t>
            </a:r>
            <a:r>
              <a:rPr lang="tr-TR" dirty="0" err="1"/>
              <a:t>course</a:t>
            </a:r>
            <a:r>
              <a:rPr lang="tr-TR" dirty="0"/>
              <a:t> of </a:t>
            </a:r>
            <a:r>
              <a:rPr lang="tr-TR" dirty="0" err="1"/>
              <a:t>the</a:t>
            </a:r>
            <a:r>
              <a:rPr lang="tr-TR" dirty="0"/>
              <a:t> </a:t>
            </a:r>
            <a:r>
              <a:rPr lang="tr-TR" dirty="0" err="1"/>
              <a:t>experiment</a:t>
            </a:r>
            <a:r>
              <a:rPr lang="tr-TR" dirty="0"/>
              <a:t>, a </a:t>
            </a:r>
            <a:r>
              <a:rPr lang="tr-TR" dirty="0" err="1"/>
              <a:t>small</a:t>
            </a:r>
            <a:r>
              <a:rPr lang="tr-TR" dirty="0"/>
              <a:t> fire </a:t>
            </a:r>
            <a:r>
              <a:rPr lang="tr-TR" dirty="0" err="1"/>
              <a:t>ignited</a:t>
            </a:r>
            <a:r>
              <a:rPr lang="tr-TR" dirty="0"/>
              <a:t> </a:t>
            </a:r>
            <a:r>
              <a:rPr lang="tr-TR" dirty="0" err="1"/>
              <a:t>within</a:t>
            </a:r>
            <a:r>
              <a:rPr lang="tr-TR" dirty="0"/>
              <a:t> </a:t>
            </a:r>
            <a:r>
              <a:rPr lang="tr-TR" dirty="0" err="1"/>
              <a:t>the</a:t>
            </a:r>
            <a:r>
              <a:rPr lang="tr-TR" dirty="0"/>
              <a:t> </a:t>
            </a:r>
            <a:r>
              <a:rPr lang="tr-TR" dirty="0" err="1"/>
              <a:t>laboratory</a:t>
            </a:r>
            <a:r>
              <a:rPr lang="tr-TR" dirty="0"/>
              <a:t>. </a:t>
            </a:r>
            <a:r>
              <a:rPr lang="tr-TR" dirty="0" err="1"/>
              <a:t>In</a:t>
            </a:r>
            <a:r>
              <a:rPr lang="tr-TR" dirty="0"/>
              <a:t> an </a:t>
            </a:r>
            <a:r>
              <a:rPr lang="tr-TR" dirty="0" err="1"/>
              <a:t>attempt</a:t>
            </a:r>
            <a:r>
              <a:rPr lang="tr-TR" dirty="0"/>
              <a:t> </a:t>
            </a:r>
            <a:r>
              <a:rPr lang="tr-TR" dirty="0" err="1"/>
              <a:t>to</a:t>
            </a:r>
            <a:r>
              <a:rPr lang="tr-TR" dirty="0"/>
              <a:t> </a:t>
            </a:r>
            <a:r>
              <a:rPr lang="tr-TR" dirty="0" err="1"/>
              <a:t>extinguish</a:t>
            </a:r>
            <a:r>
              <a:rPr lang="tr-TR" dirty="0"/>
              <a:t> </a:t>
            </a:r>
            <a:r>
              <a:rPr lang="tr-TR" dirty="0" err="1"/>
              <a:t>the</a:t>
            </a:r>
            <a:r>
              <a:rPr lang="tr-TR" dirty="0"/>
              <a:t> fire, </a:t>
            </a:r>
            <a:r>
              <a:rPr lang="tr-TR" dirty="0" err="1"/>
              <a:t>the</a:t>
            </a:r>
            <a:r>
              <a:rPr lang="tr-TR" dirty="0"/>
              <a:t> </a:t>
            </a:r>
            <a:r>
              <a:rPr lang="tr-TR" dirty="0" err="1"/>
              <a:t>graduate</a:t>
            </a:r>
            <a:r>
              <a:rPr lang="tr-TR" dirty="0"/>
              <a:t> </a:t>
            </a:r>
            <a:r>
              <a:rPr lang="tr-TR" dirty="0" err="1"/>
              <a:t>student</a:t>
            </a:r>
            <a:r>
              <a:rPr lang="tr-TR" dirty="0"/>
              <a:t> </a:t>
            </a:r>
            <a:r>
              <a:rPr lang="tr-TR" dirty="0" err="1"/>
              <a:t>used</a:t>
            </a:r>
            <a:r>
              <a:rPr lang="tr-TR" dirty="0"/>
              <a:t> a fire </a:t>
            </a:r>
            <a:r>
              <a:rPr lang="tr-TR" dirty="0" err="1"/>
              <a:t>extinguisher</a:t>
            </a:r>
            <a:r>
              <a:rPr lang="tr-TR" dirty="0"/>
              <a:t>, </a:t>
            </a:r>
            <a:r>
              <a:rPr lang="tr-TR" dirty="0" err="1"/>
              <a:t>which</a:t>
            </a:r>
            <a:r>
              <a:rPr lang="tr-TR" dirty="0"/>
              <a:t> </a:t>
            </a:r>
            <a:r>
              <a:rPr lang="tr-TR" dirty="0" err="1"/>
              <a:t>expelled</a:t>
            </a:r>
            <a:r>
              <a:rPr lang="tr-TR" dirty="0"/>
              <a:t> a </a:t>
            </a:r>
            <a:r>
              <a:rPr lang="tr-TR" dirty="0" err="1"/>
              <a:t>fine</a:t>
            </a:r>
            <a:r>
              <a:rPr lang="tr-TR" dirty="0"/>
              <a:t> </a:t>
            </a:r>
            <a:r>
              <a:rPr lang="tr-TR" dirty="0" err="1"/>
              <a:t>powder</a:t>
            </a:r>
            <a:r>
              <a:rPr lang="tr-TR" dirty="0"/>
              <a:t>. </a:t>
            </a:r>
            <a:r>
              <a:rPr lang="tr-TR" dirty="0" err="1"/>
              <a:t>This</a:t>
            </a:r>
            <a:r>
              <a:rPr lang="tr-TR" dirty="0"/>
              <a:t> </a:t>
            </a:r>
            <a:r>
              <a:rPr lang="tr-TR" dirty="0" err="1"/>
              <a:t>powder</a:t>
            </a:r>
            <a:r>
              <a:rPr lang="tr-TR" dirty="0"/>
              <a:t> </a:t>
            </a:r>
            <a:r>
              <a:rPr lang="tr-TR" dirty="0" err="1"/>
              <a:t>came</a:t>
            </a:r>
            <a:r>
              <a:rPr lang="tr-TR" dirty="0"/>
              <a:t> </a:t>
            </a:r>
            <a:r>
              <a:rPr lang="tr-TR" dirty="0" err="1"/>
              <a:t>into</a:t>
            </a:r>
            <a:r>
              <a:rPr lang="tr-TR" dirty="0"/>
              <a:t> </a:t>
            </a:r>
            <a:r>
              <a:rPr lang="tr-TR" dirty="0" err="1"/>
              <a:t>contact</a:t>
            </a:r>
            <a:r>
              <a:rPr lang="tr-TR" dirty="0"/>
              <a:t> </a:t>
            </a:r>
            <a:r>
              <a:rPr lang="tr-TR" dirty="0" err="1"/>
              <a:t>with</a:t>
            </a:r>
            <a:r>
              <a:rPr lang="tr-TR" dirty="0"/>
              <a:t> </a:t>
            </a:r>
            <a:r>
              <a:rPr lang="tr-TR" dirty="0" err="1"/>
              <a:t>the</a:t>
            </a:r>
            <a:r>
              <a:rPr lang="tr-TR" dirty="0"/>
              <a:t> </a:t>
            </a:r>
            <a:r>
              <a:rPr lang="tr-TR" dirty="0" err="1"/>
              <a:t>diethylzinc</a:t>
            </a:r>
            <a:r>
              <a:rPr lang="tr-TR" dirty="0"/>
              <a:t>, </a:t>
            </a:r>
            <a:r>
              <a:rPr lang="tr-TR" dirty="0" err="1"/>
              <a:t>resulting</a:t>
            </a:r>
            <a:r>
              <a:rPr lang="tr-TR" dirty="0"/>
              <a:t> in a </a:t>
            </a:r>
            <a:r>
              <a:rPr lang="tr-TR" dirty="0" err="1"/>
              <a:t>violent</a:t>
            </a:r>
            <a:r>
              <a:rPr lang="tr-TR" dirty="0"/>
              <a:t> </a:t>
            </a:r>
            <a:r>
              <a:rPr lang="tr-TR" dirty="0" err="1"/>
              <a:t>explosion</a:t>
            </a:r>
            <a:r>
              <a:rPr lang="tr-TR" dirty="0"/>
              <a:t>.</a:t>
            </a:r>
            <a:endParaRPr dirty="0"/>
          </a:p>
          <a:p>
            <a:pPr marL="0" lvl="0" indent="0" algn="l" rtl="0">
              <a:spcBef>
                <a:spcPts val="0"/>
              </a:spcBef>
              <a:spcAft>
                <a:spcPts val="0"/>
              </a:spcAft>
              <a:buNone/>
            </a:pPr>
            <a:endParaRPr lang="nl-NL" dirty="0"/>
          </a:p>
          <a:p>
            <a:pPr marL="0" lvl="0" indent="0" algn="l" rtl="0">
              <a:spcBef>
                <a:spcPts val="0"/>
              </a:spcBef>
              <a:spcAft>
                <a:spcPts val="0"/>
              </a:spcAft>
              <a:buNone/>
            </a:pPr>
            <a:r>
              <a:rPr lang="tr-TR" dirty="0" err="1"/>
              <a:t>Consequences</a:t>
            </a:r>
            <a:r>
              <a:rPr lang="tr-TR" dirty="0"/>
              <a:t>:</a:t>
            </a:r>
          </a:p>
          <a:p>
            <a:pPr marL="171450" lvl="0" indent="-171450" algn="l" rtl="0">
              <a:spcBef>
                <a:spcPts val="0"/>
              </a:spcBef>
              <a:spcAft>
                <a:spcPts val="0"/>
              </a:spcAft>
              <a:buClr>
                <a:schemeClr val="dk1"/>
              </a:buClr>
              <a:buSzPts val="1200"/>
              <a:buFont typeface="Arial"/>
              <a:buChar char="•"/>
            </a:pPr>
            <a:r>
              <a:rPr lang="tr-TR" dirty="0" err="1"/>
              <a:t>The</a:t>
            </a:r>
            <a:r>
              <a:rPr lang="tr-TR" dirty="0"/>
              <a:t> </a:t>
            </a:r>
            <a:r>
              <a:rPr lang="tr-TR" dirty="0" err="1"/>
              <a:t>explosion</a:t>
            </a:r>
            <a:r>
              <a:rPr lang="tr-TR" dirty="0"/>
              <a:t> </a:t>
            </a:r>
            <a:r>
              <a:rPr lang="tr-TR" dirty="0" err="1"/>
              <a:t>caused</a:t>
            </a:r>
            <a:r>
              <a:rPr lang="tr-TR" dirty="0"/>
              <a:t> </a:t>
            </a:r>
            <a:r>
              <a:rPr lang="tr-TR" dirty="0" err="1"/>
              <a:t>significant</a:t>
            </a:r>
            <a:r>
              <a:rPr lang="tr-TR" dirty="0"/>
              <a:t> </a:t>
            </a:r>
            <a:r>
              <a:rPr lang="tr-TR" dirty="0" err="1"/>
              <a:t>injuries</a:t>
            </a:r>
            <a:r>
              <a:rPr lang="tr-TR" dirty="0"/>
              <a:t> </a:t>
            </a:r>
            <a:r>
              <a:rPr lang="tr-TR" dirty="0" err="1"/>
              <a:t>to</a:t>
            </a:r>
            <a:r>
              <a:rPr lang="tr-TR" dirty="0"/>
              <a:t> </a:t>
            </a:r>
            <a:r>
              <a:rPr lang="tr-TR" dirty="0" err="1"/>
              <a:t>the</a:t>
            </a:r>
            <a:r>
              <a:rPr lang="tr-TR" dirty="0"/>
              <a:t> </a:t>
            </a:r>
            <a:r>
              <a:rPr lang="tr-TR" dirty="0" err="1"/>
              <a:t>graduate</a:t>
            </a:r>
            <a:r>
              <a:rPr lang="tr-TR" dirty="0"/>
              <a:t> </a:t>
            </a:r>
            <a:r>
              <a:rPr lang="tr-TR" dirty="0" err="1"/>
              <a:t>student</a:t>
            </a:r>
            <a:r>
              <a:rPr lang="tr-TR" dirty="0"/>
              <a:t>, </a:t>
            </a:r>
            <a:r>
              <a:rPr lang="tr-TR" dirty="0" err="1"/>
              <a:t>including</a:t>
            </a:r>
            <a:r>
              <a:rPr lang="tr-TR" dirty="0"/>
              <a:t> </a:t>
            </a:r>
            <a:r>
              <a:rPr lang="tr-TR" dirty="0" err="1"/>
              <a:t>burns</a:t>
            </a:r>
            <a:r>
              <a:rPr lang="tr-TR" dirty="0"/>
              <a:t> </a:t>
            </a:r>
            <a:r>
              <a:rPr lang="tr-TR" dirty="0" err="1"/>
              <a:t>and</a:t>
            </a:r>
            <a:r>
              <a:rPr lang="tr-TR" dirty="0"/>
              <a:t> </a:t>
            </a:r>
            <a:r>
              <a:rPr lang="tr-TR" dirty="0" err="1"/>
              <a:t>shrapnel</a:t>
            </a:r>
            <a:r>
              <a:rPr lang="tr-TR" dirty="0"/>
              <a:t> </a:t>
            </a:r>
            <a:r>
              <a:rPr lang="tr-TR" dirty="0" err="1"/>
              <a:t>wounds</a:t>
            </a:r>
            <a:r>
              <a:rPr lang="tr-TR" dirty="0"/>
              <a:t>.</a:t>
            </a:r>
          </a:p>
          <a:p>
            <a:pPr marL="171450" lvl="0" indent="-171450" algn="l" rtl="0">
              <a:spcBef>
                <a:spcPts val="0"/>
              </a:spcBef>
              <a:spcAft>
                <a:spcPts val="0"/>
              </a:spcAft>
              <a:buClr>
                <a:schemeClr val="dk1"/>
              </a:buClr>
              <a:buSzPts val="1200"/>
              <a:buFont typeface="Arial"/>
              <a:buChar char="•"/>
            </a:pPr>
            <a:r>
              <a:rPr lang="tr-TR" dirty="0" err="1"/>
              <a:t>The</a:t>
            </a:r>
            <a:r>
              <a:rPr lang="tr-TR" dirty="0"/>
              <a:t> </a:t>
            </a:r>
            <a:r>
              <a:rPr lang="tr-TR" dirty="0" err="1"/>
              <a:t>laboratory</a:t>
            </a:r>
            <a:r>
              <a:rPr lang="tr-TR" dirty="0"/>
              <a:t> </a:t>
            </a:r>
            <a:r>
              <a:rPr lang="tr-TR" dirty="0" err="1"/>
              <a:t>sustained</a:t>
            </a:r>
            <a:r>
              <a:rPr lang="tr-TR" dirty="0"/>
              <a:t> </a:t>
            </a:r>
            <a:r>
              <a:rPr lang="tr-TR" dirty="0" err="1"/>
              <a:t>substantial</a:t>
            </a:r>
            <a:r>
              <a:rPr lang="tr-TR" dirty="0"/>
              <a:t> </a:t>
            </a:r>
            <a:r>
              <a:rPr lang="tr-TR" dirty="0" err="1"/>
              <a:t>damage</a:t>
            </a:r>
            <a:r>
              <a:rPr lang="tr-TR" dirty="0"/>
              <a:t>.</a:t>
            </a:r>
          </a:p>
          <a:p>
            <a:pPr marL="171450" lvl="0" indent="-171450" algn="l" rtl="0">
              <a:spcBef>
                <a:spcPts val="0"/>
              </a:spcBef>
              <a:spcAft>
                <a:spcPts val="0"/>
              </a:spcAft>
              <a:buClr>
                <a:schemeClr val="dk1"/>
              </a:buClr>
              <a:buSzPts val="1200"/>
              <a:buFont typeface="Arial"/>
              <a:buChar char="•"/>
            </a:pPr>
            <a:r>
              <a:rPr lang="tr-TR" dirty="0" err="1"/>
              <a:t>The</a:t>
            </a:r>
            <a:r>
              <a:rPr lang="tr-TR" dirty="0"/>
              <a:t> </a:t>
            </a:r>
            <a:r>
              <a:rPr lang="tr-TR" dirty="0" err="1"/>
              <a:t>incident</a:t>
            </a:r>
            <a:r>
              <a:rPr lang="tr-TR" dirty="0"/>
              <a:t> </a:t>
            </a:r>
            <a:r>
              <a:rPr lang="tr-TR" dirty="0" err="1"/>
              <a:t>led</a:t>
            </a:r>
            <a:r>
              <a:rPr lang="tr-TR" dirty="0"/>
              <a:t> </a:t>
            </a:r>
            <a:r>
              <a:rPr lang="tr-TR" dirty="0" err="1"/>
              <a:t>to</a:t>
            </a:r>
            <a:r>
              <a:rPr lang="tr-TR" dirty="0"/>
              <a:t> a </a:t>
            </a:r>
            <a:r>
              <a:rPr lang="tr-TR" dirty="0" err="1"/>
              <a:t>temporary</a:t>
            </a:r>
            <a:r>
              <a:rPr lang="tr-TR" dirty="0"/>
              <a:t> </a:t>
            </a:r>
            <a:r>
              <a:rPr lang="tr-TR" dirty="0" err="1"/>
              <a:t>evacuation</a:t>
            </a:r>
            <a:r>
              <a:rPr lang="tr-TR" dirty="0"/>
              <a:t> of </a:t>
            </a:r>
            <a:r>
              <a:rPr lang="tr-TR" dirty="0" err="1"/>
              <a:t>the</a:t>
            </a:r>
            <a:r>
              <a:rPr lang="tr-TR" dirty="0"/>
              <a:t> </a:t>
            </a:r>
            <a:r>
              <a:rPr lang="tr-TR" dirty="0" err="1"/>
              <a:t>building</a:t>
            </a:r>
            <a:r>
              <a:rPr lang="tr-TR" dirty="0"/>
              <a:t> </a:t>
            </a:r>
            <a:r>
              <a:rPr lang="tr-TR" dirty="0" err="1"/>
              <a:t>and</a:t>
            </a:r>
            <a:r>
              <a:rPr lang="tr-TR" dirty="0"/>
              <a:t> a </a:t>
            </a:r>
            <a:r>
              <a:rPr lang="tr-TR" dirty="0" err="1"/>
              <a:t>subsequent</a:t>
            </a:r>
            <a:r>
              <a:rPr lang="tr-TR" dirty="0"/>
              <a:t> </a:t>
            </a:r>
            <a:r>
              <a:rPr lang="tr-TR" dirty="0" err="1"/>
              <a:t>investigation</a:t>
            </a:r>
            <a:r>
              <a:rPr lang="tr-TR" dirty="0"/>
              <a:t> </a:t>
            </a:r>
            <a:r>
              <a:rPr lang="tr-TR" dirty="0" err="1"/>
              <a:t>by</a:t>
            </a:r>
            <a:r>
              <a:rPr lang="tr-TR" dirty="0"/>
              <a:t> </a:t>
            </a:r>
            <a:r>
              <a:rPr lang="tr-TR" dirty="0" err="1"/>
              <a:t>safety</a:t>
            </a:r>
            <a:r>
              <a:rPr lang="tr-TR" dirty="0"/>
              <a:t> </a:t>
            </a:r>
            <a:r>
              <a:rPr lang="tr-TR" dirty="0" err="1"/>
              <a:t>authorities</a:t>
            </a:r>
            <a:r>
              <a:rPr lang="tr-TR" dirty="0"/>
              <a:t>.</a:t>
            </a:r>
          </a:p>
          <a:p>
            <a:pPr marL="0" lvl="0" indent="0" algn="l" rtl="0">
              <a:spcBef>
                <a:spcPts val="0"/>
              </a:spcBef>
              <a:spcAft>
                <a:spcPts val="0"/>
              </a:spcAft>
              <a:buNone/>
            </a:pPr>
            <a:endParaRPr dirty="0"/>
          </a:p>
        </p:txBody>
      </p:sp>
      <p:sp>
        <p:nvSpPr>
          <p:cNvPr id="274" name="Google Shape;27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You can see some frames from the damage in the laboratory after the explosion.</a:t>
            </a:r>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13</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2917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1371600" y="1143000"/>
            <a:ext cx="4114800" cy="3086100"/>
          </a:xfrm>
        </p:spPr>
      </p:sp>
      <p:sp>
        <p:nvSpPr>
          <p:cNvPr id="3" name="Not Yer Tutucusu 2"/>
          <p:cNvSpPr>
            <a:spLocks noGrp="1"/>
          </p:cNvSpPr>
          <p:nvPr>
            <p:ph type="body" idx="1"/>
          </p:nvPr>
        </p:nvSpPr>
        <p:spPr/>
        <p:txBody>
          <a:bodyPr/>
          <a:lstStyle/>
          <a:p>
            <a:pPr algn="l"/>
            <a:r>
              <a:rPr lang="en-US" sz="1800" b="0" i="0" u="none" strike="noStrike" baseline="0" dirty="0">
                <a:latin typeface="Sabon-Roman"/>
              </a:rPr>
              <a:t>This theory of accident causation can be explained in an academic context using James Reason’s aptly named “Swiss Cheese Model.” Reason uses his model to depict a series of security layers (or system defenses) that can prevent an incident. The holes represent gaps in each system where failure can occur. If a series of failures occur one on top of the other, an incident will occur.</a:t>
            </a:r>
            <a:endParaRPr lang="en-US" dirty="0"/>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14</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2604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dirty="0" err="1"/>
              <a:t>This</a:t>
            </a:r>
            <a:r>
              <a:rPr lang="tr-TR" dirty="0"/>
              <a:t> </a:t>
            </a:r>
            <a:r>
              <a:rPr lang="tr-TR" dirty="0" err="1"/>
              <a:t>case</a:t>
            </a:r>
            <a:r>
              <a:rPr lang="tr-TR" dirty="0"/>
              <a:t> </a:t>
            </a:r>
            <a:r>
              <a:rPr lang="tr-TR" dirty="0" err="1"/>
              <a:t>study</a:t>
            </a:r>
            <a:r>
              <a:rPr lang="tr-TR" dirty="0"/>
              <a:t> of a </a:t>
            </a:r>
            <a:r>
              <a:rPr lang="tr-TR" dirty="0" err="1"/>
              <a:t>laboratory</a:t>
            </a:r>
            <a:r>
              <a:rPr lang="tr-TR" dirty="0"/>
              <a:t> </a:t>
            </a:r>
            <a:r>
              <a:rPr lang="tr-TR" dirty="0" err="1"/>
              <a:t>explosion</a:t>
            </a:r>
            <a:r>
              <a:rPr lang="tr-TR" dirty="0"/>
              <a:t> is a </a:t>
            </a:r>
            <a:r>
              <a:rPr lang="tr-TR" dirty="0" err="1"/>
              <a:t>stark</a:t>
            </a:r>
            <a:r>
              <a:rPr lang="tr-TR" dirty="0"/>
              <a:t> </a:t>
            </a:r>
            <a:r>
              <a:rPr lang="tr-TR" dirty="0" err="1"/>
              <a:t>reminder</a:t>
            </a:r>
            <a:r>
              <a:rPr lang="tr-TR" dirty="0"/>
              <a:t> of </a:t>
            </a:r>
            <a:r>
              <a:rPr lang="tr-TR" dirty="0" err="1"/>
              <a:t>the</a:t>
            </a:r>
            <a:r>
              <a:rPr lang="tr-TR" dirty="0"/>
              <a:t> </a:t>
            </a:r>
            <a:r>
              <a:rPr lang="tr-TR" dirty="0" err="1"/>
              <a:t>importance</a:t>
            </a:r>
            <a:r>
              <a:rPr lang="tr-TR" dirty="0"/>
              <a:t> of </a:t>
            </a:r>
            <a:r>
              <a:rPr lang="tr-TR" dirty="0" err="1"/>
              <a:t>laboratory</a:t>
            </a:r>
            <a:r>
              <a:rPr lang="tr-TR" dirty="0"/>
              <a:t> </a:t>
            </a:r>
            <a:r>
              <a:rPr lang="tr-TR" dirty="0" err="1"/>
              <a:t>safety</a:t>
            </a:r>
            <a:r>
              <a:rPr lang="tr-TR" dirty="0"/>
              <a:t>:</a:t>
            </a:r>
          </a:p>
          <a:p>
            <a:pPr marL="0" lvl="0" indent="0" algn="l" rtl="0">
              <a:spcBef>
                <a:spcPts val="0"/>
              </a:spcBef>
              <a:spcAft>
                <a:spcPts val="0"/>
              </a:spcAft>
              <a:buNone/>
            </a:pPr>
            <a:endParaRPr lang="tr-TR" dirty="0"/>
          </a:p>
          <a:p>
            <a:pPr marL="0" lvl="0" indent="0" algn="l" rtl="0">
              <a:spcBef>
                <a:spcPts val="0"/>
              </a:spcBef>
              <a:spcAft>
                <a:spcPts val="0"/>
              </a:spcAft>
              <a:buNone/>
            </a:pPr>
            <a:r>
              <a:rPr lang="tr-TR" dirty="0" err="1"/>
              <a:t>Proper</a:t>
            </a:r>
            <a:r>
              <a:rPr lang="tr-TR" dirty="0"/>
              <a:t> Training: </a:t>
            </a:r>
            <a:r>
              <a:rPr lang="tr-TR" dirty="0" err="1"/>
              <a:t>Adequate</a:t>
            </a:r>
            <a:r>
              <a:rPr lang="tr-TR" dirty="0"/>
              <a:t> </a:t>
            </a:r>
            <a:r>
              <a:rPr lang="tr-TR" dirty="0" err="1"/>
              <a:t>training</a:t>
            </a:r>
            <a:r>
              <a:rPr lang="tr-TR" dirty="0"/>
              <a:t> in </a:t>
            </a:r>
            <a:r>
              <a:rPr lang="tr-TR" dirty="0" err="1"/>
              <a:t>the</a:t>
            </a:r>
            <a:r>
              <a:rPr lang="tr-TR" dirty="0"/>
              <a:t> </a:t>
            </a:r>
            <a:r>
              <a:rPr lang="tr-TR" dirty="0" err="1"/>
              <a:t>use</a:t>
            </a:r>
            <a:r>
              <a:rPr lang="tr-TR" dirty="0"/>
              <a:t> of </a:t>
            </a:r>
            <a:r>
              <a:rPr lang="tr-TR" dirty="0" err="1"/>
              <a:t>hazardous</a:t>
            </a:r>
            <a:r>
              <a:rPr lang="tr-TR" dirty="0"/>
              <a:t> </a:t>
            </a:r>
            <a:r>
              <a:rPr lang="tr-TR" dirty="0" err="1"/>
              <a:t>materials</a:t>
            </a:r>
            <a:r>
              <a:rPr lang="tr-TR" dirty="0"/>
              <a:t> is </a:t>
            </a:r>
            <a:r>
              <a:rPr lang="tr-TR" dirty="0" err="1"/>
              <a:t>essential</a:t>
            </a:r>
            <a:r>
              <a:rPr lang="tr-TR" dirty="0"/>
              <a:t>. </a:t>
            </a:r>
            <a:r>
              <a:rPr lang="tr-TR" dirty="0" err="1"/>
              <a:t>Researchers</a:t>
            </a:r>
            <a:r>
              <a:rPr lang="tr-TR" dirty="0"/>
              <a:t> </a:t>
            </a:r>
            <a:r>
              <a:rPr lang="tr-TR" dirty="0" err="1"/>
              <a:t>and</a:t>
            </a:r>
            <a:r>
              <a:rPr lang="tr-TR" dirty="0"/>
              <a:t> </a:t>
            </a:r>
            <a:r>
              <a:rPr lang="tr-TR" dirty="0" err="1"/>
              <a:t>students</a:t>
            </a:r>
            <a:r>
              <a:rPr lang="tr-TR" dirty="0"/>
              <a:t> </a:t>
            </a:r>
            <a:r>
              <a:rPr lang="tr-TR" dirty="0" err="1"/>
              <a:t>must</a:t>
            </a:r>
            <a:r>
              <a:rPr lang="tr-TR" dirty="0"/>
              <a:t> </a:t>
            </a:r>
            <a:r>
              <a:rPr lang="tr-TR" dirty="0" err="1"/>
              <a:t>understand</a:t>
            </a:r>
            <a:r>
              <a:rPr lang="tr-TR" dirty="0"/>
              <a:t> </a:t>
            </a:r>
            <a:r>
              <a:rPr lang="tr-TR" dirty="0" err="1"/>
              <a:t>the</a:t>
            </a:r>
            <a:r>
              <a:rPr lang="tr-TR" dirty="0"/>
              <a:t> </a:t>
            </a:r>
            <a:r>
              <a:rPr lang="tr-TR" dirty="0" err="1"/>
              <a:t>properties</a:t>
            </a:r>
            <a:r>
              <a:rPr lang="tr-TR" dirty="0"/>
              <a:t> </a:t>
            </a:r>
            <a:r>
              <a:rPr lang="tr-TR" dirty="0" err="1"/>
              <a:t>and</a:t>
            </a:r>
            <a:r>
              <a:rPr lang="tr-TR" dirty="0"/>
              <a:t> </a:t>
            </a:r>
            <a:r>
              <a:rPr lang="tr-TR" dirty="0" err="1"/>
              <a:t>risks</a:t>
            </a:r>
            <a:r>
              <a:rPr lang="tr-TR" dirty="0"/>
              <a:t> of </a:t>
            </a:r>
            <a:r>
              <a:rPr lang="tr-TR" dirty="0" err="1"/>
              <a:t>the</a:t>
            </a:r>
            <a:r>
              <a:rPr lang="tr-TR" dirty="0"/>
              <a:t> </a:t>
            </a:r>
            <a:r>
              <a:rPr lang="tr-TR" dirty="0" err="1"/>
              <a:t>chemicals</a:t>
            </a:r>
            <a:r>
              <a:rPr lang="tr-TR" dirty="0"/>
              <a:t> they </a:t>
            </a:r>
            <a:r>
              <a:rPr lang="tr-TR" dirty="0" err="1"/>
              <a:t>work</a:t>
            </a:r>
            <a:r>
              <a:rPr lang="tr-TR" dirty="0"/>
              <a:t> </a:t>
            </a:r>
            <a:r>
              <a:rPr lang="tr-TR" dirty="0" err="1"/>
              <a:t>with</a:t>
            </a:r>
            <a:r>
              <a:rPr lang="tr-TR" dirty="0"/>
              <a:t>.</a:t>
            </a:r>
          </a:p>
          <a:p>
            <a:pPr marL="0" lvl="0" indent="0" algn="l" rtl="0">
              <a:spcBef>
                <a:spcPts val="0"/>
              </a:spcBef>
              <a:spcAft>
                <a:spcPts val="0"/>
              </a:spcAft>
              <a:buNone/>
            </a:pPr>
            <a:r>
              <a:rPr lang="tr-TR" dirty="0" err="1"/>
              <a:t>Use</a:t>
            </a:r>
            <a:r>
              <a:rPr lang="tr-TR" dirty="0"/>
              <a:t> of </a:t>
            </a:r>
            <a:r>
              <a:rPr lang="tr-TR" dirty="0" err="1"/>
              <a:t>Safety</a:t>
            </a:r>
            <a:r>
              <a:rPr lang="tr-TR" dirty="0"/>
              <a:t> </a:t>
            </a:r>
            <a:r>
              <a:rPr lang="tr-TR" dirty="0" err="1"/>
              <a:t>Equipment</a:t>
            </a:r>
            <a:r>
              <a:rPr lang="tr-TR" dirty="0"/>
              <a:t>: </a:t>
            </a:r>
            <a:r>
              <a:rPr lang="tr-TR" dirty="0" err="1"/>
              <a:t>Always</a:t>
            </a:r>
            <a:r>
              <a:rPr lang="tr-TR" dirty="0"/>
              <a:t> </a:t>
            </a:r>
            <a:r>
              <a:rPr lang="tr-TR" dirty="0" err="1"/>
              <a:t>wear</a:t>
            </a:r>
            <a:r>
              <a:rPr lang="tr-TR" dirty="0"/>
              <a:t> </a:t>
            </a:r>
            <a:r>
              <a:rPr lang="tr-TR" dirty="0" err="1"/>
              <a:t>appropriate</a:t>
            </a:r>
            <a:r>
              <a:rPr lang="tr-TR" dirty="0"/>
              <a:t> </a:t>
            </a:r>
            <a:r>
              <a:rPr lang="tr-TR" dirty="0" err="1"/>
              <a:t>safety</a:t>
            </a:r>
            <a:r>
              <a:rPr lang="tr-TR" dirty="0"/>
              <a:t> </a:t>
            </a:r>
            <a:r>
              <a:rPr lang="tr-TR" dirty="0" err="1"/>
              <a:t>equipment</a:t>
            </a:r>
            <a:r>
              <a:rPr lang="tr-TR" dirty="0"/>
              <a:t>, </a:t>
            </a:r>
            <a:r>
              <a:rPr lang="tr-TR" dirty="0" err="1"/>
              <a:t>including</a:t>
            </a:r>
            <a:r>
              <a:rPr lang="tr-TR" dirty="0"/>
              <a:t> </a:t>
            </a:r>
            <a:r>
              <a:rPr lang="tr-TR" dirty="0" err="1"/>
              <a:t>personal</a:t>
            </a:r>
            <a:r>
              <a:rPr lang="tr-TR" dirty="0"/>
              <a:t> </a:t>
            </a:r>
            <a:r>
              <a:rPr lang="tr-TR" dirty="0" err="1"/>
              <a:t>protective</a:t>
            </a:r>
            <a:r>
              <a:rPr lang="tr-TR" dirty="0"/>
              <a:t> </a:t>
            </a:r>
            <a:r>
              <a:rPr lang="tr-TR" dirty="0" err="1"/>
              <a:t>equipment</a:t>
            </a:r>
            <a:r>
              <a:rPr lang="tr-TR" dirty="0"/>
              <a:t> (PPE) </a:t>
            </a:r>
            <a:r>
              <a:rPr lang="tr-TR" dirty="0" err="1"/>
              <a:t>such</a:t>
            </a:r>
            <a:r>
              <a:rPr lang="tr-TR" dirty="0"/>
              <a:t> as </a:t>
            </a:r>
            <a:r>
              <a:rPr lang="tr-TR" dirty="0" err="1"/>
              <a:t>lab</a:t>
            </a:r>
            <a:r>
              <a:rPr lang="tr-TR" dirty="0"/>
              <a:t> </a:t>
            </a:r>
            <a:r>
              <a:rPr lang="tr-TR" dirty="0" err="1"/>
              <a:t>coats</a:t>
            </a:r>
            <a:r>
              <a:rPr lang="tr-TR" dirty="0"/>
              <a:t>, </a:t>
            </a:r>
            <a:r>
              <a:rPr lang="tr-TR" dirty="0" err="1"/>
              <a:t>safety</a:t>
            </a:r>
            <a:r>
              <a:rPr lang="tr-TR" dirty="0"/>
              <a:t> </a:t>
            </a:r>
            <a:r>
              <a:rPr lang="tr-TR" dirty="0" err="1"/>
              <a:t>glasses</a:t>
            </a:r>
            <a:r>
              <a:rPr lang="tr-TR" dirty="0"/>
              <a:t>, </a:t>
            </a:r>
            <a:r>
              <a:rPr lang="tr-TR" dirty="0" err="1"/>
              <a:t>and</a:t>
            </a:r>
            <a:r>
              <a:rPr lang="tr-TR" dirty="0"/>
              <a:t> </a:t>
            </a:r>
            <a:r>
              <a:rPr lang="tr-TR" dirty="0" err="1"/>
              <a:t>gloves</a:t>
            </a:r>
            <a:r>
              <a:rPr lang="tr-TR" dirty="0"/>
              <a:t>.</a:t>
            </a:r>
          </a:p>
          <a:p>
            <a:pPr marL="0" lvl="0" indent="0" algn="l" rtl="0">
              <a:spcBef>
                <a:spcPts val="0"/>
              </a:spcBef>
              <a:spcAft>
                <a:spcPts val="0"/>
              </a:spcAft>
              <a:buNone/>
            </a:pPr>
            <a:r>
              <a:rPr lang="tr-TR" dirty="0" err="1"/>
              <a:t>Safety</a:t>
            </a:r>
            <a:r>
              <a:rPr lang="tr-TR" dirty="0"/>
              <a:t> </a:t>
            </a:r>
            <a:r>
              <a:rPr lang="tr-TR" dirty="0" err="1"/>
              <a:t>Protocols</a:t>
            </a:r>
            <a:r>
              <a:rPr lang="tr-TR" dirty="0"/>
              <a:t>: </a:t>
            </a:r>
            <a:r>
              <a:rPr lang="tr-TR" dirty="0" err="1"/>
              <a:t>Follow</a:t>
            </a:r>
            <a:r>
              <a:rPr lang="tr-TR" dirty="0"/>
              <a:t> </a:t>
            </a:r>
            <a:r>
              <a:rPr lang="tr-TR" dirty="0" err="1"/>
              <a:t>established</a:t>
            </a:r>
            <a:r>
              <a:rPr lang="tr-TR" dirty="0"/>
              <a:t> </a:t>
            </a:r>
            <a:r>
              <a:rPr lang="tr-TR" dirty="0" err="1"/>
              <a:t>laboratory</a:t>
            </a:r>
            <a:r>
              <a:rPr lang="tr-TR" dirty="0"/>
              <a:t> </a:t>
            </a:r>
            <a:r>
              <a:rPr lang="tr-TR" dirty="0" err="1"/>
              <a:t>safety</a:t>
            </a:r>
            <a:r>
              <a:rPr lang="tr-TR" dirty="0"/>
              <a:t> </a:t>
            </a:r>
            <a:r>
              <a:rPr lang="tr-TR" dirty="0" err="1"/>
              <a:t>protocols</a:t>
            </a:r>
            <a:r>
              <a:rPr lang="tr-TR" dirty="0"/>
              <a:t>, </a:t>
            </a:r>
            <a:r>
              <a:rPr lang="tr-TR" dirty="0" err="1"/>
              <a:t>including</a:t>
            </a:r>
            <a:r>
              <a:rPr lang="tr-TR" dirty="0"/>
              <a:t> </a:t>
            </a:r>
            <a:r>
              <a:rPr lang="tr-TR" dirty="0" err="1"/>
              <a:t>working</a:t>
            </a:r>
            <a:r>
              <a:rPr lang="tr-TR" dirty="0"/>
              <a:t> in </a:t>
            </a:r>
            <a:r>
              <a:rPr lang="tr-TR" dirty="0" err="1"/>
              <a:t>fume</a:t>
            </a:r>
            <a:r>
              <a:rPr lang="tr-TR" dirty="0"/>
              <a:t> </a:t>
            </a:r>
            <a:r>
              <a:rPr lang="tr-TR" dirty="0" err="1"/>
              <a:t>hoods</a:t>
            </a:r>
            <a:r>
              <a:rPr lang="tr-TR" dirty="0"/>
              <a:t> </a:t>
            </a:r>
            <a:r>
              <a:rPr lang="tr-TR" dirty="0" err="1"/>
              <a:t>when</a:t>
            </a:r>
            <a:r>
              <a:rPr lang="tr-TR" dirty="0"/>
              <a:t> </a:t>
            </a:r>
            <a:r>
              <a:rPr lang="tr-TR" dirty="0" err="1"/>
              <a:t>handling</a:t>
            </a:r>
            <a:r>
              <a:rPr lang="tr-TR" dirty="0"/>
              <a:t> </a:t>
            </a:r>
            <a:r>
              <a:rPr lang="tr-TR" dirty="0" err="1"/>
              <a:t>hazardous</a:t>
            </a:r>
            <a:r>
              <a:rPr lang="tr-TR" dirty="0"/>
              <a:t> </a:t>
            </a:r>
            <a:r>
              <a:rPr lang="tr-TR" dirty="0" err="1"/>
              <a:t>materials</a:t>
            </a:r>
            <a:r>
              <a:rPr lang="tr-TR" dirty="0"/>
              <a:t> </a:t>
            </a:r>
            <a:r>
              <a:rPr lang="tr-TR" dirty="0" err="1"/>
              <a:t>and</a:t>
            </a:r>
            <a:r>
              <a:rPr lang="tr-TR" dirty="0"/>
              <a:t> </a:t>
            </a:r>
            <a:r>
              <a:rPr lang="tr-TR" dirty="0" err="1"/>
              <a:t>knowing</a:t>
            </a:r>
            <a:r>
              <a:rPr lang="tr-TR" dirty="0"/>
              <a:t> </a:t>
            </a:r>
            <a:r>
              <a:rPr lang="tr-TR" dirty="0" err="1"/>
              <a:t>the</a:t>
            </a:r>
            <a:r>
              <a:rPr lang="tr-TR" dirty="0"/>
              <a:t> </a:t>
            </a:r>
            <a:r>
              <a:rPr lang="tr-TR" dirty="0" err="1"/>
              <a:t>location</a:t>
            </a:r>
            <a:r>
              <a:rPr lang="tr-TR" dirty="0"/>
              <a:t> </a:t>
            </a:r>
            <a:r>
              <a:rPr lang="tr-TR" dirty="0" err="1"/>
              <a:t>and</a:t>
            </a:r>
            <a:r>
              <a:rPr lang="tr-TR" dirty="0"/>
              <a:t> </a:t>
            </a:r>
            <a:r>
              <a:rPr lang="tr-TR" dirty="0" err="1"/>
              <a:t>proper</a:t>
            </a:r>
            <a:r>
              <a:rPr lang="tr-TR" dirty="0"/>
              <a:t> </a:t>
            </a:r>
            <a:r>
              <a:rPr lang="tr-TR" dirty="0" err="1"/>
              <a:t>use</a:t>
            </a:r>
            <a:r>
              <a:rPr lang="tr-TR" dirty="0"/>
              <a:t> of </a:t>
            </a:r>
            <a:r>
              <a:rPr lang="tr-TR" dirty="0" err="1"/>
              <a:t>safety</a:t>
            </a:r>
            <a:r>
              <a:rPr lang="tr-TR" dirty="0"/>
              <a:t> </a:t>
            </a:r>
            <a:r>
              <a:rPr lang="tr-TR" dirty="0" err="1"/>
              <a:t>equipment</a:t>
            </a:r>
            <a:r>
              <a:rPr lang="tr-TR" dirty="0"/>
              <a:t> </a:t>
            </a:r>
            <a:r>
              <a:rPr lang="tr-TR" dirty="0" err="1"/>
              <a:t>such</a:t>
            </a:r>
            <a:r>
              <a:rPr lang="tr-TR" dirty="0"/>
              <a:t> as fire </a:t>
            </a:r>
            <a:r>
              <a:rPr lang="tr-TR" dirty="0" err="1"/>
              <a:t>extinguishers</a:t>
            </a:r>
            <a:r>
              <a:rPr lang="tr-TR" dirty="0"/>
              <a:t>.</a:t>
            </a:r>
          </a:p>
          <a:p>
            <a:pPr marL="0" lvl="0" indent="0" algn="l" rtl="0">
              <a:spcBef>
                <a:spcPts val="0"/>
              </a:spcBef>
              <a:spcAft>
                <a:spcPts val="0"/>
              </a:spcAft>
              <a:buNone/>
            </a:pPr>
            <a:r>
              <a:rPr lang="tr-TR" dirty="0" err="1"/>
              <a:t>Emergency</a:t>
            </a:r>
            <a:r>
              <a:rPr lang="tr-TR" dirty="0"/>
              <a:t> </a:t>
            </a:r>
            <a:r>
              <a:rPr lang="tr-TR" dirty="0" err="1"/>
              <a:t>Response</a:t>
            </a:r>
            <a:r>
              <a:rPr lang="tr-TR" dirty="0"/>
              <a:t>: </a:t>
            </a:r>
            <a:r>
              <a:rPr lang="tr-TR" dirty="0" err="1"/>
              <a:t>In</a:t>
            </a:r>
            <a:r>
              <a:rPr lang="tr-TR" dirty="0"/>
              <a:t> an </a:t>
            </a:r>
            <a:r>
              <a:rPr lang="tr-TR" dirty="0" err="1"/>
              <a:t>emergency</a:t>
            </a:r>
            <a:r>
              <a:rPr lang="tr-TR" dirty="0"/>
              <a:t>, </a:t>
            </a:r>
            <a:r>
              <a:rPr lang="tr-TR" dirty="0" err="1"/>
              <a:t>follow</a:t>
            </a:r>
            <a:r>
              <a:rPr lang="tr-TR" dirty="0"/>
              <a:t> </a:t>
            </a:r>
            <a:r>
              <a:rPr lang="tr-TR" dirty="0" err="1"/>
              <a:t>established</a:t>
            </a:r>
            <a:r>
              <a:rPr lang="tr-TR" dirty="0"/>
              <a:t> </a:t>
            </a:r>
            <a:r>
              <a:rPr lang="tr-TR" dirty="0" err="1"/>
              <a:t>emergency</a:t>
            </a:r>
            <a:r>
              <a:rPr lang="tr-TR" dirty="0"/>
              <a:t> </a:t>
            </a:r>
            <a:r>
              <a:rPr lang="tr-TR" dirty="0" err="1"/>
              <a:t>response</a:t>
            </a:r>
            <a:r>
              <a:rPr lang="tr-TR" dirty="0"/>
              <a:t> </a:t>
            </a:r>
            <a:r>
              <a:rPr lang="tr-TR" dirty="0" err="1"/>
              <a:t>procedures</a:t>
            </a:r>
            <a:r>
              <a:rPr lang="tr-TR" dirty="0"/>
              <a:t>. </a:t>
            </a:r>
            <a:r>
              <a:rPr lang="tr-TR" dirty="0" err="1"/>
              <a:t>Attempting</a:t>
            </a:r>
            <a:r>
              <a:rPr lang="tr-TR" dirty="0"/>
              <a:t> </a:t>
            </a:r>
            <a:r>
              <a:rPr lang="tr-TR" dirty="0" err="1"/>
              <a:t>to</a:t>
            </a:r>
            <a:r>
              <a:rPr lang="tr-TR" dirty="0"/>
              <a:t> </a:t>
            </a:r>
            <a:r>
              <a:rPr lang="tr-TR" dirty="0" err="1"/>
              <a:t>extinguish</a:t>
            </a:r>
            <a:r>
              <a:rPr lang="tr-TR" dirty="0"/>
              <a:t> </a:t>
            </a:r>
            <a:r>
              <a:rPr lang="tr-TR" dirty="0" err="1"/>
              <a:t>fires</a:t>
            </a:r>
            <a:r>
              <a:rPr lang="tr-TR" dirty="0"/>
              <a:t> </a:t>
            </a:r>
            <a:r>
              <a:rPr lang="tr-TR" dirty="0" err="1"/>
              <a:t>without</a:t>
            </a:r>
            <a:r>
              <a:rPr lang="tr-TR" dirty="0"/>
              <a:t> </a:t>
            </a:r>
            <a:r>
              <a:rPr lang="tr-TR" dirty="0" err="1"/>
              <a:t>proper</a:t>
            </a:r>
            <a:r>
              <a:rPr lang="tr-TR" dirty="0"/>
              <a:t> </a:t>
            </a:r>
            <a:r>
              <a:rPr lang="tr-TR" dirty="0" err="1"/>
              <a:t>training</a:t>
            </a:r>
            <a:r>
              <a:rPr lang="tr-TR" dirty="0"/>
              <a:t> </a:t>
            </a:r>
            <a:r>
              <a:rPr lang="tr-TR" dirty="0" err="1"/>
              <a:t>and</a:t>
            </a:r>
            <a:r>
              <a:rPr lang="tr-TR" dirty="0"/>
              <a:t> </a:t>
            </a:r>
            <a:r>
              <a:rPr lang="tr-TR" dirty="0" err="1"/>
              <a:t>equipment</a:t>
            </a:r>
            <a:r>
              <a:rPr lang="tr-TR" dirty="0"/>
              <a:t> can be </a:t>
            </a:r>
            <a:r>
              <a:rPr lang="tr-TR" dirty="0" err="1"/>
              <a:t>dangerous</a:t>
            </a:r>
            <a:r>
              <a:rPr lang="tr-TR" dirty="0"/>
              <a:t>.</a:t>
            </a:r>
          </a:p>
          <a:p>
            <a:pPr marL="0" lvl="0" indent="0" algn="l" rtl="0">
              <a:spcBef>
                <a:spcPts val="0"/>
              </a:spcBef>
              <a:spcAft>
                <a:spcPts val="0"/>
              </a:spcAft>
              <a:buNone/>
            </a:pPr>
            <a:r>
              <a:rPr lang="tr-TR" dirty="0" err="1"/>
              <a:t>Safety</a:t>
            </a:r>
            <a:r>
              <a:rPr lang="tr-TR" dirty="0"/>
              <a:t> </a:t>
            </a:r>
            <a:r>
              <a:rPr lang="tr-TR" dirty="0" err="1"/>
              <a:t>Culture</a:t>
            </a:r>
            <a:r>
              <a:rPr lang="tr-TR" dirty="0"/>
              <a:t>: </a:t>
            </a:r>
            <a:r>
              <a:rPr lang="tr-TR" dirty="0" err="1"/>
              <a:t>Promote</a:t>
            </a:r>
            <a:r>
              <a:rPr lang="tr-TR" dirty="0"/>
              <a:t> a </a:t>
            </a:r>
            <a:r>
              <a:rPr lang="tr-TR" dirty="0" err="1"/>
              <a:t>strong</a:t>
            </a:r>
            <a:r>
              <a:rPr lang="tr-TR" dirty="0"/>
              <a:t> </a:t>
            </a:r>
            <a:r>
              <a:rPr lang="tr-TR" dirty="0" err="1"/>
              <a:t>safety</a:t>
            </a:r>
            <a:r>
              <a:rPr lang="tr-TR" dirty="0"/>
              <a:t> </a:t>
            </a:r>
            <a:r>
              <a:rPr lang="tr-TR" dirty="0" err="1"/>
              <a:t>culture</a:t>
            </a:r>
            <a:r>
              <a:rPr lang="tr-TR" dirty="0"/>
              <a:t> in </a:t>
            </a:r>
            <a:r>
              <a:rPr lang="tr-TR" dirty="0" err="1"/>
              <a:t>the</a:t>
            </a:r>
            <a:r>
              <a:rPr lang="tr-TR" dirty="0"/>
              <a:t> </a:t>
            </a:r>
            <a:r>
              <a:rPr lang="tr-TR" dirty="0" err="1"/>
              <a:t>laboratory</a:t>
            </a:r>
            <a:r>
              <a:rPr lang="tr-TR" dirty="0"/>
              <a:t> </a:t>
            </a:r>
            <a:r>
              <a:rPr lang="tr-TR" dirty="0" err="1"/>
              <a:t>environment</a:t>
            </a:r>
            <a:r>
              <a:rPr lang="tr-TR" dirty="0"/>
              <a:t> </a:t>
            </a:r>
            <a:r>
              <a:rPr lang="tr-TR" dirty="0" err="1"/>
              <a:t>by</a:t>
            </a:r>
            <a:r>
              <a:rPr lang="tr-TR" dirty="0"/>
              <a:t> </a:t>
            </a:r>
            <a:r>
              <a:rPr lang="tr-TR" dirty="0" err="1"/>
              <a:t>emphasizing</a:t>
            </a:r>
            <a:r>
              <a:rPr lang="tr-TR" dirty="0"/>
              <a:t> </a:t>
            </a:r>
            <a:r>
              <a:rPr lang="tr-TR" dirty="0" err="1"/>
              <a:t>the</a:t>
            </a:r>
            <a:r>
              <a:rPr lang="tr-TR" dirty="0"/>
              <a:t> </a:t>
            </a:r>
            <a:r>
              <a:rPr lang="tr-TR" dirty="0" err="1"/>
              <a:t>importance</a:t>
            </a:r>
            <a:r>
              <a:rPr lang="tr-TR" dirty="0"/>
              <a:t> of </a:t>
            </a:r>
            <a:r>
              <a:rPr lang="tr-TR" dirty="0" err="1"/>
              <a:t>safety</a:t>
            </a:r>
            <a:r>
              <a:rPr lang="tr-TR" dirty="0"/>
              <a:t> </a:t>
            </a:r>
            <a:r>
              <a:rPr lang="tr-TR" dirty="0" err="1"/>
              <a:t>awareness</a:t>
            </a:r>
            <a:r>
              <a:rPr lang="tr-TR" dirty="0"/>
              <a:t> </a:t>
            </a:r>
            <a:r>
              <a:rPr lang="tr-TR" dirty="0" err="1"/>
              <a:t>and</a:t>
            </a:r>
            <a:r>
              <a:rPr lang="tr-TR" dirty="0"/>
              <a:t> </a:t>
            </a:r>
            <a:r>
              <a:rPr lang="tr-TR" dirty="0" err="1"/>
              <a:t>compliance</a:t>
            </a:r>
            <a:r>
              <a:rPr lang="tr-TR" dirty="0"/>
              <a:t>.</a:t>
            </a:r>
          </a:p>
          <a:p>
            <a:pPr marL="0" lvl="0" indent="0" algn="l" rtl="0">
              <a:spcBef>
                <a:spcPts val="0"/>
              </a:spcBef>
              <a:spcAft>
                <a:spcPts val="0"/>
              </a:spcAft>
              <a:buNone/>
            </a:pPr>
            <a:r>
              <a:rPr lang="tr-TR" dirty="0" err="1"/>
              <a:t>Investigation</a:t>
            </a:r>
            <a:r>
              <a:rPr lang="tr-TR" dirty="0"/>
              <a:t> </a:t>
            </a:r>
            <a:r>
              <a:rPr lang="tr-TR" dirty="0" err="1"/>
              <a:t>and</a:t>
            </a:r>
            <a:r>
              <a:rPr lang="tr-TR" dirty="0"/>
              <a:t> </a:t>
            </a:r>
            <a:r>
              <a:rPr lang="tr-TR" dirty="0" err="1"/>
              <a:t>Reporting</a:t>
            </a:r>
            <a:r>
              <a:rPr lang="tr-TR" dirty="0"/>
              <a:t>: </a:t>
            </a:r>
            <a:r>
              <a:rPr lang="tr-TR" dirty="0" err="1"/>
              <a:t>Thoroughly</a:t>
            </a:r>
            <a:r>
              <a:rPr lang="tr-TR" dirty="0"/>
              <a:t> </a:t>
            </a:r>
            <a:r>
              <a:rPr lang="tr-TR" dirty="0" err="1"/>
              <a:t>investigate</a:t>
            </a:r>
            <a:r>
              <a:rPr lang="tr-TR" dirty="0"/>
              <a:t> </a:t>
            </a:r>
            <a:r>
              <a:rPr lang="tr-TR" dirty="0" err="1"/>
              <a:t>laboratory</a:t>
            </a:r>
            <a:r>
              <a:rPr lang="tr-TR" dirty="0"/>
              <a:t> </a:t>
            </a:r>
            <a:r>
              <a:rPr lang="tr-TR" dirty="0" err="1"/>
              <a:t>incidents</a:t>
            </a:r>
            <a:r>
              <a:rPr lang="tr-TR" dirty="0"/>
              <a:t>, </a:t>
            </a:r>
            <a:r>
              <a:rPr lang="tr-TR" dirty="0" err="1"/>
              <a:t>no</a:t>
            </a:r>
            <a:r>
              <a:rPr lang="tr-TR" dirty="0"/>
              <a:t> </a:t>
            </a:r>
            <a:r>
              <a:rPr lang="tr-TR" dirty="0" err="1"/>
              <a:t>matter</a:t>
            </a:r>
            <a:r>
              <a:rPr lang="tr-TR" dirty="0"/>
              <a:t> how </a:t>
            </a:r>
            <a:r>
              <a:rPr lang="tr-TR" dirty="0" err="1"/>
              <a:t>minor</a:t>
            </a:r>
            <a:r>
              <a:rPr lang="tr-TR" dirty="0"/>
              <a:t>. </a:t>
            </a:r>
            <a:r>
              <a:rPr lang="tr-TR" dirty="0" err="1"/>
              <a:t>Reporting</a:t>
            </a:r>
            <a:r>
              <a:rPr lang="tr-TR" dirty="0"/>
              <a:t> </a:t>
            </a:r>
            <a:r>
              <a:rPr lang="tr-TR" dirty="0" err="1"/>
              <a:t>incidents</a:t>
            </a:r>
            <a:r>
              <a:rPr lang="tr-TR" dirty="0"/>
              <a:t> </a:t>
            </a:r>
            <a:r>
              <a:rPr lang="tr-TR" dirty="0" err="1"/>
              <a:t>and</a:t>
            </a:r>
            <a:r>
              <a:rPr lang="tr-TR" dirty="0"/>
              <a:t> </a:t>
            </a:r>
            <a:r>
              <a:rPr lang="tr-TR" dirty="0" err="1"/>
              <a:t>near-misses</a:t>
            </a:r>
            <a:r>
              <a:rPr lang="tr-TR" dirty="0"/>
              <a:t> can </a:t>
            </a:r>
            <a:r>
              <a:rPr lang="tr-TR" dirty="0" err="1"/>
              <a:t>lead</a:t>
            </a:r>
            <a:r>
              <a:rPr lang="tr-TR" dirty="0"/>
              <a:t> </a:t>
            </a:r>
            <a:r>
              <a:rPr lang="tr-TR" dirty="0" err="1"/>
              <a:t>to</a:t>
            </a:r>
            <a:r>
              <a:rPr lang="tr-TR" dirty="0"/>
              <a:t> </a:t>
            </a:r>
            <a:r>
              <a:rPr lang="tr-TR" dirty="0" err="1"/>
              <a:t>improvements</a:t>
            </a:r>
            <a:r>
              <a:rPr lang="tr-TR" dirty="0"/>
              <a:t> in </a:t>
            </a:r>
            <a:r>
              <a:rPr lang="tr-TR" dirty="0" err="1"/>
              <a:t>safety</a:t>
            </a:r>
            <a:r>
              <a:rPr lang="tr-TR" dirty="0"/>
              <a:t> </a:t>
            </a:r>
            <a:r>
              <a:rPr lang="tr-TR" dirty="0" err="1"/>
              <a:t>practices</a:t>
            </a:r>
            <a:r>
              <a:rPr lang="tr-TR" dirty="0"/>
              <a:t>.</a:t>
            </a:r>
          </a:p>
          <a:p>
            <a:pPr marL="0" lvl="0" indent="0" algn="l" rtl="0">
              <a:spcBef>
                <a:spcPts val="0"/>
              </a:spcBef>
              <a:spcAft>
                <a:spcPts val="0"/>
              </a:spcAft>
              <a:buNone/>
            </a:pPr>
            <a:r>
              <a:rPr lang="tr-TR" dirty="0" err="1"/>
              <a:t>This</a:t>
            </a:r>
            <a:r>
              <a:rPr lang="tr-TR" dirty="0"/>
              <a:t> </a:t>
            </a:r>
            <a:r>
              <a:rPr lang="tr-TR" dirty="0" err="1"/>
              <a:t>case</a:t>
            </a:r>
            <a:r>
              <a:rPr lang="tr-TR" dirty="0"/>
              <a:t> </a:t>
            </a:r>
            <a:r>
              <a:rPr lang="tr-TR" dirty="0" err="1"/>
              <a:t>study</a:t>
            </a:r>
            <a:r>
              <a:rPr lang="tr-TR" dirty="0"/>
              <a:t> </a:t>
            </a:r>
            <a:r>
              <a:rPr lang="tr-TR" dirty="0" err="1"/>
              <a:t>highlights</a:t>
            </a:r>
            <a:r>
              <a:rPr lang="tr-TR" dirty="0"/>
              <a:t> </a:t>
            </a:r>
            <a:r>
              <a:rPr lang="tr-TR" dirty="0" err="1"/>
              <a:t>the</a:t>
            </a:r>
            <a:r>
              <a:rPr lang="tr-TR" dirty="0"/>
              <a:t> </a:t>
            </a:r>
            <a:r>
              <a:rPr lang="tr-TR" dirty="0" err="1"/>
              <a:t>need</a:t>
            </a:r>
            <a:r>
              <a:rPr lang="tr-TR" dirty="0"/>
              <a:t> </a:t>
            </a:r>
            <a:r>
              <a:rPr lang="tr-TR" dirty="0" err="1"/>
              <a:t>for</a:t>
            </a:r>
            <a:r>
              <a:rPr lang="tr-TR" dirty="0"/>
              <a:t> </a:t>
            </a:r>
            <a:r>
              <a:rPr lang="tr-TR" dirty="0" err="1"/>
              <a:t>ongoing</a:t>
            </a:r>
            <a:r>
              <a:rPr lang="tr-TR" dirty="0"/>
              <a:t> </a:t>
            </a:r>
            <a:r>
              <a:rPr lang="tr-TR" dirty="0" err="1"/>
              <a:t>education</a:t>
            </a:r>
            <a:r>
              <a:rPr lang="tr-TR" dirty="0"/>
              <a:t> </a:t>
            </a:r>
            <a:r>
              <a:rPr lang="tr-TR" dirty="0" err="1"/>
              <a:t>and</a:t>
            </a:r>
            <a:r>
              <a:rPr lang="tr-TR" dirty="0"/>
              <a:t> </a:t>
            </a:r>
            <a:r>
              <a:rPr lang="tr-TR" dirty="0" err="1"/>
              <a:t>vigilance</a:t>
            </a:r>
            <a:r>
              <a:rPr lang="tr-TR" dirty="0"/>
              <a:t> in </a:t>
            </a:r>
            <a:r>
              <a:rPr lang="tr-TR" dirty="0" err="1"/>
              <a:t>laboratory</a:t>
            </a:r>
            <a:r>
              <a:rPr lang="tr-TR" dirty="0"/>
              <a:t> </a:t>
            </a:r>
            <a:r>
              <a:rPr lang="tr-TR" dirty="0" err="1"/>
              <a:t>safety</a:t>
            </a:r>
            <a:r>
              <a:rPr lang="tr-TR" dirty="0"/>
              <a:t> </a:t>
            </a:r>
            <a:r>
              <a:rPr lang="tr-TR" dirty="0" err="1"/>
              <a:t>to</a:t>
            </a:r>
            <a:r>
              <a:rPr lang="tr-TR" dirty="0"/>
              <a:t> </a:t>
            </a:r>
            <a:r>
              <a:rPr lang="tr-TR" dirty="0" err="1"/>
              <a:t>prevent</a:t>
            </a:r>
            <a:r>
              <a:rPr lang="tr-TR" dirty="0"/>
              <a:t> </a:t>
            </a:r>
            <a:r>
              <a:rPr lang="tr-TR" dirty="0" err="1"/>
              <a:t>accidents</a:t>
            </a:r>
            <a:r>
              <a:rPr lang="tr-TR" dirty="0"/>
              <a:t> </a:t>
            </a:r>
            <a:r>
              <a:rPr lang="tr-TR" dirty="0" err="1"/>
              <a:t>and</a:t>
            </a:r>
            <a:r>
              <a:rPr lang="tr-TR" dirty="0"/>
              <a:t> </a:t>
            </a:r>
            <a:r>
              <a:rPr lang="tr-TR" dirty="0" err="1"/>
              <a:t>protect</a:t>
            </a:r>
            <a:r>
              <a:rPr lang="tr-TR" dirty="0"/>
              <a:t> </a:t>
            </a:r>
            <a:r>
              <a:rPr lang="tr-TR" dirty="0" err="1"/>
              <a:t>the</a:t>
            </a:r>
            <a:r>
              <a:rPr lang="tr-TR" dirty="0"/>
              <a:t> </a:t>
            </a:r>
            <a:r>
              <a:rPr lang="tr-TR" dirty="0" err="1"/>
              <a:t>health</a:t>
            </a:r>
            <a:r>
              <a:rPr lang="tr-TR" dirty="0"/>
              <a:t> of </a:t>
            </a:r>
            <a:r>
              <a:rPr lang="tr-TR" dirty="0" err="1"/>
              <a:t>laboratory</a:t>
            </a:r>
            <a:r>
              <a:rPr lang="tr-TR" dirty="0"/>
              <a:t> </a:t>
            </a:r>
            <a:r>
              <a:rPr lang="tr-TR" dirty="0" err="1"/>
              <a:t>personnel</a:t>
            </a:r>
            <a:r>
              <a:rPr lang="tr-TR" dirty="0"/>
              <a:t> </a:t>
            </a:r>
            <a:r>
              <a:rPr lang="tr-TR" dirty="0" err="1"/>
              <a:t>and</a:t>
            </a:r>
            <a:r>
              <a:rPr lang="tr-TR" dirty="0"/>
              <a:t> </a:t>
            </a:r>
            <a:r>
              <a:rPr lang="tr-TR" dirty="0" err="1"/>
              <a:t>the</a:t>
            </a:r>
            <a:r>
              <a:rPr lang="tr-TR" dirty="0"/>
              <a:t> </a:t>
            </a:r>
            <a:r>
              <a:rPr lang="tr-TR" dirty="0" err="1"/>
              <a:t>integrity</a:t>
            </a:r>
            <a:r>
              <a:rPr lang="tr-TR" dirty="0"/>
              <a:t> of </a:t>
            </a:r>
            <a:r>
              <a:rPr lang="tr-TR" dirty="0" err="1"/>
              <a:t>research</a:t>
            </a:r>
            <a:r>
              <a:rPr lang="tr-TR" dirty="0"/>
              <a:t> </a:t>
            </a:r>
            <a:r>
              <a:rPr lang="tr-TR" dirty="0" err="1"/>
              <a:t>environments</a:t>
            </a:r>
            <a:r>
              <a:rPr lang="tr-TR" dirty="0"/>
              <a:t>.</a:t>
            </a:r>
          </a:p>
        </p:txBody>
      </p:sp>
      <p:sp>
        <p:nvSpPr>
          <p:cNvPr id="281" name="Google Shape;28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tr-TR" sz="1200" b="0" i="0" u="none" strike="noStrike" cap="none">
                <a:solidFill>
                  <a:schemeClr val="dk1"/>
                </a:solidFill>
                <a:latin typeface="Arial"/>
                <a:ea typeface="Arial"/>
                <a:cs typeface="Arial"/>
                <a:sym typeface="Arial"/>
              </a:rPr>
              <a:t>16</a:t>
            </a:fld>
            <a:endParaRPr sz="1200" b="0" i="0" u="none" strike="noStrike" cap="none">
              <a:solidFill>
                <a:schemeClr val="dk1"/>
              </a:solidFill>
              <a:latin typeface="Arial"/>
              <a:ea typeface="Arial"/>
              <a:cs typeface="Arial"/>
              <a:sym typeface="Arial"/>
            </a:endParaRPr>
          </a:p>
        </p:txBody>
      </p:sp>
      <p:sp>
        <p:nvSpPr>
          <p:cNvPr id="265" name="Google Shape;265;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6" name="Google Shape;26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dirty="0">
                <a:latin typeface="Arial"/>
                <a:ea typeface="Arial"/>
                <a:cs typeface="Arial"/>
                <a:sym typeface="Arial"/>
              </a:rPr>
              <a:t>Can </a:t>
            </a:r>
            <a:r>
              <a:rPr lang="tr-TR" dirty="0" err="1">
                <a:latin typeface="Arial"/>
                <a:ea typeface="Arial"/>
                <a:cs typeface="Arial"/>
                <a:sym typeface="Arial"/>
              </a:rPr>
              <a:t>you</a:t>
            </a:r>
            <a:r>
              <a:rPr lang="tr-TR" dirty="0">
                <a:latin typeface="Arial"/>
                <a:ea typeface="Arial"/>
                <a:cs typeface="Arial"/>
                <a:sym typeface="Arial"/>
              </a:rPr>
              <a:t> </a:t>
            </a:r>
            <a:r>
              <a:rPr lang="tr-TR" dirty="0" err="1">
                <a:latin typeface="Arial"/>
                <a:ea typeface="Arial"/>
                <a:cs typeface="Arial"/>
                <a:sym typeface="Arial"/>
              </a:rPr>
              <a:t>find</a:t>
            </a:r>
            <a:r>
              <a:rPr lang="tr-TR" dirty="0">
                <a:latin typeface="Arial"/>
                <a:ea typeface="Arial"/>
                <a:cs typeface="Arial"/>
                <a:sym typeface="Arial"/>
              </a:rPr>
              <a:t> </a:t>
            </a:r>
            <a:r>
              <a:rPr lang="tr-TR" dirty="0" err="1">
                <a:latin typeface="Arial"/>
                <a:ea typeface="Arial"/>
                <a:cs typeface="Arial"/>
                <a:sym typeface="Arial"/>
              </a:rPr>
              <a:t>the</a:t>
            </a:r>
            <a:r>
              <a:rPr lang="tr-TR" dirty="0">
                <a:latin typeface="Arial"/>
                <a:ea typeface="Arial"/>
                <a:cs typeface="Arial"/>
                <a:sym typeface="Arial"/>
              </a:rPr>
              <a:t> </a:t>
            </a:r>
            <a:r>
              <a:rPr lang="tr-TR" dirty="0" err="1">
                <a:latin typeface="Arial"/>
                <a:ea typeface="Arial"/>
                <a:cs typeface="Arial"/>
                <a:sym typeface="Arial"/>
              </a:rPr>
              <a:t>mistakes</a:t>
            </a:r>
            <a:r>
              <a:rPr lang="tr-TR" dirty="0">
                <a:latin typeface="Arial"/>
                <a:ea typeface="Arial"/>
                <a:cs typeface="Arial"/>
                <a:sym typeface="Arial"/>
              </a:rPr>
              <a:t> in </a:t>
            </a:r>
            <a:r>
              <a:rPr lang="tr-TR" dirty="0" err="1">
                <a:latin typeface="Arial"/>
                <a:ea typeface="Arial"/>
                <a:cs typeface="Arial"/>
                <a:sym typeface="Arial"/>
              </a:rPr>
              <a:t>this</a:t>
            </a:r>
            <a:r>
              <a:rPr lang="tr-TR" dirty="0">
                <a:latin typeface="Arial"/>
                <a:ea typeface="Arial"/>
                <a:cs typeface="Arial"/>
                <a:sym typeface="Arial"/>
              </a:rPr>
              <a:t> </a:t>
            </a:r>
            <a:r>
              <a:rPr lang="tr-TR" dirty="0" err="1">
                <a:latin typeface="Arial"/>
                <a:ea typeface="Arial"/>
                <a:cs typeface="Arial"/>
                <a:sym typeface="Arial"/>
              </a:rPr>
              <a:t>picture</a:t>
            </a:r>
            <a:r>
              <a:rPr lang="tr-TR" dirty="0">
                <a:latin typeface="Arial"/>
                <a:ea typeface="Arial"/>
                <a:cs typeface="Arial"/>
                <a:sym typeface="Arial"/>
              </a:rPr>
              <a:t>?</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I </a:t>
            </a:r>
            <a:r>
              <a:rPr lang="tr-TR" dirty="0" err="1"/>
              <a:t>would</a:t>
            </a:r>
            <a:r>
              <a:rPr lang="tr-TR" dirty="0"/>
              <a:t> </a:t>
            </a:r>
            <a:r>
              <a:rPr lang="tr-TR" dirty="0" err="1"/>
              <a:t>also</a:t>
            </a:r>
            <a:r>
              <a:rPr lang="tr-TR" dirty="0"/>
              <a:t> </a:t>
            </a:r>
            <a:r>
              <a:rPr lang="tr-TR" dirty="0" err="1"/>
              <a:t>like</a:t>
            </a:r>
            <a:r>
              <a:rPr lang="tr-TR" dirty="0"/>
              <a:t> </a:t>
            </a:r>
            <a:r>
              <a:rPr lang="tr-TR" dirty="0" err="1"/>
              <a:t>to</a:t>
            </a:r>
            <a:r>
              <a:rPr lang="tr-TR" dirty="0"/>
              <a:t> talk a </a:t>
            </a:r>
            <a:r>
              <a:rPr lang="tr-TR" dirty="0" err="1"/>
              <a:t>little</a:t>
            </a:r>
            <a:r>
              <a:rPr lang="tr-TR" dirty="0"/>
              <a:t> bit </a:t>
            </a:r>
            <a:r>
              <a:rPr lang="tr-TR" dirty="0" err="1"/>
              <a:t>about</a:t>
            </a:r>
            <a:r>
              <a:rPr lang="tr-TR" dirty="0"/>
              <a:t> </a:t>
            </a:r>
            <a:r>
              <a:rPr lang="tr-TR" dirty="0" err="1"/>
              <a:t>the</a:t>
            </a:r>
            <a:r>
              <a:rPr lang="tr-TR" dirty="0"/>
              <a:t> </a:t>
            </a:r>
            <a:r>
              <a:rPr lang="tr-TR" dirty="0" err="1"/>
              <a:t>concept</a:t>
            </a:r>
            <a:r>
              <a:rPr lang="tr-TR" dirty="0"/>
              <a:t> of </a:t>
            </a:r>
            <a:r>
              <a:rPr lang="tr-TR" dirty="0" err="1"/>
              <a:t>laboratory</a:t>
            </a:r>
            <a:r>
              <a:rPr lang="tr-TR" dirty="0"/>
              <a:t> </a:t>
            </a:r>
            <a:r>
              <a:rPr lang="tr-TR" dirty="0" err="1"/>
              <a:t>safety</a:t>
            </a:r>
            <a:r>
              <a:rPr lang="tr-TR" dirty="0"/>
              <a:t>. </a:t>
            </a:r>
            <a:r>
              <a:rPr lang="tr-TR" dirty="0" err="1"/>
              <a:t>Although</a:t>
            </a:r>
            <a:r>
              <a:rPr lang="tr-TR" dirty="0"/>
              <a:t> </a:t>
            </a:r>
            <a:r>
              <a:rPr lang="tr-TR" dirty="0" err="1"/>
              <a:t>biosafety</a:t>
            </a:r>
            <a:r>
              <a:rPr lang="tr-TR" dirty="0"/>
              <a:t> </a:t>
            </a:r>
            <a:r>
              <a:rPr lang="tr-TR" dirty="0" err="1"/>
              <a:t>or</a:t>
            </a:r>
            <a:r>
              <a:rPr lang="tr-TR" dirty="0"/>
              <a:t> </a:t>
            </a:r>
            <a:r>
              <a:rPr lang="tr-TR" dirty="0" err="1"/>
              <a:t>laboratory</a:t>
            </a:r>
            <a:r>
              <a:rPr lang="tr-TR" dirty="0"/>
              <a:t> </a:t>
            </a:r>
            <a:r>
              <a:rPr lang="tr-TR" dirty="0" err="1"/>
              <a:t>safety</a:t>
            </a:r>
            <a:r>
              <a:rPr lang="tr-TR" dirty="0"/>
              <a:t> is </a:t>
            </a:r>
            <a:r>
              <a:rPr lang="tr-TR" dirty="0" err="1"/>
              <a:t>quite</a:t>
            </a:r>
            <a:r>
              <a:rPr lang="tr-TR" dirty="0"/>
              <a:t> </a:t>
            </a:r>
            <a:r>
              <a:rPr lang="tr-TR" dirty="0" err="1"/>
              <a:t>advanced</a:t>
            </a:r>
            <a:r>
              <a:rPr lang="tr-TR" dirty="0"/>
              <a:t>, </a:t>
            </a:r>
            <a:r>
              <a:rPr lang="tr-TR" dirty="0" err="1"/>
              <a:t>especially</a:t>
            </a:r>
            <a:r>
              <a:rPr lang="tr-TR" dirty="0"/>
              <a:t> in </a:t>
            </a:r>
            <a:r>
              <a:rPr lang="tr-TR" dirty="0" err="1"/>
              <a:t>laboratories</a:t>
            </a:r>
            <a:r>
              <a:rPr lang="tr-TR" dirty="0"/>
              <a:t> </a:t>
            </a:r>
            <a:r>
              <a:rPr lang="tr-TR" dirty="0" err="1"/>
              <a:t>where</a:t>
            </a:r>
            <a:r>
              <a:rPr lang="tr-TR" dirty="0"/>
              <a:t> </a:t>
            </a:r>
            <a:r>
              <a:rPr lang="tr-TR" dirty="0" err="1"/>
              <a:t>biological</a:t>
            </a:r>
            <a:r>
              <a:rPr lang="tr-TR" dirty="0"/>
              <a:t> </a:t>
            </a:r>
            <a:r>
              <a:rPr lang="tr-TR" dirty="0" err="1"/>
              <a:t>and</a:t>
            </a:r>
            <a:r>
              <a:rPr lang="tr-TR" dirty="0"/>
              <a:t> </a:t>
            </a:r>
            <a:r>
              <a:rPr lang="tr-TR" dirty="0" err="1"/>
              <a:t>microbiological</a:t>
            </a:r>
            <a:r>
              <a:rPr lang="tr-TR" dirty="0"/>
              <a:t> </a:t>
            </a:r>
            <a:r>
              <a:rPr lang="tr-TR" dirty="0" err="1"/>
              <a:t>products</a:t>
            </a:r>
            <a:r>
              <a:rPr lang="tr-TR" dirty="0"/>
              <a:t> </a:t>
            </a:r>
            <a:r>
              <a:rPr lang="tr-TR" dirty="0" err="1"/>
              <a:t>are</a:t>
            </a:r>
            <a:r>
              <a:rPr lang="tr-TR" dirty="0"/>
              <a:t> </a:t>
            </a:r>
            <a:r>
              <a:rPr lang="tr-TR" dirty="0" err="1"/>
              <a:t>worked</a:t>
            </a:r>
            <a:r>
              <a:rPr lang="tr-TR" dirty="0"/>
              <a:t> on, </a:t>
            </a:r>
            <a:r>
              <a:rPr lang="tr-TR" dirty="0" err="1"/>
              <a:t>the</a:t>
            </a:r>
            <a:r>
              <a:rPr lang="tr-TR" dirty="0"/>
              <a:t> </a:t>
            </a:r>
            <a:r>
              <a:rPr lang="tr-TR" dirty="0" err="1"/>
              <a:t>concept</a:t>
            </a:r>
            <a:r>
              <a:rPr lang="tr-TR" dirty="0"/>
              <a:t> of </a:t>
            </a:r>
            <a:r>
              <a:rPr lang="tr-TR" dirty="0" err="1"/>
              <a:t>laboratory</a:t>
            </a:r>
            <a:r>
              <a:rPr lang="tr-TR" dirty="0"/>
              <a:t> </a:t>
            </a:r>
            <a:r>
              <a:rPr lang="tr-TR" dirty="0" err="1"/>
              <a:t>safety</a:t>
            </a:r>
            <a:r>
              <a:rPr lang="tr-TR" dirty="0"/>
              <a:t> is </a:t>
            </a:r>
            <a:r>
              <a:rPr lang="tr-TR" dirty="0" err="1"/>
              <a:t>often</a:t>
            </a:r>
            <a:r>
              <a:rPr lang="tr-TR" dirty="0"/>
              <a:t> </a:t>
            </a:r>
            <a:r>
              <a:rPr lang="tr-TR" dirty="0" err="1"/>
              <a:t>either</a:t>
            </a:r>
            <a:r>
              <a:rPr lang="tr-TR" dirty="0"/>
              <a:t> </a:t>
            </a:r>
            <a:r>
              <a:rPr lang="tr-TR" dirty="0" err="1"/>
              <a:t>unknown</a:t>
            </a:r>
            <a:r>
              <a:rPr lang="tr-TR" dirty="0"/>
              <a:t> </a:t>
            </a:r>
            <a:r>
              <a:rPr lang="tr-TR" dirty="0" err="1"/>
              <a:t>or</a:t>
            </a:r>
            <a:r>
              <a:rPr lang="tr-TR" dirty="0"/>
              <a:t> </a:t>
            </a:r>
            <a:r>
              <a:rPr lang="tr-TR" dirty="0" err="1"/>
              <a:t>neglected</a:t>
            </a:r>
            <a:r>
              <a:rPr lang="tr-TR" dirty="0"/>
              <a:t>.</a:t>
            </a:r>
          </a:p>
          <a:p>
            <a:endParaRPr lang="tr-TR" dirty="0"/>
          </a:p>
          <a:p>
            <a:r>
              <a:rPr lang="tr-TR" dirty="0"/>
              <a:t>Security in a </a:t>
            </a:r>
            <a:r>
              <a:rPr lang="tr-TR" dirty="0" err="1"/>
              <a:t>laboratory</a:t>
            </a:r>
            <a:r>
              <a:rPr lang="tr-TR" dirty="0"/>
              <a:t> is </a:t>
            </a:r>
            <a:r>
              <a:rPr lang="tr-TR" dirty="0" err="1"/>
              <a:t>extremely</a:t>
            </a:r>
            <a:r>
              <a:rPr lang="tr-TR" dirty="0"/>
              <a:t> </a:t>
            </a:r>
            <a:r>
              <a:rPr lang="tr-TR" dirty="0" err="1"/>
              <a:t>important</a:t>
            </a:r>
            <a:r>
              <a:rPr lang="tr-TR" dirty="0"/>
              <a:t> not </a:t>
            </a:r>
            <a:r>
              <a:rPr lang="tr-TR" dirty="0" err="1"/>
              <a:t>only</a:t>
            </a:r>
            <a:r>
              <a:rPr lang="tr-TR" dirty="0"/>
              <a:t> </a:t>
            </a:r>
            <a:r>
              <a:rPr lang="tr-TR" dirty="0" err="1"/>
              <a:t>to</a:t>
            </a:r>
            <a:r>
              <a:rPr lang="tr-TR" dirty="0"/>
              <a:t> </a:t>
            </a:r>
            <a:r>
              <a:rPr lang="tr-TR" dirty="0" err="1"/>
              <a:t>preserve</a:t>
            </a:r>
            <a:r>
              <a:rPr lang="tr-TR" dirty="0"/>
              <a:t> </a:t>
            </a:r>
            <a:r>
              <a:rPr lang="tr-TR" dirty="0" err="1"/>
              <a:t>the</a:t>
            </a:r>
            <a:r>
              <a:rPr lang="tr-TR" dirty="0"/>
              <a:t> </a:t>
            </a:r>
            <a:r>
              <a:rPr lang="tr-TR" dirty="0" err="1"/>
              <a:t>integrity</a:t>
            </a:r>
            <a:r>
              <a:rPr lang="tr-TR" dirty="0"/>
              <a:t> of </a:t>
            </a:r>
            <a:r>
              <a:rPr lang="tr-TR" dirty="0" err="1"/>
              <a:t>research</a:t>
            </a:r>
            <a:r>
              <a:rPr lang="tr-TR" dirty="0"/>
              <a:t>, but </a:t>
            </a:r>
            <a:r>
              <a:rPr lang="tr-TR" dirty="0" err="1"/>
              <a:t>also</a:t>
            </a:r>
            <a:r>
              <a:rPr lang="tr-TR" dirty="0"/>
              <a:t> </a:t>
            </a:r>
            <a:r>
              <a:rPr lang="tr-TR" dirty="0" err="1"/>
              <a:t>to</a:t>
            </a:r>
            <a:r>
              <a:rPr lang="tr-TR" dirty="0"/>
              <a:t> </a:t>
            </a:r>
            <a:r>
              <a:rPr lang="tr-TR" dirty="0" err="1"/>
              <a:t>protect</a:t>
            </a:r>
            <a:r>
              <a:rPr lang="tr-TR" dirty="0"/>
              <a:t> </a:t>
            </a:r>
            <a:r>
              <a:rPr lang="tr-TR" dirty="0" err="1"/>
              <a:t>personnel</a:t>
            </a:r>
            <a:r>
              <a:rPr lang="tr-TR" dirty="0"/>
              <a:t>, </a:t>
            </a:r>
            <a:r>
              <a:rPr lang="tr-TR" dirty="0" err="1"/>
              <a:t>equipment</a:t>
            </a:r>
            <a:r>
              <a:rPr lang="tr-TR" dirty="0"/>
              <a:t>, </a:t>
            </a:r>
            <a:r>
              <a:rPr lang="tr-TR" dirty="0" err="1"/>
              <a:t>and</a:t>
            </a:r>
            <a:r>
              <a:rPr lang="tr-TR" dirty="0"/>
              <a:t> </a:t>
            </a:r>
            <a:r>
              <a:rPr lang="tr-TR" dirty="0" err="1"/>
              <a:t>sensitive</a:t>
            </a:r>
            <a:r>
              <a:rPr lang="tr-TR" dirty="0"/>
              <a:t> </a:t>
            </a:r>
            <a:r>
              <a:rPr lang="tr-TR" dirty="0" err="1"/>
              <a:t>information</a:t>
            </a:r>
            <a:r>
              <a:rPr lang="tr-TR" dirty="0"/>
              <a:t>. </a:t>
            </a:r>
            <a:r>
              <a:rPr lang="tr-TR" dirty="0" err="1"/>
              <a:t>Unlike</a:t>
            </a:r>
            <a:r>
              <a:rPr lang="tr-TR" dirty="0"/>
              <a:t> general </a:t>
            </a:r>
            <a:r>
              <a:rPr lang="tr-TR" dirty="0" err="1"/>
              <a:t>security</a:t>
            </a:r>
            <a:r>
              <a:rPr lang="tr-TR" dirty="0"/>
              <a:t> </a:t>
            </a:r>
            <a:r>
              <a:rPr lang="tr-TR" dirty="0" err="1"/>
              <a:t>practices</a:t>
            </a:r>
            <a:r>
              <a:rPr lang="tr-TR" dirty="0"/>
              <a:t> </a:t>
            </a:r>
            <a:r>
              <a:rPr lang="tr-TR" dirty="0" err="1"/>
              <a:t>that</a:t>
            </a:r>
            <a:r>
              <a:rPr lang="tr-TR" dirty="0"/>
              <a:t> </a:t>
            </a:r>
            <a:r>
              <a:rPr lang="tr-TR" dirty="0" err="1"/>
              <a:t>focus</a:t>
            </a:r>
            <a:r>
              <a:rPr lang="tr-TR" dirty="0"/>
              <a:t> on </a:t>
            </a:r>
            <a:r>
              <a:rPr lang="tr-TR" dirty="0" err="1"/>
              <a:t>preventing</a:t>
            </a:r>
            <a:r>
              <a:rPr lang="tr-TR" dirty="0"/>
              <a:t> </a:t>
            </a:r>
            <a:r>
              <a:rPr lang="tr-TR" dirty="0" err="1"/>
              <a:t>accidents</a:t>
            </a:r>
            <a:r>
              <a:rPr lang="tr-TR" dirty="0"/>
              <a:t> </a:t>
            </a:r>
            <a:r>
              <a:rPr lang="tr-TR" dirty="0" err="1"/>
              <a:t>and</a:t>
            </a:r>
            <a:r>
              <a:rPr lang="tr-TR" dirty="0"/>
              <a:t> </a:t>
            </a:r>
            <a:r>
              <a:rPr lang="tr-TR" dirty="0" err="1"/>
              <a:t>injuries</a:t>
            </a:r>
            <a:r>
              <a:rPr lang="tr-TR" dirty="0"/>
              <a:t>, </a:t>
            </a:r>
            <a:r>
              <a:rPr lang="tr-TR" dirty="0" err="1"/>
              <a:t>laboratory</a:t>
            </a:r>
            <a:r>
              <a:rPr lang="tr-TR" dirty="0"/>
              <a:t> </a:t>
            </a:r>
            <a:r>
              <a:rPr lang="tr-TR" dirty="0" err="1"/>
              <a:t>safety</a:t>
            </a:r>
            <a:r>
              <a:rPr lang="tr-TR" dirty="0"/>
              <a:t> </a:t>
            </a:r>
            <a:r>
              <a:rPr lang="tr-TR" dirty="0" err="1"/>
              <a:t>emphasizes</a:t>
            </a:r>
            <a:r>
              <a:rPr lang="tr-TR" dirty="0"/>
              <a:t> </a:t>
            </a:r>
            <a:r>
              <a:rPr lang="tr-TR" dirty="0" err="1"/>
              <a:t>measures</a:t>
            </a:r>
            <a:r>
              <a:rPr lang="tr-TR" dirty="0"/>
              <a:t> </a:t>
            </a:r>
            <a:r>
              <a:rPr lang="tr-TR" dirty="0" err="1"/>
              <a:t>to</a:t>
            </a:r>
            <a:r>
              <a:rPr lang="tr-TR" dirty="0"/>
              <a:t> </a:t>
            </a:r>
            <a:r>
              <a:rPr lang="tr-TR" dirty="0" err="1"/>
              <a:t>prevent</a:t>
            </a:r>
            <a:r>
              <a:rPr lang="tr-TR" dirty="0"/>
              <a:t> </a:t>
            </a:r>
            <a:r>
              <a:rPr lang="tr-TR" dirty="0" err="1"/>
              <a:t>unauthorized</a:t>
            </a:r>
            <a:r>
              <a:rPr lang="tr-TR" dirty="0"/>
              <a:t> </a:t>
            </a:r>
            <a:r>
              <a:rPr lang="tr-TR" dirty="0" err="1"/>
              <a:t>access</a:t>
            </a:r>
            <a:r>
              <a:rPr lang="tr-TR" dirty="0"/>
              <a:t>, </a:t>
            </a:r>
            <a:r>
              <a:rPr lang="tr-TR" dirty="0" err="1"/>
              <a:t>theft</a:t>
            </a:r>
            <a:r>
              <a:rPr lang="tr-TR" dirty="0"/>
              <a:t>, </a:t>
            </a:r>
            <a:r>
              <a:rPr lang="tr-TR" dirty="0" err="1"/>
              <a:t>malicious</a:t>
            </a:r>
            <a:r>
              <a:rPr lang="tr-TR" dirty="0"/>
              <a:t> </a:t>
            </a:r>
            <a:r>
              <a:rPr lang="tr-TR" dirty="0" err="1"/>
              <a:t>damage</a:t>
            </a:r>
            <a:r>
              <a:rPr lang="tr-TR" dirty="0"/>
              <a:t>, </a:t>
            </a:r>
            <a:r>
              <a:rPr lang="tr-TR" dirty="0" err="1"/>
              <a:t>or</a:t>
            </a:r>
            <a:r>
              <a:rPr lang="tr-TR" dirty="0"/>
              <a:t> </a:t>
            </a:r>
            <a:r>
              <a:rPr lang="tr-TR" dirty="0" err="1"/>
              <a:t>misuse</a:t>
            </a:r>
            <a:r>
              <a:rPr lang="tr-TR" dirty="0"/>
              <a:t> of </a:t>
            </a:r>
            <a:r>
              <a:rPr lang="tr-TR" dirty="0" err="1"/>
              <a:t>hazardous</a:t>
            </a:r>
            <a:r>
              <a:rPr lang="tr-TR" dirty="0"/>
              <a:t> </a:t>
            </a:r>
            <a:r>
              <a:rPr lang="tr-TR" dirty="0" err="1"/>
              <a:t>materials</a:t>
            </a:r>
            <a:r>
              <a:rPr lang="tr-TR" dirty="0"/>
              <a:t>. </a:t>
            </a:r>
            <a:r>
              <a:rPr lang="tr-TR" dirty="0" err="1"/>
              <a:t>However</a:t>
            </a:r>
            <a:r>
              <a:rPr lang="tr-TR" dirty="0"/>
              <a:t>, </a:t>
            </a:r>
            <a:r>
              <a:rPr lang="tr-TR" dirty="0" err="1"/>
              <a:t>laboratories</a:t>
            </a:r>
            <a:r>
              <a:rPr lang="tr-TR" dirty="0"/>
              <a:t> </a:t>
            </a:r>
            <a:r>
              <a:rPr lang="tr-TR" dirty="0" err="1"/>
              <a:t>contain</a:t>
            </a:r>
            <a:r>
              <a:rPr lang="tr-TR" dirty="0"/>
              <a:t> </a:t>
            </a:r>
            <a:r>
              <a:rPr lang="tr-TR" dirty="0" err="1"/>
              <a:t>both</a:t>
            </a:r>
            <a:r>
              <a:rPr lang="tr-TR" dirty="0"/>
              <a:t> </a:t>
            </a:r>
            <a:r>
              <a:rPr lang="tr-TR" dirty="0" err="1"/>
              <a:t>valuable</a:t>
            </a:r>
            <a:r>
              <a:rPr lang="tr-TR" dirty="0"/>
              <a:t> </a:t>
            </a:r>
            <a:r>
              <a:rPr lang="tr-TR" dirty="0" err="1"/>
              <a:t>and</a:t>
            </a:r>
            <a:r>
              <a:rPr lang="tr-TR" dirty="0"/>
              <a:t> </a:t>
            </a:r>
            <a:r>
              <a:rPr lang="tr-TR" dirty="0" err="1"/>
              <a:t>dangerous</a:t>
            </a:r>
            <a:r>
              <a:rPr lang="tr-TR" dirty="0"/>
              <a:t> </a:t>
            </a:r>
            <a:r>
              <a:rPr lang="tr-TR" dirty="0" err="1"/>
              <a:t>substances</a:t>
            </a:r>
            <a:r>
              <a:rPr lang="tr-TR" dirty="0"/>
              <a:t>, </a:t>
            </a:r>
            <a:r>
              <a:rPr lang="tr-TR" dirty="0" err="1"/>
              <a:t>materials</a:t>
            </a:r>
            <a:r>
              <a:rPr lang="tr-TR" dirty="0"/>
              <a:t>, </a:t>
            </a:r>
            <a:r>
              <a:rPr lang="tr-TR" dirty="0" err="1"/>
              <a:t>and</a:t>
            </a:r>
            <a:r>
              <a:rPr lang="tr-TR" dirty="0"/>
              <a:t> </a:t>
            </a:r>
            <a:r>
              <a:rPr lang="tr-TR" dirty="0" err="1"/>
              <a:t>information</a:t>
            </a:r>
            <a:r>
              <a:rPr lang="tr-TR" dirty="0"/>
              <a:t> </a:t>
            </a:r>
            <a:r>
              <a:rPr lang="tr-TR" dirty="0" err="1"/>
              <a:t>that</a:t>
            </a:r>
            <a:r>
              <a:rPr lang="tr-TR" dirty="0"/>
              <a:t> can be </a:t>
            </a:r>
            <a:r>
              <a:rPr lang="tr-TR" dirty="0" err="1"/>
              <a:t>used</a:t>
            </a:r>
            <a:r>
              <a:rPr lang="tr-TR" dirty="0"/>
              <a:t> </a:t>
            </a:r>
            <a:r>
              <a:rPr lang="tr-TR" dirty="0" err="1"/>
              <a:t>for</a:t>
            </a:r>
            <a:r>
              <a:rPr lang="tr-TR" dirty="0"/>
              <a:t> </a:t>
            </a:r>
            <a:r>
              <a:rPr lang="tr-TR" dirty="0" err="1"/>
              <a:t>criminal</a:t>
            </a:r>
            <a:r>
              <a:rPr lang="tr-TR" dirty="0"/>
              <a:t> </a:t>
            </a:r>
            <a:r>
              <a:rPr lang="tr-TR" dirty="0" err="1"/>
              <a:t>purposes</a:t>
            </a:r>
            <a:r>
              <a:rPr lang="tr-TR" dirty="0"/>
              <a:t>.</a:t>
            </a:r>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17</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7330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228600" indent="0">
              <a:buFont typeface="Arial" panose="020B0604020202020204" pitchFamily="34" charset="0"/>
              <a:buNone/>
            </a:pPr>
            <a:r>
              <a:rPr lang="tr-TR" dirty="0" err="1"/>
              <a:t>Physical</a:t>
            </a:r>
            <a:r>
              <a:rPr lang="tr-TR" dirty="0"/>
              <a:t> Security </a:t>
            </a:r>
            <a:r>
              <a:rPr lang="tr-TR" dirty="0" err="1"/>
              <a:t>Measures</a:t>
            </a:r>
            <a:endParaRPr lang="tr-TR" dirty="0"/>
          </a:p>
          <a:p>
            <a:pPr marL="228600" indent="0">
              <a:buFont typeface="Arial" panose="020B0604020202020204" pitchFamily="34" charset="0"/>
              <a:buNone/>
            </a:pPr>
            <a:r>
              <a:rPr lang="tr-TR" dirty="0"/>
              <a:t>Access Control</a:t>
            </a:r>
          </a:p>
          <a:p>
            <a:pPr marL="228600" indent="0">
              <a:buFont typeface="Arial" panose="020B0604020202020204" pitchFamily="34" charset="0"/>
              <a:buNone/>
            </a:pPr>
            <a:r>
              <a:rPr lang="tr-TR" dirty="0" err="1"/>
              <a:t>Restricted</a:t>
            </a:r>
            <a:r>
              <a:rPr lang="tr-TR" dirty="0"/>
              <a:t> Access: </a:t>
            </a:r>
            <a:r>
              <a:rPr lang="tr-TR" dirty="0" err="1"/>
              <a:t>Only</a:t>
            </a:r>
            <a:r>
              <a:rPr lang="tr-TR" dirty="0"/>
              <a:t> </a:t>
            </a:r>
            <a:r>
              <a:rPr lang="tr-TR" dirty="0" err="1"/>
              <a:t>authorized</a:t>
            </a:r>
            <a:r>
              <a:rPr lang="tr-TR" dirty="0"/>
              <a:t> </a:t>
            </a:r>
            <a:r>
              <a:rPr lang="tr-TR" dirty="0" err="1"/>
              <a:t>personnel</a:t>
            </a:r>
            <a:r>
              <a:rPr lang="tr-TR" dirty="0"/>
              <a:t> </a:t>
            </a:r>
            <a:r>
              <a:rPr lang="tr-TR" dirty="0" err="1"/>
              <a:t>should</a:t>
            </a:r>
            <a:r>
              <a:rPr lang="tr-TR" dirty="0"/>
              <a:t> </a:t>
            </a:r>
            <a:r>
              <a:rPr lang="tr-TR" dirty="0" err="1"/>
              <a:t>have</a:t>
            </a:r>
            <a:r>
              <a:rPr lang="tr-TR" dirty="0"/>
              <a:t> </a:t>
            </a:r>
            <a:r>
              <a:rPr lang="tr-TR" dirty="0" err="1"/>
              <a:t>access</a:t>
            </a:r>
            <a:r>
              <a:rPr lang="tr-TR" dirty="0"/>
              <a:t> </a:t>
            </a:r>
            <a:r>
              <a:rPr lang="tr-TR" dirty="0" err="1"/>
              <a:t>to</a:t>
            </a:r>
            <a:r>
              <a:rPr lang="tr-TR" dirty="0"/>
              <a:t> </a:t>
            </a:r>
            <a:r>
              <a:rPr lang="tr-TR" dirty="0" err="1"/>
              <a:t>certain</a:t>
            </a:r>
            <a:r>
              <a:rPr lang="tr-TR" dirty="0"/>
              <a:t> </a:t>
            </a:r>
            <a:r>
              <a:rPr lang="tr-TR" dirty="0" err="1"/>
              <a:t>areas</a:t>
            </a:r>
            <a:r>
              <a:rPr lang="tr-TR" dirty="0"/>
              <a:t> in a </a:t>
            </a:r>
            <a:r>
              <a:rPr lang="tr-TR" dirty="0" err="1"/>
              <a:t>laboratory</a:t>
            </a:r>
            <a:r>
              <a:rPr lang="tr-TR" dirty="0"/>
              <a:t>. </a:t>
            </a:r>
            <a:r>
              <a:rPr lang="tr-TR" dirty="0" err="1"/>
              <a:t>This</a:t>
            </a:r>
            <a:r>
              <a:rPr lang="tr-TR" dirty="0"/>
              <a:t> can be </a:t>
            </a:r>
            <a:r>
              <a:rPr lang="tr-TR" dirty="0" err="1"/>
              <a:t>accomplished</a:t>
            </a:r>
            <a:r>
              <a:rPr lang="tr-TR" dirty="0"/>
              <a:t> </a:t>
            </a:r>
            <a:r>
              <a:rPr lang="tr-TR" dirty="0" err="1"/>
              <a:t>using</a:t>
            </a:r>
            <a:r>
              <a:rPr lang="tr-TR" dirty="0"/>
              <a:t> </a:t>
            </a:r>
            <a:r>
              <a:rPr lang="tr-TR" dirty="0" err="1"/>
              <a:t>access</a:t>
            </a:r>
            <a:r>
              <a:rPr lang="tr-TR" dirty="0"/>
              <a:t> </a:t>
            </a:r>
            <a:r>
              <a:rPr lang="tr-TR" dirty="0" err="1"/>
              <a:t>control</a:t>
            </a:r>
            <a:r>
              <a:rPr lang="tr-TR" dirty="0"/>
              <a:t> </a:t>
            </a:r>
            <a:r>
              <a:rPr lang="tr-TR" dirty="0" err="1"/>
              <a:t>systems</a:t>
            </a:r>
            <a:r>
              <a:rPr lang="tr-TR" dirty="0"/>
              <a:t> </a:t>
            </a:r>
            <a:r>
              <a:rPr lang="tr-TR" dirty="0" err="1"/>
              <a:t>such</a:t>
            </a:r>
            <a:r>
              <a:rPr lang="tr-TR" dirty="0"/>
              <a:t> as </a:t>
            </a:r>
            <a:r>
              <a:rPr lang="tr-TR" dirty="0" err="1"/>
              <a:t>key</a:t>
            </a:r>
            <a:r>
              <a:rPr lang="tr-TR" dirty="0"/>
              <a:t> </a:t>
            </a:r>
            <a:r>
              <a:rPr lang="tr-TR" dirty="0" err="1"/>
              <a:t>cards</a:t>
            </a:r>
            <a:r>
              <a:rPr lang="tr-TR" dirty="0"/>
              <a:t>, </a:t>
            </a:r>
            <a:r>
              <a:rPr lang="tr-TR" dirty="0" err="1"/>
              <a:t>biometric</a:t>
            </a:r>
            <a:r>
              <a:rPr lang="tr-TR" dirty="0"/>
              <a:t> </a:t>
            </a:r>
            <a:r>
              <a:rPr lang="tr-TR" dirty="0" err="1"/>
              <a:t>scanners</a:t>
            </a:r>
            <a:r>
              <a:rPr lang="tr-TR" dirty="0"/>
              <a:t>, </a:t>
            </a:r>
            <a:r>
              <a:rPr lang="tr-TR" dirty="0" err="1"/>
              <a:t>or</a:t>
            </a:r>
            <a:r>
              <a:rPr lang="tr-TR" dirty="0"/>
              <a:t> PIN </a:t>
            </a:r>
            <a:r>
              <a:rPr lang="tr-TR" dirty="0" err="1"/>
              <a:t>codes</a:t>
            </a:r>
            <a:r>
              <a:rPr lang="tr-TR" dirty="0"/>
              <a:t>.</a:t>
            </a:r>
          </a:p>
          <a:p>
            <a:pPr marL="228600" indent="0">
              <a:buFont typeface="Arial" panose="020B0604020202020204" pitchFamily="34" charset="0"/>
              <a:buNone/>
            </a:pPr>
            <a:r>
              <a:rPr lang="tr-TR" dirty="0" err="1"/>
              <a:t>Visitor</a:t>
            </a:r>
            <a:r>
              <a:rPr lang="tr-TR" dirty="0"/>
              <a:t> Management: </a:t>
            </a:r>
            <a:r>
              <a:rPr lang="tr-TR" dirty="0" err="1"/>
              <a:t>Maintain</a:t>
            </a:r>
            <a:r>
              <a:rPr lang="tr-TR" dirty="0"/>
              <a:t> a </a:t>
            </a:r>
            <a:r>
              <a:rPr lang="tr-TR" dirty="0" err="1"/>
              <a:t>visitor</a:t>
            </a:r>
            <a:r>
              <a:rPr lang="tr-TR" dirty="0"/>
              <a:t> log </a:t>
            </a:r>
            <a:r>
              <a:rPr lang="tr-TR" dirty="0" err="1"/>
              <a:t>and</a:t>
            </a:r>
            <a:r>
              <a:rPr lang="tr-TR" dirty="0"/>
              <a:t> </a:t>
            </a:r>
            <a:r>
              <a:rPr lang="tr-TR" dirty="0" err="1"/>
              <a:t>require</a:t>
            </a:r>
            <a:r>
              <a:rPr lang="tr-TR" dirty="0"/>
              <a:t> </a:t>
            </a:r>
            <a:r>
              <a:rPr lang="tr-TR" dirty="0" err="1"/>
              <a:t>all</a:t>
            </a:r>
            <a:r>
              <a:rPr lang="tr-TR" dirty="0"/>
              <a:t> </a:t>
            </a:r>
            <a:r>
              <a:rPr lang="tr-TR" dirty="0" err="1"/>
              <a:t>visitors</a:t>
            </a:r>
            <a:r>
              <a:rPr lang="tr-TR" dirty="0"/>
              <a:t> </a:t>
            </a:r>
            <a:r>
              <a:rPr lang="tr-TR" dirty="0" err="1"/>
              <a:t>to</a:t>
            </a:r>
            <a:r>
              <a:rPr lang="tr-TR" dirty="0"/>
              <a:t> </a:t>
            </a:r>
            <a:r>
              <a:rPr lang="tr-TR" dirty="0" err="1"/>
              <a:t>enter</a:t>
            </a:r>
            <a:r>
              <a:rPr lang="tr-TR" dirty="0"/>
              <a:t> </a:t>
            </a:r>
            <a:r>
              <a:rPr lang="tr-TR" dirty="0" err="1"/>
              <a:t>and</a:t>
            </a:r>
            <a:r>
              <a:rPr lang="tr-TR" dirty="0"/>
              <a:t> </a:t>
            </a:r>
            <a:r>
              <a:rPr lang="tr-TR" dirty="0" err="1"/>
              <a:t>exit</a:t>
            </a:r>
            <a:r>
              <a:rPr lang="tr-TR" dirty="0"/>
              <a:t>. </a:t>
            </a:r>
            <a:r>
              <a:rPr lang="tr-TR" dirty="0" err="1"/>
              <a:t>Visitors</a:t>
            </a:r>
            <a:r>
              <a:rPr lang="tr-TR" dirty="0"/>
              <a:t> </a:t>
            </a:r>
            <a:r>
              <a:rPr lang="tr-TR" dirty="0" err="1"/>
              <a:t>should</a:t>
            </a:r>
            <a:r>
              <a:rPr lang="tr-TR" dirty="0"/>
              <a:t> be </a:t>
            </a:r>
            <a:r>
              <a:rPr lang="tr-TR" dirty="0" err="1"/>
              <a:t>accompanied</a:t>
            </a:r>
            <a:r>
              <a:rPr lang="tr-TR" dirty="0"/>
              <a:t> </a:t>
            </a:r>
            <a:r>
              <a:rPr lang="tr-TR" dirty="0" err="1"/>
              <a:t>by</a:t>
            </a:r>
            <a:r>
              <a:rPr lang="tr-TR" dirty="0"/>
              <a:t> </a:t>
            </a:r>
            <a:r>
              <a:rPr lang="tr-TR" dirty="0" err="1"/>
              <a:t>authorized</a:t>
            </a:r>
            <a:r>
              <a:rPr lang="tr-TR" dirty="0"/>
              <a:t> </a:t>
            </a:r>
            <a:r>
              <a:rPr lang="tr-TR" dirty="0" err="1"/>
              <a:t>personnel</a:t>
            </a:r>
            <a:r>
              <a:rPr lang="tr-TR" dirty="0"/>
              <a:t> at </a:t>
            </a:r>
            <a:r>
              <a:rPr lang="tr-TR" dirty="0" err="1"/>
              <a:t>all</a:t>
            </a:r>
            <a:r>
              <a:rPr lang="tr-TR" dirty="0"/>
              <a:t> </a:t>
            </a:r>
            <a:r>
              <a:rPr lang="tr-TR" dirty="0" err="1"/>
              <a:t>times</a:t>
            </a:r>
            <a:r>
              <a:rPr lang="tr-TR" dirty="0"/>
              <a:t>.</a:t>
            </a:r>
          </a:p>
          <a:p>
            <a:pPr marL="228600" indent="0">
              <a:buFont typeface="Arial" panose="020B0604020202020204" pitchFamily="34" charset="0"/>
              <a:buNone/>
            </a:pPr>
            <a:r>
              <a:rPr lang="tr-TR" dirty="0" err="1"/>
              <a:t>Surveillance</a:t>
            </a:r>
            <a:r>
              <a:rPr lang="tr-TR" dirty="0"/>
              <a:t> </a:t>
            </a:r>
            <a:r>
              <a:rPr lang="tr-TR" dirty="0" err="1"/>
              <a:t>Systems</a:t>
            </a:r>
            <a:r>
              <a:rPr lang="tr-TR" dirty="0"/>
              <a:t>: </a:t>
            </a:r>
            <a:r>
              <a:rPr lang="tr-TR" dirty="0" err="1"/>
              <a:t>Install</a:t>
            </a:r>
            <a:r>
              <a:rPr lang="tr-TR" dirty="0"/>
              <a:t> </a:t>
            </a:r>
            <a:r>
              <a:rPr lang="tr-TR" dirty="0" err="1"/>
              <a:t>security</a:t>
            </a:r>
            <a:r>
              <a:rPr lang="tr-TR" dirty="0"/>
              <a:t> </a:t>
            </a:r>
            <a:r>
              <a:rPr lang="tr-TR" dirty="0" err="1"/>
              <a:t>cameras</a:t>
            </a:r>
            <a:r>
              <a:rPr lang="tr-TR" dirty="0"/>
              <a:t> at </a:t>
            </a:r>
            <a:r>
              <a:rPr lang="tr-TR" dirty="0" err="1"/>
              <a:t>key</a:t>
            </a:r>
            <a:r>
              <a:rPr lang="tr-TR" dirty="0"/>
              <a:t> </a:t>
            </a:r>
            <a:r>
              <a:rPr lang="tr-TR" dirty="0" err="1"/>
              <a:t>entry</a:t>
            </a:r>
            <a:r>
              <a:rPr lang="tr-TR" dirty="0"/>
              <a:t> </a:t>
            </a:r>
            <a:r>
              <a:rPr lang="tr-TR" dirty="0" err="1"/>
              <a:t>and</a:t>
            </a:r>
            <a:r>
              <a:rPr lang="tr-TR" dirty="0"/>
              <a:t> </a:t>
            </a:r>
            <a:r>
              <a:rPr lang="tr-TR" dirty="0" err="1"/>
              <a:t>exit</a:t>
            </a:r>
            <a:r>
              <a:rPr lang="tr-TR" dirty="0"/>
              <a:t> </a:t>
            </a:r>
            <a:r>
              <a:rPr lang="tr-TR" dirty="0" err="1"/>
              <a:t>points</a:t>
            </a:r>
            <a:r>
              <a:rPr lang="tr-TR" dirty="0"/>
              <a:t> </a:t>
            </a:r>
            <a:r>
              <a:rPr lang="tr-TR" dirty="0" err="1"/>
              <a:t>to</a:t>
            </a:r>
            <a:r>
              <a:rPr lang="tr-TR" dirty="0"/>
              <a:t> </a:t>
            </a:r>
            <a:r>
              <a:rPr lang="tr-TR" dirty="0" err="1"/>
              <a:t>monitor</a:t>
            </a:r>
            <a:r>
              <a:rPr lang="tr-TR" dirty="0"/>
              <a:t> </a:t>
            </a:r>
            <a:r>
              <a:rPr lang="tr-TR" dirty="0" err="1"/>
              <a:t>and</a:t>
            </a:r>
            <a:r>
              <a:rPr lang="tr-TR" dirty="0"/>
              <a:t> </a:t>
            </a:r>
            <a:r>
              <a:rPr lang="tr-TR" dirty="0" err="1"/>
              <a:t>record</a:t>
            </a:r>
            <a:r>
              <a:rPr lang="tr-TR" dirty="0"/>
              <a:t> </a:t>
            </a:r>
            <a:r>
              <a:rPr lang="tr-TR" dirty="0" err="1"/>
              <a:t>activity</a:t>
            </a:r>
            <a:r>
              <a:rPr lang="tr-TR" dirty="0"/>
              <a:t>. </a:t>
            </a:r>
            <a:r>
              <a:rPr lang="tr-TR" dirty="0" err="1"/>
              <a:t>This</a:t>
            </a:r>
            <a:r>
              <a:rPr lang="tr-TR" dirty="0"/>
              <a:t> </a:t>
            </a:r>
            <a:r>
              <a:rPr lang="tr-TR" dirty="0" err="1"/>
              <a:t>prevents</a:t>
            </a:r>
            <a:r>
              <a:rPr lang="tr-TR" dirty="0"/>
              <a:t> </a:t>
            </a:r>
            <a:r>
              <a:rPr lang="tr-TR" dirty="0" err="1"/>
              <a:t>unauthorized</a:t>
            </a:r>
            <a:r>
              <a:rPr lang="tr-TR" dirty="0"/>
              <a:t> </a:t>
            </a:r>
            <a:r>
              <a:rPr lang="tr-TR" dirty="0" err="1"/>
              <a:t>access</a:t>
            </a:r>
            <a:r>
              <a:rPr lang="tr-TR" dirty="0"/>
              <a:t> </a:t>
            </a:r>
            <a:r>
              <a:rPr lang="tr-TR" dirty="0" err="1"/>
              <a:t>and</a:t>
            </a:r>
            <a:r>
              <a:rPr lang="tr-TR" dirty="0"/>
              <a:t> </a:t>
            </a:r>
            <a:r>
              <a:rPr lang="tr-TR" dirty="0" err="1"/>
              <a:t>provides</a:t>
            </a:r>
            <a:r>
              <a:rPr lang="tr-TR" dirty="0"/>
              <a:t> a </a:t>
            </a:r>
            <a:r>
              <a:rPr lang="tr-TR" dirty="0" err="1"/>
              <a:t>record</a:t>
            </a:r>
            <a:r>
              <a:rPr lang="tr-TR" dirty="0"/>
              <a:t> in </a:t>
            </a:r>
            <a:r>
              <a:rPr lang="tr-TR" dirty="0" err="1"/>
              <a:t>the</a:t>
            </a:r>
            <a:r>
              <a:rPr lang="tr-TR" dirty="0"/>
              <a:t> </a:t>
            </a:r>
            <a:r>
              <a:rPr lang="tr-TR" dirty="0" err="1"/>
              <a:t>event</a:t>
            </a:r>
            <a:r>
              <a:rPr lang="tr-TR" dirty="0"/>
              <a:t> of </a:t>
            </a:r>
            <a:r>
              <a:rPr lang="tr-TR" dirty="0" err="1"/>
              <a:t>incidents</a:t>
            </a:r>
            <a:r>
              <a:rPr lang="tr-TR" dirty="0"/>
              <a:t>. 1.2</a:t>
            </a:r>
          </a:p>
          <a:p>
            <a:pPr marL="228600" indent="0">
              <a:buFont typeface="Arial" panose="020B0604020202020204" pitchFamily="34" charset="0"/>
              <a:buNone/>
            </a:pPr>
            <a:endParaRPr lang="tr-TR" dirty="0"/>
          </a:p>
          <a:p>
            <a:pPr marL="228600" indent="0">
              <a:buFont typeface="Arial" panose="020B0604020202020204" pitchFamily="34" charset="0"/>
              <a:buNone/>
            </a:pPr>
            <a:r>
              <a:rPr lang="tr-TR" dirty="0" err="1"/>
              <a:t>Securing</a:t>
            </a:r>
            <a:r>
              <a:rPr lang="tr-TR" dirty="0"/>
              <a:t> </a:t>
            </a:r>
            <a:r>
              <a:rPr lang="tr-TR" dirty="0" err="1"/>
              <a:t>Equipment</a:t>
            </a:r>
            <a:r>
              <a:rPr lang="tr-TR" dirty="0"/>
              <a:t> </a:t>
            </a:r>
            <a:r>
              <a:rPr lang="tr-TR" dirty="0" err="1"/>
              <a:t>and</a:t>
            </a:r>
            <a:r>
              <a:rPr lang="tr-TR" dirty="0"/>
              <a:t> </a:t>
            </a:r>
            <a:r>
              <a:rPr lang="tr-TR" dirty="0" err="1"/>
              <a:t>Materials</a:t>
            </a:r>
            <a:r>
              <a:rPr lang="tr-TR" dirty="0"/>
              <a:t>:</a:t>
            </a:r>
          </a:p>
          <a:p>
            <a:pPr marL="228600" indent="0">
              <a:buFont typeface="Arial" panose="020B0604020202020204" pitchFamily="34" charset="0"/>
              <a:buNone/>
            </a:pPr>
            <a:r>
              <a:rPr lang="tr-TR" dirty="0" err="1"/>
              <a:t>Lockable</a:t>
            </a:r>
            <a:r>
              <a:rPr lang="tr-TR" dirty="0"/>
              <a:t> Storage: </a:t>
            </a:r>
            <a:r>
              <a:rPr lang="tr-TR" dirty="0" err="1"/>
              <a:t>Sensitive</a:t>
            </a:r>
            <a:r>
              <a:rPr lang="tr-TR" dirty="0"/>
              <a:t> </a:t>
            </a:r>
            <a:r>
              <a:rPr lang="tr-TR" dirty="0" err="1"/>
              <a:t>equipment</a:t>
            </a:r>
            <a:r>
              <a:rPr lang="tr-TR" dirty="0"/>
              <a:t>, </a:t>
            </a:r>
            <a:r>
              <a:rPr lang="tr-TR" dirty="0" err="1"/>
              <a:t>hazardous</a:t>
            </a:r>
            <a:r>
              <a:rPr lang="tr-TR" dirty="0"/>
              <a:t> </a:t>
            </a:r>
            <a:r>
              <a:rPr lang="tr-TR" dirty="0" err="1"/>
              <a:t>chemicals</a:t>
            </a:r>
            <a:r>
              <a:rPr lang="tr-TR" dirty="0"/>
              <a:t>, </a:t>
            </a:r>
            <a:r>
              <a:rPr lang="tr-TR" dirty="0" err="1"/>
              <a:t>and</a:t>
            </a:r>
            <a:r>
              <a:rPr lang="tr-TR" dirty="0"/>
              <a:t> </a:t>
            </a:r>
            <a:r>
              <a:rPr lang="tr-TR" dirty="0" err="1"/>
              <a:t>biological</a:t>
            </a:r>
            <a:r>
              <a:rPr lang="tr-TR" dirty="0"/>
              <a:t> </a:t>
            </a:r>
            <a:r>
              <a:rPr lang="tr-TR" dirty="0" err="1"/>
              <a:t>materials</a:t>
            </a:r>
            <a:r>
              <a:rPr lang="tr-TR" dirty="0"/>
              <a:t> </a:t>
            </a:r>
            <a:r>
              <a:rPr lang="tr-TR" dirty="0" err="1"/>
              <a:t>should</a:t>
            </a:r>
            <a:r>
              <a:rPr lang="tr-TR" dirty="0"/>
              <a:t> be </a:t>
            </a:r>
            <a:r>
              <a:rPr lang="tr-TR" dirty="0" err="1"/>
              <a:t>stored</a:t>
            </a:r>
            <a:r>
              <a:rPr lang="tr-TR" dirty="0"/>
              <a:t> in </a:t>
            </a:r>
            <a:r>
              <a:rPr lang="tr-TR" dirty="0" err="1"/>
              <a:t>restricted-access</a:t>
            </a:r>
            <a:r>
              <a:rPr lang="tr-TR" dirty="0"/>
              <a:t> </a:t>
            </a:r>
            <a:r>
              <a:rPr lang="tr-TR" dirty="0" err="1"/>
              <a:t>lockers</a:t>
            </a:r>
            <a:r>
              <a:rPr lang="tr-TR" dirty="0"/>
              <a:t> </a:t>
            </a:r>
            <a:r>
              <a:rPr lang="tr-TR" dirty="0" err="1"/>
              <a:t>or</a:t>
            </a:r>
            <a:r>
              <a:rPr lang="tr-TR" dirty="0"/>
              <a:t> </a:t>
            </a:r>
            <a:r>
              <a:rPr lang="tr-TR" dirty="0" err="1"/>
              <a:t>refrigerators</a:t>
            </a:r>
            <a:r>
              <a:rPr lang="tr-TR" dirty="0"/>
              <a:t>.</a:t>
            </a:r>
          </a:p>
          <a:p>
            <a:pPr marL="228600" indent="0">
              <a:buFont typeface="Arial" panose="020B0604020202020204" pitchFamily="34" charset="0"/>
              <a:buNone/>
            </a:pPr>
            <a:r>
              <a:rPr lang="tr-TR" dirty="0" err="1"/>
              <a:t>Alarms</a:t>
            </a:r>
            <a:r>
              <a:rPr lang="tr-TR" dirty="0"/>
              <a:t> </a:t>
            </a:r>
            <a:r>
              <a:rPr lang="tr-TR" dirty="0" err="1"/>
              <a:t>and</a:t>
            </a:r>
            <a:r>
              <a:rPr lang="tr-TR" dirty="0"/>
              <a:t> </a:t>
            </a:r>
            <a:r>
              <a:rPr lang="tr-TR" dirty="0" err="1"/>
              <a:t>Sensors</a:t>
            </a:r>
            <a:r>
              <a:rPr lang="tr-TR" dirty="0"/>
              <a:t>: </a:t>
            </a:r>
            <a:r>
              <a:rPr lang="tr-TR" dirty="0" err="1"/>
              <a:t>Use</a:t>
            </a:r>
            <a:r>
              <a:rPr lang="tr-TR" dirty="0"/>
              <a:t> </a:t>
            </a:r>
            <a:r>
              <a:rPr lang="tr-TR" dirty="0" err="1"/>
              <a:t>alarms</a:t>
            </a:r>
            <a:r>
              <a:rPr lang="tr-TR" dirty="0"/>
              <a:t> on </a:t>
            </a:r>
            <a:r>
              <a:rPr lang="tr-TR" dirty="0" err="1"/>
              <a:t>doors</a:t>
            </a:r>
            <a:r>
              <a:rPr lang="tr-TR" dirty="0"/>
              <a:t>, </a:t>
            </a:r>
            <a:r>
              <a:rPr lang="tr-TR" dirty="0" err="1"/>
              <a:t>windows</a:t>
            </a:r>
            <a:r>
              <a:rPr lang="tr-TR" dirty="0"/>
              <a:t>, </a:t>
            </a:r>
            <a:r>
              <a:rPr lang="tr-TR" dirty="0" err="1"/>
              <a:t>and</a:t>
            </a:r>
            <a:r>
              <a:rPr lang="tr-TR" dirty="0"/>
              <a:t> </a:t>
            </a:r>
            <a:r>
              <a:rPr lang="tr-TR" dirty="0" err="1"/>
              <a:t>storage</a:t>
            </a:r>
            <a:r>
              <a:rPr lang="tr-TR" dirty="0"/>
              <a:t> </a:t>
            </a:r>
            <a:r>
              <a:rPr lang="tr-TR" dirty="0" err="1"/>
              <a:t>units</a:t>
            </a:r>
            <a:r>
              <a:rPr lang="tr-TR" dirty="0"/>
              <a:t> </a:t>
            </a:r>
            <a:r>
              <a:rPr lang="tr-TR" dirty="0" err="1"/>
              <a:t>to</a:t>
            </a:r>
            <a:r>
              <a:rPr lang="tr-TR" dirty="0"/>
              <a:t> </a:t>
            </a:r>
            <a:r>
              <a:rPr lang="tr-TR" dirty="0" err="1"/>
              <a:t>detect</a:t>
            </a:r>
            <a:r>
              <a:rPr lang="tr-TR" dirty="0"/>
              <a:t> </a:t>
            </a:r>
            <a:r>
              <a:rPr lang="tr-TR" dirty="0" err="1"/>
              <a:t>unauthorized</a:t>
            </a:r>
            <a:r>
              <a:rPr lang="tr-TR" dirty="0"/>
              <a:t> </a:t>
            </a:r>
            <a:r>
              <a:rPr lang="tr-TR" dirty="0" err="1"/>
              <a:t>access</a:t>
            </a:r>
            <a:r>
              <a:rPr lang="tr-TR" dirty="0"/>
              <a:t> </a:t>
            </a:r>
            <a:r>
              <a:rPr lang="tr-TR" dirty="0" err="1"/>
              <a:t>or</a:t>
            </a:r>
            <a:r>
              <a:rPr lang="tr-TR" dirty="0"/>
              <a:t> </a:t>
            </a:r>
            <a:r>
              <a:rPr lang="tr-TR" dirty="0" err="1"/>
              <a:t>breaches</a:t>
            </a:r>
            <a:r>
              <a:rPr lang="tr-TR" dirty="0"/>
              <a:t>. Motion </a:t>
            </a:r>
            <a:r>
              <a:rPr lang="tr-TR" dirty="0" err="1"/>
              <a:t>sensors</a:t>
            </a:r>
            <a:r>
              <a:rPr lang="tr-TR" dirty="0"/>
              <a:t> can </a:t>
            </a:r>
            <a:r>
              <a:rPr lang="tr-TR" dirty="0" err="1"/>
              <a:t>add</a:t>
            </a:r>
            <a:r>
              <a:rPr lang="tr-TR" dirty="0"/>
              <a:t> an </a:t>
            </a:r>
            <a:r>
              <a:rPr lang="tr-TR" dirty="0" err="1"/>
              <a:t>additional</a:t>
            </a:r>
            <a:r>
              <a:rPr lang="tr-TR" dirty="0"/>
              <a:t> </a:t>
            </a:r>
            <a:r>
              <a:rPr lang="tr-TR" dirty="0" err="1"/>
              <a:t>layer</a:t>
            </a:r>
            <a:r>
              <a:rPr lang="tr-TR" dirty="0"/>
              <a:t> of </a:t>
            </a:r>
            <a:r>
              <a:rPr lang="tr-TR" dirty="0" err="1"/>
              <a:t>security</a:t>
            </a:r>
            <a:r>
              <a:rPr lang="tr-TR" dirty="0"/>
              <a:t> </a:t>
            </a:r>
            <a:r>
              <a:rPr lang="tr-TR" dirty="0" err="1"/>
              <a:t>for</a:t>
            </a:r>
            <a:r>
              <a:rPr lang="tr-TR" dirty="0"/>
              <a:t> </a:t>
            </a:r>
            <a:r>
              <a:rPr lang="tr-TR" dirty="0" err="1"/>
              <a:t>high</a:t>
            </a:r>
            <a:r>
              <a:rPr lang="tr-TR" dirty="0"/>
              <a:t>-risk </a:t>
            </a:r>
            <a:r>
              <a:rPr lang="tr-TR" dirty="0" err="1"/>
              <a:t>areas</a:t>
            </a:r>
            <a:r>
              <a:rPr lang="tr-TR" dirty="0"/>
              <a:t>.</a:t>
            </a:r>
          </a:p>
          <a:p>
            <a:pPr marL="228600" indent="0">
              <a:buFont typeface="Arial" panose="020B0604020202020204" pitchFamily="34" charset="0"/>
              <a:buNone/>
            </a:pPr>
            <a:r>
              <a:rPr lang="tr-TR" dirty="0"/>
              <a:t>Inventory Management: </a:t>
            </a:r>
            <a:r>
              <a:rPr lang="tr-TR" dirty="0" err="1"/>
              <a:t>Maintain</a:t>
            </a:r>
            <a:r>
              <a:rPr lang="tr-TR" dirty="0"/>
              <a:t> a </a:t>
            </a:r>
            <a:r>
              <a:rPr lang="tr-TR" dirty="0" err="1"/>
              <a:t>detailed</a:t>
            </a:r>
            <a:r>
              <a:rPr lang="tr-TR" dirty="0"/>
              <a:t> </a:t>
            </a:r>
            <a:r>
              <a:rPr lang="tr-TR" dirty="0" err="1"/>
              <a:t>inventory</a:t>
            </a:r>
            <a:r>
              <a:rPr lang="tr-TR" dirty="0"/>
              <a:t> of </a:t>
            </a:r>
            <a:r>
              <a:rPr lang="tr-TR" dirty="0" err="1"/>
              <a:t>all</a:t>
            </a:r>
            <a:r>
              <a:rPr lang="tr-TR" dirty="0"/>
              <a:t> </a:t>
            </a:r>
            <a:r>
              <a:rPr lang="tr-TR" dirty="0" err="1"/>
              <a:t>equipment</a:t>
            </a:r>
            <a:r>
              <a:rPr lang="tr-TR" dirty="0"/>
              <a:t>, </a:t>
            </a:r>
            <a:r>
              <a:rPr lang="tr-TR" dirty="0" err="1"/>
              <a:t>chemicals</a:t>
            </a:r>
            <a:r>
              <a:rPr lang="tr-TR" dirty="0"/>
              <a:t>, </a:t>
            </a:r>
            <a:r>
              <a:rPr lang="tr-TR" dirty="0" err="1"/>
              <a:t>and</a:t>
            </a:r>
            <a:r>
              <a:rPr lang="tr-TR" dirty="0"/>
              <a:t> </a:t>
            </a:r>
            <a:r>
              <a:rPr lang="tr-TR" dirty="0" err="1"/>
              <a:t>biological</a:t>
            </a:r>
            <a:r>
              <a:rPr lang="tr-TR" dirty="0"/>
              <a:t> </a:t>
            </a:r>
            <a:r>
              <a:rPr lang="tr-TR" dirty="0" err="1"/>
              <a:t>materials</a:t>
            </a:r>
            <a:r>
              <a:rPr lang="tr-TR" dirty="0"/>
              <a:t>. </a:t>
            </a:r>
            <a:r>
              <a:rPr lang="tr-TR" dirty="0" err="1"/>
              <a:t>Regular</a:t>
            </a:r>
            <a:r>
              <a:rPr lang="tr-TR" dirty="0"/>
              <a:t> </a:t>
            </a:r>
            <a:r>
              <a:rPr lang="tr-TR" dirty="0" err="1"/>
              <a:t>audits</a:t>
            </a:r>
            <a:r>
              <a:rPr lang="tr-TR" dirty="0"/>
              <a:t> </a:t>
            </a:r>
            <a:r>
              <a:rPr lang="tr-TR" dirty="0" err="1"/>
              <a:t>should</a:t>
            </a:r>
            <a:r>
              <a:rPr lang="tr-TR" dirty="0"/>
              <a:t> be </a:t>
            </a:r>
            <a:r>
              <a:rPr lang="tr-TR" dirty="0" err="1"/>
              <a:t>conducted</a:t>
            </a:r>
            <a:r>
              <a:rPr lang="tr-TR" dirty="0"/>
              <a:t> </a:t>
            </a:r>
            <a:r>
              <a:rPr lang="tr-TR" dirty="0" err="1"/>
              <a:t>to</a:t>
            </a:r>
            <a:r>
              <a:rPr lang="tr-TR" dirty="0"/>
              <a:t> </a:t>
            </a:r>
            <a:r>
              <a:rPr lang="tr-TR" dirty="0" err="1"/>
              <a:t>ensure</a:t>
            </a:r>
            <a:r>
              <a:rPr lang="tr-TR" dirty="0"/>
              <a:t> </a:t>
            </a:r>
            <a:r>
              <a:rPr lang="tr-TR" dirty="0" err="1"/>
              <a:t>nothing</a:t>
            </a:r>
            <a:r>
              <a:rPr lang="tr-TR" dirty="0"/>
              <a:t> is </a:t>
            </a:r>
            <a:r>
              <a:rPr lang="tr-TR" dirty="0" err="1"/>
              <a:t>missing</a:t>
            </a:r>
            <a:r>
              <a:rPr lang="tr-TR" dirty="0"/>
              <a:t> </a:t>
            </a:r>
            <a:r>
              <a:rPr lang="tr-TR" dirty="0" err="1"/>
              <a:t>or</a:t>
            </a:r>
            <a:r>
              <a:rPr lang="tr-TR" dirty="0"/>
              <a:t> </a:t>
            </a:r>
            <a:r>
              <a:rPr lang="tr-TR" dirty="0" err="1"/>
              <a:t>misplaced</a:t>
            </a:r>
            <a:r>
              <a:rPr lang="tr-TR" dirty="0"/>
              <a:t>.</a:t>
            </a:r>
          </a:p>
          <a:p>
            <a:pPr marL="228600" indent="0">
              <a:buFont typeface="Arial" panose="020B0604020202020204" pitchFamily="34" charset="0"/>
              <a:buNone/>
            </a:pPr>
            <a:endParaRPr lang="tr-TR" dirty="0"/>
          </a:p>
          <a:p>
            <a:pPr marL="228600" indent="0">
              <a:buFont typeface="Arial" panose="020B0604020202020204" pitchFamily="34" charset="0"/>
              <a:buNone/>
            </a:pPr>
            <a:r>
              <a:rPr lang="tr-TR" dirty="0" err="1"/>
              <a:t>Cybersecurity</a:t>
            </a:r>
            <a:r>
              <a:rPr lang="tr-TR" dirty="0"/>
              <a:t> </a:t>
            </a:r>
            <a:r>
              <a:rPr lang="tr-TR" dirty="0" err="1"/>
              <a:t>and</a:t>
            </a:r>
            <a:r>
              <a:rPr lang="tr-TR" dirty="0"/>
              <a:t> Information Security</a:t>
            </a:r>
          </a:p>
          <a:p>
            <a:pPr marL="228600" indent="0">
              <a:buFont typeface="Arial" panose="020B0604020202020204" pitchFamily="34" charset="0"/>
              <a:buNone/>
            </a:pPr>
            <a:r>
              <a:rPr lang="tr-TR" dirty="0" err="1"/>
              <a:t>Protecting</a:t>
            </a:r>
            <a:r>
              <a:rPr lang="tr-TR" dirty="0"/>
              <a:t> </a:t>
            </a:r>
            <a:r>
              <a:rPr lang="tr-TR" dirty="0" err="1"/>
              <a:t>Digital</a:t>
            </a:r>
            <a:r>
              <a:rPr lang="tr-TR" dirty="0"/>
              <a:t> Data</a:t>
            </a:r>
          </a:p>
          <a:p>
            <a:pPr marL="228600" indent="0">
              <a:buFont typeface="Arial" panose="020B0604020202020204" pitchFamily="34" charset="0"/>
              <a:buNone/>
            </a:pPr>
            <a:r>
              <a:rPr lang="tr-TR" dirty="0"/>
              <a:t>Data </a:t>
            </a:r>
            <a:r>
              <a:rPr lang="tr-TR" dirty="0" err="1"/>
              <a:t>Encryption</a:t>
            </a:r>
            <a:r>
              <a:rPr lang="tr-TR" dirty="0"/>
              <a:t>: </a:t>
            </a:r>
            <a:r>
              <a:rPr lang="tr-TR" dirty="0" err="1"/>
              <a:t>Encrypt</a:t>
            </a:r>
            <a:r>
              <a:rPr lang="tr-TR" dirty="0"/>
              <a:t> </a:t>
            </a:r>
            <a:r>
              <a:rPr lang="tr-TR" dirty="0" err="1"/>
              <a:t>all</a:t>
            </a:r>
            <a:r>
              <a:rPr lang="tr-TR" dirty="0"/>
              <a:t> </a:t>
            </a:r>
            <a:r>
              <a:rPr lang="tr-TR" dirty="0" err="1"/>
              <a:t>sensitive</a:t>
            </a:r>
            <a:r>
              <a:rPr lang="tr-TR" dirty="0"/>
              <a:t> data, </a:t>
            </a:r>
            <a:r>
              <a:rPr lang="tr-TR" dirty="0" err="1"/>
              <a:t>including</a:t>
            </a:r>
            <a:r>
              <a:rPr lang="tr-TR" dirty="0"/>
              <a:t> </a:t>
            </a:r>
            <a:r>
              <a:rPr lang="tr-TR" dirty="0" err="1"/>
              <a:t>research</a:t>
            </a:r>
            <a:r>
              <a:rPr lang="tr-TR" dirty="0"/>
              <a:t> data, </a:t>
            </a:r>
            <a:r>
              <a:rPr lang="tr-TR" dirty="0" err="1"/>
              <a:t>personal</a:t>
            </a:r>
            <a:r>
              <a:rPr lang="tr-TR" dirty="0"/>
              <a:t> </a:t>
            </a:r>
            <a:r>
              <a:rPr lang="tr-TR" dirty="0" err="1"/>
              <a:t>information</a:t>
            </a:r>
            <a:r>
              <a:rPr lang="tr-TR" dirty="0"/>
              <a:t>, </a:t>
            </a:r>
            <a:r>
              <a:rPr lang="tr-TR" dirty="0" err="1"/>
              <a:t>and</a:t>
            </a:r>
            <a:r>
              <a:rPr lang="tr-TR" dirty="0"/>
              <a:t> </a:t>
            </a:r>
            <a:r>
              <a:rPr lang="tr-TR" dirty="0" err="1"/>
              <a:t>confidential</a:t>
            </a:r>
            <a:r>
              <a:rPr lang="tr-TR" dirty="0"/>
              <a:t> </a:t>
            </a:r>
            <a:r>
              <a:rPr lang="tr-TR" dirty="0" err="1"/>
              <a:t>communications</a:t>
            </a:r>
            <a:r>
              <a:rPr lang="tr-TR" dirty="0"/>
              <a:t>. </a:t>
            </a:r>
            <a:r>
              <a:rPr lang="tr-TR" dirty="0" err="1"/>
              <a:t>Use</a:t>
            </a:r>
            <a:r>
              <a:rPr lang="tr-TR" dirty="0"/>
              <a:t> </a:t>
            </a:r>
            <a:r>
              <a:rPr lang="tr-TR" dirty="0" err="1"/>
              <a:t>secure</a:t>
            </a:r>
            <a:r>
              <a:rPr lang="tr-TR" dirty="0"/>
              <a:t> </a:t>
            </a:r>
            <a:r>
              <a:rPr lang="tr-TR" dirty="0" err="1"/>
              <a:t>networks</a:t>
            </a:r>
            <a:r>
              <a:rPr lang="tr-TR" dirty="0"/>
              <a:t> </a:t>
            </a:r>
            <a:r>
              <a:rPr lang="tr-TR" dirty="0" err="1"/>
              <a:t>and</a:t>
            </a:r>
            <a:r>
              <a:rPr lang="tr-TR" dirty="0"/>
              <a:t> </a:t>
            </a:r>
            <a:r>
              <a:rPr lang="tr-TR" dirty="0" err="1"/>
              <a:t>VPNs</a:t>
            </a:r>
            <a:r>
              <a:rPr lang="tr-TR" dirty="0"/>
              <a:t> </a:t>
            </a:r>
            <a:r>
              <a:rPr lang="tr-TR" dirty="0" err="1"/>
              <a:t>for</a:t>
            </a:r>
            <a:r>
              <a:rPr lang="tr-TR" dirty="0"/>
              <a:t> </a:t>
            </a:r>
            <a:r>
              <a:rPr lang="tr-TR" dirty="0" err="1"/>
              <a:t>remote</a:t>
            </a:r>
            <a:r>
              <a:rPr lang="tr-TR" dirty="0"/>
              <a:t> </a:t>
            </a:r>
            <a:r>
              <a:rPr lang="tr-TR" dirty="0" err="1"/>
              <a:t>access</a:t>
            </a:r>
            <a:r>
              <a:rPr lang="tr-TR" dirty="0"/>
              <a:t>.</a:t>
            </a:r>
          </a:p>
          <a:p>
            <a:pPr marL="228600" indent="0">
              <a:buFont typeface="Arial" panose="020B0604020202020204" pitchFamily="34" charset="0"/>
              <a:buNone/>
            </a:pPr>
            <a:r>
              <a:rPr lang="tr-TR" dirty="0"/>
              <a:t>Access </a:t>
            </a:r>
            <a:r>
              <a:rPr lang="tr-TR" dirty="0" err="1"/>
              <a:t>Controls</a:t>
            </a:r>
            <a:r>
              <a:rPr lang="tr-TR" dirty="0"/>
              <a:t> </a:t>
            </a:r>
            <a:r>
              <a:rPr lang="tr-TR" dirty="0" err="1"/>
              <a:t>for</a:t>
            </a:r>
            <a:r>
              <a:rPr lang="tr-TR" dirty="0"/>
              <a:t> </a:t>
            </a:r>
            <a:r>
              <a:rPr lang="tr-TR" dirty="0" err="1"/>
              <a:t>Digital</a:t>
            </a:r>
            <a:r>
              <a:rPr lang="tr-TR" dirty="0"/>
              <a:t> </a:t>
            </a:r>
            <a:r>
              <a:rPr lang="tr-TR" dirty="0" err="1"/>
              <a:t>Systems</a:t>
            </a:r>
            <a:r>
              <a:rPr lang="tr-TR" dirty="0"/>
              <a:t>: </a:t>
            </a:r>
            <a:r>
              <a:rPr lang="tr-TR" dirty="0" err="1"/>
              <a:t>Implement</a:t>
            </a:r>
            <a:r>
              <a:rPr lang="tr-TR" dirty="0"/>
              <a:t> </a:t>
            </a:r>
            <a:r>
              <a:rPr lang="tr-TR" dirty="0" err="1"/>
              <a:t>multi-factor</a:t>
            </a:r>
            <a:r>
              <a:rPr lang="tr-TR" dirty="0"/>
              <a:t> </a:t>
            </a:r>
            <a:r>
              <a:rPr lang="tr-TR" dirty="0" err="1"/>
              <a:t>authentication</a:t>
            </a:r>
            <a:r>
              <a:rPr lang="tr-TR" dirty="0"/>
              <a:t> (MFA) </a:t>
            </a:r>
            <a:r>
              <a:rPr lang="tr-TR" dirty="0" err="1"/>
              <a:t>for</a:t>
            </a:r>
            <a:r>
              <a:rPr lang="tr-TR" dirty="0"/>
              <a:t> </a:t>
            </a:r>
            <a:r>
              <a:rPr lang="tr-TR" dirty="0" err="1"/>
              <a:t>access</a:t>
            </a:r>
            <a:r>
              <a:rPr lang="tr-TR" dirty="0"/>
              <a:t> </a:t>
            </a:r>
            <a:r>
              <a:rPr lang="tr-TR" dirty="0" err="1"/>
              <a:t>to</a:t>
            </a:r>
            <a:r>
              <a:rPr lang="tr-TR" dirty="0"/>
              <a:t> </a:t>
            </a:r>
            <a:r>
              <a:rPr lang="tr-TR" dirty="0" err="1"/>
              <a:t>lab</a:t>
            </a:r>
            <a:r>
              <a:rPr lang="tr-TR" dirty="0"/>
              <a:t> </a:t>
            </a:r>
            <a:r>
              <a:rPr lang="tr-TR" dirty="0" err="1"/>
              <a:t>computers</a:t>
            </a:r>
            <a:r>
              <a:rPr lang="tr-TR" dirty="0"/>
              <a:t>, </a:t>
            </a:r>
            <a:r>
              <a:rPr lang="tr-TR" dirty="0" err="1"/>
              <a:t>databases</a:t>
            </a:r>
            <a:r>
              <a:rPr lang="tr-TR" dirty="0"/>
              <a:t>, </a:t>
            </a:r>
            <a:r>
              <a:rPr lang="tr-TR" dirty="0" err="1"/>
              <a:t>and</a:t>
            </a:r>
            <a:r>
              <a:rPr lang="tr-TR" dirty="0"/>
              <a:t> </a:t>
            </a:r>
            <a:r>
              <a:rPr lang="tr-TR" dirty="0" err="1"/>
              <a:t>networks</a:t>
            </a:r>
            <a:r>
              <a:rPr lang="tr-TR" dirty="0"/>
              <a:t>. </a:t>
            </a:r>
            <a:r>
              <a:rPr lang="tr-TR" dirty="0" err="1"/>
              <a:t>Assign</a:t>
            </a:r>
            <a:r>
              <a:rPr lang="tr-TR" dirty="0"/>
              <a:t> </a:t>
            </a:r>
            <a:r>
              <a:rPr lang="tr-TR" dirty="0" err="1"/>
              <a:t>user</a:t>
            </a:r>
            <a:r>
              <a:rPr lang="tr-TR" dirty="0"/>
              <a:t> </a:t>
            </a:r>
            <a:r>
              <a:rPr lang="tr-TR" dirty="0" err="1"/>
              <a:t>privileges</a:t>
            </a:r>
            <a:r>
              <a:rPr lang="tr-TR" dirty="0"/>
              <a:t> </a:t>
            </a:r>
            <a:r>
              <a:rPr lang="tr-TR" dirty="0" err="1"/>
              <a:t>based</a:t>
            </a:r>
            <a:r>
              <a:rPr lang="tr-TR" dirty="0"/>
              <a:t> on </a:t>
            </a:r>
            <a:r>
              <a:rPr lang="tr-TR" dirty="0" err="1"/>
              <a:t>job</a:t>
            </a:r>
            <a:r>
              <a:rPr lang="tr-TR" dirty="0"/>
              <a:t> </a:t>
            </a:r>
            <a:r>
              <a:rPr lang="tr-TR" dirty="0" err="1"/>
              <a:t>roles</a:t>
            </a:r>
            <a:r>
              <a:rPr lang="tr-TR" dirty="0"/>
              <a:t> </a:t>
            </a:r>
            <a:r>
              <a:rPr lang="tr-TR" dirty="0" err="1"/>
              <a:t>and</a:t>
            </a:r>
            <a:r>
              <a:rPr lang="tr-TR" dirty="0"/>
              <a:t> limit </a:t>
            </a:r>
            <a:r>
              <a:rPr lang="tr-TR" dirty="0" err="1"/>
              <a:t>access</a:t>
            </a:r>
            <a:r>
              <a:rPr lang="tr-TR" dirty="0"/>
              <a:t> </a:t>
            </a:r>
            <a:r>
              <a:rPr lang="tr-TR" dirty="0" err="1"/>
              <a:t>to</a:t>
            </a:r>
            <a:r>
              <a:rPr lang="tr-TR" dirty="0"/>
              <a:t> </a:t>
            </a:r>
            <a:r>
              <a:rPr lang="tr-TR" dirty="0" err="1"/>
              <a:t>sensitive</a:t>
            </a:r>
            <a:r>
              <a:rPr lang="tr-TR" dirty="0"/>
              <a:t> data </a:t>
            </a:r>
            <a:r>
              <a:rPr lang="tr-TR" dirty="0" err="1"/>
              <a:t>to</a:t>
            </a:r>
            <a:r>
              <a:rPr lang="tr-TR" dirty="0"/>
              <a:t> </a:t>
            </a:r>
            <a:r>
              <a:rPr lang="tr-TR" dirty="0" err="1"/>
              <a:t>only</a:t>
            </a:r>
            <a:r>
              <a:rPr lang="tr-TR" dirty="0"/>
              <a:t> </a:t>
            </a:r>
            <a:r>
              <a:rPr lang="tr-TR" dirty="0" err="1"/>
              <a:t>those</a:t>
            </a:r>
            <a:r>
              <a:rPr lang="tr-TR" dirty="0"/>
              <a:t> </a:t>
            </a:r>
            <a:r>
              <a:rPr lang="tr-TR" dirty="0" err="1"/>
              <a:t>who</a:t>
            </a:r>
            <a:r>
              <a:rPr lang="tr-TR" dirty="0"/>
              <a:t> </a:t>
            </a:r>
            <a:r>
              <a:rPr lang="tr-TR" dirty="0" err="1"/>
              <a:t>need</a:t>
            </a:r>
            <a:r>
              <a:rPr lang="tr-TR" dirty="0"/>
              <a:t> it.</a:t>
            </a:r>
          </a:p>
          <a:p>
            <a:pPr marL="228600" indent="0">
              <a:buFont typeface="Arial" panose="020B0604020202020204" pitchFamily="34" charset="0"/>
              <a:buNone/>
            </a:pPr>
            <a:r>
              <a:rPr lang="tr-TR" dirty="0" err="1"/>
              <a:t>Regular</a:t>
            </a:r>
            <a:r>
              <a:rPr lang="tr-TR" dirty="0"/>
              <a:t> </a:t>
            </a:r>
            <a:r>
              <a:rPr lang="tr-TR" dirty="0" err="1"/>
              <a:t>Backups</a:t>
            </a:r>
            <a:r>
              <a:rPr lang="tr-TR" dirty="0"/>
              <a:t>: </a:t>
            </a:r>
            <a:r>
              <a:rPr lang="tr-TR" dirty="0" err="1"/>
              <a:t>Back</a:t>
            </a:r>
            <a:r>
              <a:rPr lang="tr-TR" dirty="0"/>
              <a:t> </a:t>
            </a:r>
            <a:r>
              <a:rPr lang="tr-TR" dirty="0" err="1"/>
              <a:t>up</a:t>
            </a:r>
            <a:r>
              <a:rPr lang="tr-TR" dirty="0"/>
              <a:t> data </a:t>
            </a:r>
            <a:r>
              <a:rPr lang="tr-TR" dirty="0" err="1"/>
              <a:t>regularly</a:t>
            </a:r>
            <a:r>
              <a:rPr lang="tr-TR" dirty="0"/>
              <a:t> </a:t>
            </a:r>
            <a:r>
              <a:rPr lang="tr-TR" dirty="0" err="1"/>
              <a:t>to</a:t>
            </a:r>
            <a:r>
              <a:rPr lang="tr-TR" dirty="0"/>
              <a:t> </a:t>
            </a:r>
            <a:r>
              <a:rPr lang="tr-TR" dirty="0" err="1"/>
              <a:t>secure</a:t>
            </a:r>
            <a:r>
              <a:rPr lang="tr-TR" dirty="0"/>
              <a:t>, </a:t>
            </a:r>
            <a:r>
              <a:rPr lang="tr-TR" dirty="0" err="1"/>
              <a:t>off</a:t>
            </a:r>
            <a:r>
              <a:rPr lang="tr-TR" dirty="0"/>
              <a:t>-site </a:t>
            </a:r>
            <a:r>
              <a:rPr lang="tr-TR" dirty="0" err="1"/>
              <a:t>locations</a:t>
            </a:r>
            <a:r>
              <a:rPr lang="tr-TR" dirty="0"/>
              <a:t>. </a:t>
            </a:r>
            <a:r>
              <a:rPr lang="tr-TR" dirty="0" err="1"/>
              <a:t>Make</a:t>
            </a:r>
            <a:r>
              <a:rPr lang="tr-TR" dirty="0"/>
              <a:t> sure </a:t>
            </a:r>
            <a:r>
              <a:rPr lang="tr-TR" dirty="0" err="1"/>
              <a:t>backups</a:t>
            </a:r>
            <a:r>
              <a:rPr lang="tr-TR" dirty="0"/>
              <a:t> </a:t>
            </a:r>
            <a:r>
              <a:rPr lang="tr-TR" dirty="0" err="1"/>
              <a:t>are</a:t>
            </a:r>
            <a:r>
              <a:rPr lang="tr-TR" dirty="0"/>
              <a:t> </a:t>
            </a:r>
            <a:r>
              <a:rPr lang="tr-TR" dirty="0" err="1"/>
              <a:t>encrypted</a:t>
            </a:r>
            <a:r>
              <a:rPr lang="tr-TR" dirty="0"/>
              <a:t> </a:t>
            </a:r>
            <a:r>
              <a:rPr lang="tr-TR" dirty="0" err="1"/>
              <a:t>and</a:t>
            </a:r>
            <a:r>
              <a:rPr lang="tr-TR" dirty="0"/>
              <a:t> </a:t>
            </a:r>
            <a:r>
              <a:rPr lang="tr-TR" dirty="0" err="1"/>
              <a:t>protected</a:t>
            </a:r>
            <a:r>
              <a:rPr lang="tr-TR" dirty="0"/>
              <a:t> </a:t>
            </a:r>
            <a:r>
              <a:rPr lang="tr-TR" dirty="0" err="1"/>
              <a:t>from</a:t>
            </a:r>
            <a:r>
              <a:rPr lang="tr-TR" dirty="0"/>
              <a:t> </a:t>
            </a:r>
            <a:r>
              <a:rPr lang="tr-TR" dirty="0" err="1"/>
              <a:t>unauthorized</a:t>
            </a:r>
            <a:r>
              <a:rPr lang="tr-TR" dirty="0"/>
              <a:t> </a:t>
            </a:r>
            <a:r>
              <a:rPr lang="tr-TR" dirty="0" err="1"/>
              <a:t>access</a:t>
            </a:r>
            <a:r>
              <a:rPr lang="tr-TR" dirty="0"/>
              <a:t>.</a:t>
            </a:r>
          </a:p>
          <a:p>
            <a:pPr marL="228600" indent="0">
              <a:buFont typeface="Arial" panose="020B0604020202020204" pitchFamily="34" charset="0"/>
              <a:buNone/>
            </a:pPr>
            <a:endParaRPr lang="tr-TR" dirty="0"/>
          </a:p>
          <a:p>
            <a:pPr marL="228600" indent="0">
              <a:buFont typeface="Arial" panose="020B0604020202020204" pitchFamily="34" charset="0"/>
              <a:buNone/>
            </a:pPr>
            <a:r>
              <a:rPr lang="tr-TR" dirty="0" err="1"/>
              <a:t>Preventing</a:t>
            </a:r>
            <a:r>
              <a:rPr lang="tr-TR" dirty="0"/>
              <a:t> </a:t>
            </a:r>
            <a:r>
              <a:rPr lang="tr-TR" dirty="0" err="1"/>
              <a:t>Cyber</a:t>
            </a:r>
            <a:r>
              <a:rPr lang="tr-TR" dirty="0"/>
              <a:t> ​​</a:t>
            </a:r>
            <a:r>
              <a:rPr lang="tr-TR" dirty="0" err="1"/>
              <a:t>Threats</a:t>
            </a:r>
            <a:endParaRPr lang="tr-TR" dirty="0"/>
          </a:p>
          <a:p>
            <a:pPr marL="228600" indent="0">
              <a:buFont typeface="Arial" panose="020B0604020202020204" pitchFamily="34" charset="0"/>
              <a:buNone/>
            </a:pPr>
            <a:r>
              <a:rPr lang="tr-TR" dirty="0"/>
              <a:t>Software Security: </a:t>
            </a:r>
            <a:r>
              <a:rPr lang="tr-TR" dirty="0" err="1"/>
              <a:t>Keep</a:t>
            </a:r>
            <a:r>
              <a:rPr lang="tr-TR" dirty="0"/>
              <a:t> </a:t>
            </a:r>
            <a:r>
              <a:rPr lang="tr-TR" dirty="0" err="1"/>
              <a:t>all</a:t>
            </a:r>
            <a:r>
              <a:rPr lang="tr-TR" dirty="0"/>
              <a:t> software </a:t>
            </a:r>
            <a:r>
              <a:rPr lang="tr-TR" dirty="0" err="1"/>
              <a:t>and</a:t>
            </a:r>
            <a:r>
              <a:rPr lang="tr-TR" dirty="0"/>
              <a:t> </a:t>
            </a:r>
            <a:r>
              <a:rPr lang="tr-TR" dirty="0" err="1"/>
              <a:t>operating</a:t>
            </a:r>
            <a:r>
              <a:rPr lang="tr-TR" dirty="0"/>
              <a:t> </a:t>
            </a:r>
            <a:r>
              <a:rPr lang="tr-TR" dirty="0" err="1"/>
              <a:t>systems</a:t>
            </a:r>
            <a:r>
              <a:rPr lang="tr-TR" dirty="0"/>
              <a:t> </a:t>
            </a:r>
            <a:r>
              <a:rPr lang="tr-TR" dirty="0" err="1"/>
              <a:t>up</a:t>
            </a:r>
            <a:r>
              <a:rPr lang="tr-TR" dirty="0"/>
              <a:t> </a:t>
            </a:r>
            <a:r>
              <a:rPr lang="tr-TR" dirty="0" err="1"/>
              <a:t>to</a:t>
            </a:r>
            <a:r>
              <a:rPr lang="tr-TR" dirty="0"/>
              <a:t> </a:t>
            </a:r>
            <a:r>
              <a:rPr lang="tr-TR" dirty="0" err="1"/>
              <a:t>date</a:t>
            </a:r>
            <a:r>
              <a:rPr lang="tr-TR" dirty="0"/>
              <a:t> </a:t>
            </a:r>
            <a:r>
              <a:rPr lang="tr-TR" dirty="0" err="1"/>
              <a:t>with</a:t>
            </a:r>
            <a:r>
              <a:rPr lang="tr-TR" dirty="0"/>
              <a:t> </a:t>
            </a:r>
            <a:r>
              <a:rPr lang="tr-TR" dirty="0" err="1"/>
              <a:t>the</a:t>
            </a:r>
            <a:r>
              <a:rPr lang="tr-TR" dirty="0"/>
              <a:t> </a:t>
            </a:r>
            <a:r>
              <a:rPr lang="tr-TR" dirty="0" err="1"/>
              <a:t>latest</a:t>
            </a:r>
            <a:r>
              <a:rPr lang="tr-TR" dirty="0"/>
              <a:t> </a:t>
            </a:r>
            <a:r>
              <a:rPr lang="tr-TR" dirty="0" err="1"/>
              <a:t>security</a:t>
            </a:r>
            <a:r>
              <a:rPr lang="tr-TR" dirty="0"/>
              <a:t> </a:t>
            </a:r>
            <a:r>
              <a:rPr lang="tr-TR" dirty="0" err="1"/>
              <a:t>patches</a:t>
            </a:r>
            <a:r>
              <a:rPr lang="tr-TR" dirty="0"/>
              <a:t>. </a:t>
            </a:r>
            <a:r>
              <a:rPr lang="tr-TR" dirty="0" err="1"/>
              <a:t>Use</a:t>
            </a:r>
            <a:r>
              <a:rPr lang="tr-TR" dirty="0"/>
              <a:t> </a:t>
            </a:r>
            <a:r>
              <a:rPr lang="tr-TR" dirty="0" err="1"/>
              <a:t>reputable</a:t>
            </a:r>
            <a:r>
              <a:rPr lang="tr-TR" dirty="0"/>
              <a:t> </a:t>
            </a:r>
            <a:r>
              <a:rPr lang="tr-TR" dirty="0" err="1"/>
              <a:t>antivirus</a:t>
            </a:r>
            <a:r>
              <a:rPr lang="tr-TR" dirty="0"/>
              <a:t> </a:t>
            </a:r>
            <a:r>
              <a:rPr lang="tr-TR" dirty="0" err="1"/>
              <a:t>and</a:t>
            </a:r>
            <a:r>
              <a:rPr lang="tr-TR" dirty="0"/>
              <a:t> </a:t>
            </a:r>
            <a:r>
              <a:rPr lang="tr-TR" dirty="0" err="1"/>
              <a:t>antimalware</a:t>
            </a:r>
            <a:r>
              <a:rPr lang="tr-TR" dirty="0"/>
              <a:t> </a:t>
            </a:r>
            <a:r>
              <a:rPr lang="tr-TR" dirty="0" err="1"/>
              <a:t>programs</a:t>
            </a:r>
            <a:r>
              <a:rPr lang="tr-TR" dirty="0"/>
              <a:t>.</a:t>
            </a:r>
          </a:p>
          <a:p>
            <a:pPr marL="228600" indent="0">
              <a:buFont typeface="Arial" panose="020B0604020202020204" pitchFamily="34" charset="0"/>
              <a:buNone/>
            </a:pPr>
            <a:r>
              <a:rPr lang="tr-TR" dirty="0" err="1"/>
              <a:t>Phishing</a:t>
            </a:r>
            <a:r>
              <a:rPr lang="tr-TR" dirty="0"/>
              <a:t> </a:t>
            </a:r>
            <a:r>
              <a:rPr lang="tr-TR" dirty="0" err="1"/>
              <a:t>Awareness</a:t>
            </a:r>
            <a:r>
              <a:rPr lang="tr-TR" dirty="0"/>
              <a:t>: Train </a:t>
            </a:r>
            <a:r>
              <a:rPr lang="tr-TR" dirty="0" err="1"/>
              <a:t>lab</a:t>
            </a:r>
            <a:r>
              <a:rPr lang="tr-TR" dirty="0"/>
              <a:t> </a:t>
            </a:r>
            <a:r>
              <a:rPr lang="tr-TR" dirty="0" err="1"/>
              <a:t>staff</a:t>
            </a:r>
            <a:r>
              <a:rPr lang="tr-TR" dirty="0"/>
              <a:t> </a:t>
            </a:r>
            <a:r>
              <a:rPr lang="tr-TR" dirty="0" err="1"/>
              <a:t>to</a:t>
            </a:r>
            <a:r>
              <a:rPr lang="tr-TR" dirty="0"/>
              <a:t> </a:t>
            </a:r>
            <a:r>
              <a:rPr lang="tr-TR" dirty="0" err="1"/>
              <a:t>recognize</a:t>
            </a:r>
            <a:r>
              <a:rPr lang="tr-TR" dirty="0"/>
              <a:t> </a:t>
            </a:r>
            <a:r>
              <a:rPr lang="tr-TR" dirty="0" err="1"/>
              <a:t>phishing</a:t>
            </a:r>
            <a:r>
              <a:rPr lang="tr-TR" dirty="0"/>
              <a:t> </a:t>
            </a:r>
            <a:r>
              <a:rPr lang="tr-TR" dirty="0" err="1"/>
              <a:t>emails</a:t>
            </a:r>
            <a:r>
              <a:rPr lang="tr-TR" dirty="0"/>
              <a:t> </a:t>
            </a:r>
            <a:r>
              <a:rPr lang="tr-TR" dirty="0" err="1"/>
              <a:t>and</a:t>
            </a:r>
            <a:r>
              <a:rPr lang="tr-TR" dirty="0"/>
              <a:t> </a:t>
            </a:r>
            <a:r>
              <a:rPr lang="tr-TR" dirty="0" err="1"/>
              <a:t>social</a:t>
            </a:r>
            <a:r>
              <a:rPr lang="tr-TR" dirty="0"/>
              <a:t> </a:t>
            </a:r>
            <a:r>
              <a:rPr lang="tr-TR" dirty="0" err="1"/>
              <a:t>engineering</a:t>
            </a:r>
            <a:r>
              <a:rPr lang="tr-TR" dirty="0"/>
              <a:t> </a:t>
            </a:r>
            <a:r>
              <a:rPr lang="tr-TR" dirty="0" err="1"/>
              <a:t>tactics</a:t>
            </a:r>
            <a:r>
              <a:rPr lang="tr-TR" dirty="0"/>
              <a:t>. </a:t>
            </a:r>
            <a:r>
              <a:rPr lang="tr-TR" dirty="0" err="1"/>
              <a:t>Encourage</a:t>
            </a:r>
            <a:r>
              <a:rPr lang="tr-TR" dirty="0"/>
              <a:t> </a:t>
            </a:r>
            <a:r>
              <a:rPr lang="tr-TR" dirty="0" err="1"/>
              <a:t>reporting</a:t>
            </a:r>
            <a:r>
              <a:rPr lang="tr-TR" dirty="0"/>
              <a:t> of </a:t>
            </a:r>
            <a:r>
              <a:rPr lang="tr-TR" dirty="0" err="1"/>
              <a:t>suspicious</a:t>
            </a:r>
            <a:r>
              <a:rPr lang="tr-TR" dirty="0"/>
              <a:t> </a:t>
            </a:r>
            <a:r>
              <a:rPr lang="tr-TR" dirty="0" err="1"/>
              <a:t>emails</a:t>
            </a:r>
            <a:r>
              <a:rPr lang="tr-TR" dirty="0"/>
              <a:t> </a:t>
            </a:r>
            <a:r>
              <a:rPr lang="tr-TR" dirty="0" err="1"/>
              <a:t>and</a:t>
            </a:r>
            <a:r>
              <a:rPr lang="tr-TR" dirty="0"/>
              <a:t> </a:t>
            </a:r>
            <a:r>
              <a:rPr lang="tr-TR" dirty="0" err="1"/>
              <a:t>potential</a:t>
            </a:r>
            <a:r>
              <a:rPr lang="tr-TR" dirty="0"/>
              <a:t> </a:t>
            </a:r>
            <a:r>
              <a:rPr lang="tr-TR" dirty="0" err="1"/>
              <a:t>security</a:t>
            </a:r>
            <a:r>
              <a:rPr lang="tr-TR" dirty="0"/>
              <a:t> </a:t>
            </a:r>
            <a:r>
              <a:rPr lang="tr-TR" dirty="0" err="1"/>
              <a:t>breaches</a:t>
            </a:r>
            <a:r>
              <a:rPr lang="tr-TR" dirty="0"/>
              <a:t>.</a:t>
            </a:r>
          </a:p>
          <a:p>
            <a:pPr marL="228600" indent="0">
              <a:buFont typeface="Arial" panose="020B0604020202020204" pitchFamily="34" charset="0"/>
              <a:buNone/>
            </a:pPr>
            <a:endParaRPr lang="tr-TR" dirty="0"/>
          </a:p>
          <a:p>
            <a:pPr marL="228600" indent="0">
              <a:buFont typeface="Arial" panose="020B0604020202020204" pitchFamily="34" charset="0"/>
              <a:buNone/>
            </a:pPr>
            <a:r>
              <a:rPr lang="tr-TR" dirty="0" err="1"/>
              <a:t>Secure</a:t>
            </a:r>
            <a:r>
              <a:rPr lang="tr-TR" dirty="0"/>
              <a:t> Communications: </a:t>
            </a:r>
            <a:r>
              <a:rPr lang="tr-TR" dirty="0" err="1"/>
              <a:t>Use</a:t>
            </a:r>
            <a:r>
              <a:rPr lang="tr-TR" dirty="0"/>
              <a:t> </a:t>
            </a:r>
            <a:r>
              <a:rPr lang="tr-TR" dirty="0" err="1"/>
              <a:t>encrypted</a:t>
            </a:r>
            <a:r>
              <a:rPr lang="tr-TR" dirty="0"/>
              <a:t> </a:t>
            </a:r>
            <a:r>
              <a:rPr lang="tr-TR" dirty="0" err="1"/>
              <a:t>communication</a:t>
            </a:r>
            <a:r>
              <a:rPr lang="tr-TR" dirty="0"/>
              <a:t> </a:t>
            </a:r>
            <a:r>
              <a:rPr lang="tr-TR" dirty="0" err="1"/>
              <a:t>channels</a:t>
            </a:r>
            <a:r>
              <a:rPr lang="tr-TR" dirty="0"/>
              <a:t> </a:t>
            </a:r>
            <a:r>
              <a:rPr lang="tr-TR" dirty="0" err="1"/>
              <a:t>for</a:t>
            </a:r>
            <a:r>
              <a:rPr lang="tr-TR" dirty="0"/>
              <a:t> </a:t>
            </a:r>
            <a:r>
              <a:rPr lang="tr-TR" dirty="0" err="1"/>
              <a:t>sensitive</a:t>
            </a:r>
            <a:r>
              <a:rPr lang="tr-TR" dirty="0"/>
              <a:t> </a:t>
            </a:r>
            <a:r>
              <a:rPr lang="tr-TR" dirty="0" err="1"/>
              <a:t>information</a:t>
            </a:r>
            <a:r>
              <a:rPr lang="tr-TR" dirty="0"/>
              <a:t>, </a:t>
            </a:r>
            <a:r>
              <a:rPr lang="tr-TR" dirty="0" err="1"/>
              <a:t>such</a:t>
            </a:r>
            <a:r>
              <a:rPr lang="tr-TR" dirty="0"/>
              <a:t> as </a:t>
            </a:r>
            <a:r>
              <a:rPr lang="tr-TR" dirty="0" err="1"/>
              <a:t>secure</a:t>
            </a:r>
            <a:r>
              <a:rPr lang="tr-TR" dirty="0"/>
              <a:t> </a:t>
            </a:r>
            <a:r>
              <a:rPr lang="tr-TR" dirty="0" err="1"/>
              <a:t>email</a:t>
            </a:r>
            <a:r>
              <a:rPr lang="tr-TR" dirty="0"/>
              <a:t> </a:t>
            </a:r>
            <a:r>
              <a:rPr lang="tr-TR" dirty="0" err="1"/>
              <a:t>platforms</a:t>
            </a:r>
            <a:r>
              <a:rPr lang="tr-TR" dirty="0"/>
              <a:t> </a:t>
            </a:r>
            <a:r>
              <a:rPr lang="tr-TR" dirty="0" err="1"/>
              <a:t>with</a:t>
            </a:r>
            <a:r>
              <a:rPr lang="tr-TR" dirty="0"/>
              <a:t> </a:t>
            </a:r>
            <a:r>
              <a:rPr lang="tr-TR" dirty="0" err="1"/>
              <a:t>end-to-end</a:t>
            </a:r>
            <a:r>
              <a:rPr lang="tr-TR" dirty="0"/>
              <a:t> </a:t>
            </a:r>
            <a:r>
              <a:rPr lang="tr-TR" dirty="0" err="1"/>
              <a:t>encryption</a:t>
            </a:r>
            <a:r>
              <a:rPr lang="tr-TR" dirty="0"/>
              <a:t> </a:t>
            </a:r>
            <a:r>
              <a:rPr lang="tr-TR" dirty="0" err="1"/>
              <a:t>or</a:t>
            </a:r>
            <a:r>
              <a:rPr lang="tr-TR" dirty="0"/>
              <a:t> </a:t>
            </a:r>
            <a:r>
              <a:rPr lang="tr-TR" dirty="0" err="1"/>
              <a:t>private</a:t>
            </a:r>
            <a:r>
              <a:rPr lang="tr-TR" dirty="0"/>
              <a:t> </a:t>
            </a:r>
            <a:r>
              <a:rPr lang="tr-TR" dirty="0" err="1"/>
              <a:t>communication</a:t>
            </a:r>
            <a:r>
              <a:rPr lang="tr-TR" dirty="0"/>
              <a:t> </a:t>
            </a:r>
            <a:r>
              <a:rPr lang="tr-TR" dirty="0" err="1"/>
              <a:t>tools</a:t>
            </a:r>
            <a:r>
              <a:rPr lang="tr-TR" dirty="0"/>
              <a:t>.</a:t>
            </a:r>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18</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7132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228600" indent="0">
              <a:buFont typeface="Arial" panose="020B0604020202020204" pitchFamily="34" charset="0"/>
              <a:buNone/>
            </a:pPr>
            <a:r>
              <a:rPr lang="tr-TR" dirty="0"/>
              <a:t>Handling </a:t>
            </a:r>
            <a:r>
              <a:rPr lang="tr-TR" dirty="0" err="1"/>
              <a:t>Hazardous</a:t>
            </a:r>
            <a:r>
              <a:rPr lang="tr-TR" dirty="0"/>
              <a:t> </a:t>
            </a:r>
            <a:r>
              <a:rPr lang="tr-TR" dirty="0" err="1"/>
              <a:t>Materials</a:t>
            </a:r>
            <a:endParaRPr lang="tr-TR" dirty="0"/>
          </a:p>
          <a:p>
            <a:pPr marL="228600" indent="0">
              <a:buFont typeface="Arial" panose="020B0604020202020204" pitchFamily="34" charset="0"/>
              <a:buNone/>
            </a:pPr>
            <a:r>
              <a:rPr lang="tr-TR" dirty="0" err="1"/>
              <a:t>Chemical</a:t>
            </a:r>
            <a:r>
              <a:rPr lang="tr-TR" dirty="0"/>
              <a:t> </a:t>
            </a:r>
            <a:r>
              <a:rPr lang="tr-TR" dirty="0" err="1"/>
              <a:t>Safety</a:t>
            </a:r>
            <a:endParaRPr lang="tr-TR" dirty="0"/>
          </a:p>
          <a:p>
            <a:pPr marL="228600" indent="0">
              <a:buFont typeface="Arial" panose="020B0604020202020204" pitchFamily="34" charset="0"/>
              <a:buNone/>
            </a:pPr>
            <a:r>
              <a:rPr lang="tr-TR" dirty="0"/>
              <a:t>Inventory Control: </a:t>
            </a:r>
            <a:r>
              <a:rPr lang="tr-TR" dirty="0" err="1"/>
              <a:t>Maintain</a:t>
            </a:r>
            <a:r>
              <a:rPr lang="tr-TR" dirty="0"/>
              <a:t> an </a:t>
            </a:r>
            <a:r>
              <a:rPr lang="tr-TR" dirty="0" err="1"/>
              <a:t>up-to-date</a:t>
            </a:r>
            <a:r>
              <a:rPr lang="tr-TR" dirty="0"/>
              <a:t> </a:t>
            </a:r>
            <a:r>
              <a:rPr lang="tr-TR" dirty="0" err="1"/>
              <a:t>inventory</a:t>
            </a:r>
            <a:r>
              <a:rPr lang="tr-TR" dirty="0"/>
              <a:t> of </a:t>
            </a:r>
            <a:r>
              <a:rPr lang="tr-TR" dirty="0" err="1"/>
              <a:t>all</a:t>
            </a:r>
            <a:r>
              <a:rPr lang="tr-TR" dirty="0"/>
              <a:t> </a:t>
            </a:r>
            <a:r>
              <a:rPr lang="tr-TR" dirty="0" err="1"/>
              <a:t>chemicals</a:t>
            </a:r>
            <a:r>
              <a:rPr lang="tr-TR" dirty="0"/>
              <a:t>, </a:t>
            </a:r>
            <a:r>
              <a:rPr lang="tr-TR" dirty="0" err="1"/>
              <a:t>including</a:t>
            </a:r>
            <a:r>
              <a:rPr lang="tr-TR" dirty="0"/>
              <a:t> </a:t>
            </a:r>
            <a:r>
              <a:rPr lang="tr-TR" dirty="0" err="1"/>
              <a:t>quantities</a:t>
            </a:r>
            <a:r>
              <a:rPr lang="tr-TR" dirty="0"/>
              <a:t> </a:t>
            </a:r>
            <a:r>
              <a:rPr lang="tr-TR" dirty="0" err="1"/>
              <a:t>and</a:t>
            </a:r>
            <a:r>
              <a:rPr lang="tr-TR" dirty="0"/>
              <a:t> </a:t>
            </a:r>
            <a:r>
              <a:rPr lang="tr-TR" dirty="0" err="1"/>
              <a:t>storage</a:t>
            </a:r>
            <a:r>
              <a:rPr lang="tr-TR" dirty="0"/>
              <a:t> </a:t>
            </a:r>
            <a:r>
              <a:rPr lang="tr-TR" dirty="0" err="1"/>
              <a:t>locations</a:t>
            </a:r>
            <a:r>
              <a:rPr lang="tr-TR" dirty="0"/>
              <a:t>. </a:t>
            </a:r>
            <a:r>
              <a:rPr lang="tr-TR" dirty="0" err="1"/>
              <a:t>Any</a:t>
            </a:r>
            <a:r>
              <a:rPr lang="tr-TR" dirty="0"/>
              <a:t> </a:t>
            </a:r>
            <a:r>
              <a:rPr lang="tr-TR" dirty="0" err="1"/>
              <a:t>acquisition</a:t>
            </a:r>
            <a:r>
              <a:rPr lang="tr-TR" dirty="0"/>
              <a:t> </a:t>
            </a:r>
            <a:r>
              <a:rPr lang="tr-TR" dirty="0" err="1"/>
              <a:t>or</a:t>
            </a:r>
            <a:r>
              <a:rPr lang="tr-TR" dirty="0"/>
              <a:t> </a:t>
            </a:r>
            <a:r>
              <a:rPr lang="tr-TR" dirty="0" err="1"/>
              <a:t>disposal</a:t>
            </a:r>
            <a:r>
              <a:rPr lang="tr-TR" dirty="0"/>
              <a:t> </a:t>
            </a:r>
            <a:r>
              <a:rPr lang="tr-TR" dirty="0" err="1"/>
              <a:t>should</a:t>
            </a:r>
            <a:r>
              <a:rPr lang="tr-TR" dirty="0"/>
              <a:t> be </a:t>
            </a:r>
            <a:r>
              <a:rPr lang="tr-TR" dirty="0" err="1"/>
              <a:t>recorded</a:t>
            </a:r>
            <a:r>
              <a:rPr lang="tr-TR" dirty="0"/>
              <a:t> </a:t>
            </a:r>
            <a:r>
              <a:rPr lang="tr-TR" dirty="0" err="1"/>
              <a:t>immediately</a:t>
            </a:r>
            <a:r>
              <a:rPr lang="tr-TR" dirty="0"/>
              <a:t>.</a:t>
            </a:r>
          </a:p>
          <a:p>
            <a:pPr marL="228600" indent="0">
              <a:buFont typeface="Arial" panose="020B0604020202020204" pitchFamily="34" charset="0"/>
              <a:buNone/>
            </a:pPr>
            <a:endParaRPr lang="tr-TR" dirty="0"/>
          </a:p>
          <a:p>
            <a:pPr marL="228600" indent="0">
              <a:buFont typeface="Arial" panose="020B0604020202020204" pitchFamily="34" charset="0"/>
              <a:buNone/>
            </a:pPr>
            <a:r>
              <a:rPr lang="tr-TR" dirty="0" err="1"/>
              <a:t>Proper</a:t>
            </a:r>
            <a:r>
              <a:rPr lang="tr-TR" dirty="0"/>
              <a:t> Storage: </a:t>
            </a:r>
            <a:r>
              <a:rPr lang="tr-TR" dirty="0" err="1"/>
              <a:t>Store</a:t>
            </a:r>
            <a:r>
              <a:rPr lang="tr-TR" dirty="0"/>
              <a:t> </a:t>
            </a:r>
            <a:r>
              <a:rPr lang="tr-TR" dirty="0" err="1"/>
              <a:t>chemicals</a:t>
            </a:r>
            <a:r>
              <a:rPr lang="tr-TR" dirty="0"/>
              <a:t> </a:t>
            </a:r>
            <a:r>
              <a:rPr lang="tr-TR" dirty="0" err="1"/>
              <a:t>according</a:t>
            </a:r>
            <a:r>
              <a:rPr lang="tr-TR" dirty="0"/>
              <a:t> </a:t>
            </a:r>
            <a:r>
              <a:rPr lang="tr-TR" dirty="0" err="1"/>
              <a:t>to</a:t>
            </a:r>
            <a:r>
              <a:rPr lang="tr-TR" dirty="0"/>
              <a:t> </a:t>
            </a:r>
            <a:r>
              <a:rPr lang="tr-TR" dirty="0" err="1"/>
              <a:t>their</a:t>
            </a:r>
            <a:r>
              <a:rPr lang="tr-TR" dirty="0"/>
              <a:t> </a:t>
            </a:r>
            <a:r>
              <a:rPr lang="tr-TR" dirty="0" err="1"/>
              <a:t>hazard</a:t>
            </a:r>
            <a:r>
              <a:rPr lang="tr-TR" dirty="0"/>
              <a:t> </a:t>
            </a:r>
            <a:r>
              <a:rPr lang="tr-TR" dirty="0" err="1"/>
              <a:t>classifications</a:t>
            </a:r>
            <a:r>
              <a:rPr lang="tr-TR" dirty="0"/>
              <a:t> </a:t>
            </a:r>
            <a:r>
              <a:rPr lang="tr-TR" dirty="0" err="1"/>
              <a:t>and</a:t>
            </a:r>
            <a:r>
              <a:rPr lang="tr-TR" dirty="0"/>
              <a:t> </a:t>
            </a:r>
            <a:r>
              <a:rPr lang="tr-TR" dirty="0" err="1"/>
              <a:t>ensure</a:t>
            </a:r>
            <a:r>
              <a:rPr lang="tr-TR" dirty="0"/>
              <a:t> </a:t>
            </a:r>
            <a:r>
              <a:rPr lang="tr-TR" dirty="0" err="1"/>
              <a:t>that</a:t>
            </a:r>
            <a:r>
              <a:rPr lang="tr-TR" dirty="0"/>
              <a:t> </a:t>
            </a:r>
            <a:r>
              <a:rPr lang="tr-TR" dirty="0" err="1"/>
              <a:t>incompatible</a:t>
            </a:r>
            <a:r>
              <a:rPr lang="tr-TR" dirty="0"/>
              <a:t> </a:t>
            </a:r>
            <a:r>
              <a:rPr lang="tr-TR" dirty="0" err="1"/>
              <a:t>materials</a:t>
            </a:r>
            <a:r>
              <a:rPr lang="tr-TR" dirty="0"/>
              <a:t> </a:t>
            </a:r>
            <a:r>
              <a:rPr lang="tr-TR" dirty="0" err="1"/>
              <a:t>are</a:t>
            </a:r>
            <a:r>
              <a:rPr lang="tr-TR" dirty="0"/>
              <a:t> </a:t>
            </a:r>
            <a:r>
              <a:rPr lang="tr-TR" dirty="0" err="1"/>
              <a:t>segregated</a:t>
            </a:r>
            <a:r>
              <a:rPr lang="tr-TR" dirty="0"/>
              <a:t>. </a:t>
            </a:r>
            <a:r>
              <a:rPr lang="tr-TR" dirty="0" err="1"/>
              <a:t>Flammable</a:t>
            </a:r>
            <a:r>
              <a:rPr lang="tr-TR" dirty="0"/>
              <a:t> </a:t>
            </a:r>
            <a:r>
              <a:rPr lang="tr-TR" dirty="0" err="1"/>
              <a:t>materials</a:t>
            </a:r>
            <a:r>
              <a:rPr lang="tr-TR" dirty="0"/>
              <a:t> </a:t>
            </a:r>
            <a:r>
              <a:rPr lang="tr-TR" dirty="0" err="1"/>
              <a:t>should</a:t>
            </a:r>
            <a:r>
              <a:rPr lang="tr-TR" dirty="0"/>
              <a:t> be </a:t>
            </a:r>
            <a:r>
              <a:rPr lang="tr-TR" dirty="0" err="1"/>
              <a:t>stored</a:t>
            </a:r>
            <a:r>
              <a:rPr lang="tr-TR" dirty="0"/>
              <a:t> in fire-</a:t>
            </a:r>
            <a:r>
              <a:rPr lang="tr-TR" dirty="0" err="1"/>
              <a:t>resistant</a:t>
            </a:r>
            <a:r>
              <a:rPr lang="tr-TR" dirty="0"/>
              <a:t> </a:t>
            </a:r>
            <a:r>
              <a:rPr lang="tr-TR" dirty="0" err="1"/>
              <a:t>cabinets</a:t>
            </a:r>
            <a:r>
              <a:rPr lang="tr-TR" dirty="0"/>
              <a:t>.</a:t>
            </a:r>
          </a:p>
          <a:p>
            <a:pPr marL="228600" indent="0">
              <a:buFont typeface="Arial" panose="020B0604020202020204" pitchFamily="34" charset="0"/>
              <a:buNone/>
            </a:pPr>
            <a:endParaRPr lang="tr-TR" dirty="0"/>
          </a:p>
          <a:p>
            <a:pPr marL="228600" indent="0">
              <a:buFont typeface="Arial" panose="020B0604020202020204" pitchFamily="34" charset="0"/>
              <a:buNone/>
            </a:pPr>
            <a:r>
              <a:rPr lang="tr-TR" dirty="0"/>
              <a:t>Training </a:t>
            </a:r>
            <a:r>
              <a:rPr lang="tr-TR" dirty="0" err="1"/>
              <a:t>and</a:t>
            </a:r>
            <a:r>
              <a:rPr lang="tr-TR" dirty="0"/>
              <a:t> </a:t>
            </a:r>
            <a:r>
              <a:rPr lang="tr-TR" dirty="0" err="1"/>
              <a:t>Awareness</a:t>
            </a:r>
            <a:r>
              <a:rPr lang="tr-TR" dirty="0"/>
              <a:t>: </a:t>
            </a:r>
            <a:r>
              <a:rPr lang="tr-TR" dirty="0" err="1"/>
              <a:t>Ensure</a:t>
            </a:r>
            <a:r>
              <a:rPr lang="tr-TR" dirty="0"/>
              <a:t> </a:t>
            </a:r>
            <a:r>
              <a:rPr lang="tr-TR" dirty="0" err="1"/>
              <a:t>that</a:t>
            </a:r>
            <a:r>
              <a:rPr lang="tr-TR" dirty="0"/>
              <a:t> </a:t>
            </a:r>
            <a:r>
              <a:rPr lang="tr-TR" dirty="0" err="1"/>
              <a:t>all</a:t>
            </a:r>
            <a:r>
              <a:rPr lang="tr-TR" dirty="0"/>
              <a:t> </a:t>
            </a:r>
            <a:r>
              <a:rPr lang="tr-TR" dirty="0" err="1"/>
              <a:t>personnel</a:t>
            </a:r>
            <a:r>
              <a:rPr lang="tr-TR" dirty="0"/>
              <a:t> </a:t>
            </a:r>
            <a:r>
              <a:rPr lang="tr-TR" dirty="0" err="1"/>
              <a:t>are</a:t>
            </a:r>
            <a:r>
              <a:rPr lang="tr-TR" dirty="0"/>
              <a:t> </a:t>
            </a:r>
            <a:r>
              <a:rPr lang="tr-TR" dirty="0" err="1"/>
              <a:t>trained</a:t>
            </a:r>
            <a:r>
              <a:rPr lang="tr-TR" dirty="0"/>
              <a:t> on </a:t>
            </a:r>
            <a:r>
              <a:rPr lang="tr-TR" dirty="0" err="1"/>
              <a:t>the</a:t>
            </a:r>
            <a:r>
              <a:rPr lang="tr-TR" dirty="0"/>
              <a:t> </a:t>
            </a:r>
            <a:r>
              <a:rPr lang="tr-TR" dirty="0" err="1"/>
              <a:t>hazards</a:t>
            </a:r>
            <a:r>
              <a:rPr lang="tr-TR" dirty="0"/>
              <a:t> </a:t>
            </a:r>
            <a:r>
              <a:rPr lang="tr-TR" dirty="0" err="1"/>
              <a:t>associated</a:t>
            </a:r>
            <a:r>
              <a:rPr lang="tr-TR" dirty="0"/>
              <a:t> </a:t>
            </a:r>
            <a:r>
              <a:rPr lang="tr-TR" dirty="0" err="1"/>
              <a:t>with</a:t>
            </a:r>
            <a:r>
              <a:rPr lang="tr-TR" dirty="0"/>
              <a:t> </a:t>
            </a:r>
            <a:r>
              <a:rPr lang="tr-TR" dirty="0" err="1"/>
              <a:t>the</a:t>
            </a:r>
            <a:r>
              <a:rPr lang="tr-TR" dirty="0"/>
              <a:t> </a:t>
            </a:r>
            <a:r>
              <a:rPr lang="tr-TR" dirty="0" err="1"/>
              <a:t>chemicals</a:t>
            </a:r>
            <a:r>
              <a:rPr lang="tr-TR" dirty="0"/>
              <a:t> they </a:t>
            </a:r>
            <a:r>
              <a:rPr lang="tr-TR" dirty="0" err="1"/>
              <a:t>handle</a:t>
            </a:r>
            <a:r>
              <a:rPr lang="tr-TR" dirty="0"/>
              <a:t> </a:t>
            </a:r>
            <a:r>
              <a:rPr lang="tr-TR" dirty="0" err="1"/>
              <a:t>and</a:t>
            </a:r>
            <a:r>
              <a:rPr lang="tr-TR" dirty="0"/>
              <a:t> </a:t>
            </a:r>
            <a:r>
              <a:rPr lang="tr-TR" dirty="0" err="1"/>
              <a:t>understand</a:t>
            </a:r>
            <a:r>
              <a:rPr lang="tr-TR" dirty="0"/>
              <a:t> </a:t>
            </a:r>
            <a:r>
              <a:rPr lang="tr-TR" dirty="0" err="1"/>
              <a:t>safety</a:t>
            </a:r>
            <a:r>
              <a:rPr lang="tr-TR" dirty="0"/>
              <a:t> </a:t>
            </a:r>
            <a:r>
              <a:rPr lang="tr-TR" dirty="0" err="1"/>
              <a:t>protocols</a:t>
            </a:r>
            <a:r>
              <a:rPr lang="tr-TR" dirty="0"/>
              <a:t> </a:t>
            </a:r>
            <a:r>
              <a:rPr lang="tr-TR" dirty="0" err="1"/>
              <a:t>for</a:t>
            </a:r>
            <a:r>
              <a:rPr lang="tr-TR" dirty="0"/>
              <a:t> </a:t>
            </a:r>
            <a:r>
              <a:rPr lang="tr-TR" dirty="0" err="1"/>
              <a:t>their</a:t>
            </a:r>
            <a:r>
              <a:rPr lang="tr-TR" dirty="0"/>
              <a:t> </a:t>
            </a:r>
            <a:r>
              <a:rPr lang="tr-TR" dirty="0" err="1"/>
              <a:t>storage</a:t>
            </a:r>
            <a:r>
              <a:rPr lang="tr-TR" dirty="0"/>
              <a:t> </a:t>
            </a:r>
            <a:r>
              <a:rPr lang="tr-TR" dirty="0" err="1"/>
              <a:t>and</a:t>
            </a:r>
            <a:r>
              <a:rPr lang="tr-TR" dirty="0"/>
              <a:t> </a:t>
            </a:r>
            <a:r>
              <a:rPr lang="tr-TR" dirty="0" err="1"/>
              <a:t>use</a:t>
            </a:r>
            <a:r>
              <a:rPr lang="tr-TR" dirty="0"/>
              <a:t>.</a:t>
            </a:r>
          </a:p>
          <a:p>
            <a:pPr marL="228600" indent="0">
              <a:buFont typeface="Arial" panose="020B0604020202020204" pitchFamily="34" charset="0"/>
              <a:buNone/>
            </a:pPr>
            <a:endParaRPr lang="tr-TR" dirty="0"/>
          </a:p>
          <a:p>
            <a:pPr marL="228600" indent="0">
              <a:buFont typeface="Arial" panose="020B0604020202020204" pitchFamily="34" charset="0"/>
              <a:buNone/>
            </a:pPr>
            <a:r>
              <a:rPr lang="tr-TR" dirty="0" err="1"/>
              <a:t>Biological</a:t>
            </a:r>
            <a:r>
              <a:rPr lang="tr-TR" dirty="0"/>
              <a:t> </a:t>
            </a:r>
            <a:r>
              <a:rPr lang="tr-TR" dirty="0" err="1"/>
              <a:t>Material</a:t>
            </a:r>
            <a:r>
              <a:rPr lang="tr-TR" dirty="0"/>
              <a:t> </a:t>
            </a:r>
            <a:r>
              <a:rPr lang="tr-TR" dirty="0" err="1"/>
              <a:t>Safety</a:t>
            </a:r>
            <a:endParaRPr lang="tr-TR" dirty="0"/>
          </a:p>
          <a:p>
            <a:pPr marL="228600" indent="0">
              <a:buFont typeface="Arial" panose="020B0604020202020204" pitchFamily="34" charset="0"/>
              <a:buNone/>
            </a:pPr>
            <a:r>
              <a:rPr lang="tr-TR" dirty="0" err="1"/>
              <a:t>Biosecurity</a:t>
            </a:r>
            <a:r>
              <a:rPr lang="tr-TR" dirty="0"/>
              <a:t> </a:t>
            </a:r>
            <a:r>
              <a:rPr lang="tr-TR" dirty="0" err="1"/>
              <a:t>Precautions</a:t>
            </a:r>
            <a:r>
              <a:rPr lang="tr-TR" dirty="0"/>
              <a:t>: </a:t>
            </a:r>
            <a:r>
              <a:rPr lang="tr-TR" dirty="0" err="1"/>
              <a:t>Implement</a:t>
            </a:r>
            <a:r>
              <a:rPr lang="tr-TR" dirty="0"/>
              <a:t> </a:t>
            </a:r>
            <a:r>
              <a:rPr lang="tr-TR" dirty="0" err="1"/>
              <a:t>biosecurity</a:t>
            </a:r>
            <a:r>
              <a:rPr lang="tr-TR" dirty="0"/>
              <a:t> </a:t>
            </a:r>
            <a:r>
              <a:rPr lang="tr-TR" dirty="0" err="1"/>
              <a:t>protocols</a:t>
            </a:r>
            <a:r>
              <a:rPr lang="tr-TR" dirty="0"/>
              <a:t> </a:t>
            </a:r>
            <a:r>
              <a:rPr lang="tr-TR" dirty="0" err="1"/>
              <a:t>for</a:t>
            </a:r>
            <a:r>
              <a:rPr lang="tr-TR" dirty="0"/>
              <a:t> </a:t>
            </a:r>
            <a:r>
              <a:rPr lang="tr-TR" dirty="0" err="1"/>
              <a:t>handling</a:t>
            </a:r>
            <a:r>
              <a:rPr lang="tr-TR" dirty="0"/>
              <a:t> </a:t>
            </a:r>
            <a:r>
              <a:rPr lang="tr-TR" dirty="0" err="1"/>
              <a:t>and</a:t>
            </a:r>
            <a:r>
              <a:rPr lang="tr-TR" dirty="0"/>
              <a:t> </a:t>
            </a:r>
            <a:r>
              <a:rPr lang="tr-TR" dirty="0" err="1"/>
              <a:t>storing</a:t>
            </a:r>
            <a:r>
              <a:rPr lang="tr-TR" dirty="0"/>
              <a:t> </a:t>
            </a:r>
            <a:r>
              <a:rPr lang="tr-TR" dirty="0" err="1"/>
              <a:t>biological</a:t>
            </a:r>
            <a:r>
              <a:rPr lang="tr-TR" dirty="0"/>
              <a:t> </a:t>
            </a:r>
            <a:r>
              <a:rPr lang="tr-TR" dirty="0" err="1"/>
              <a:t>materials</a:t>
            </a:r>
            <a:r>
              <a:rPr lang="tr-TR" dirty="0"/>
              <a:t>, </a:t>
            </a:r>
            <a:r>
              <a:rPr lang="tr-TR" dirty="0" err="1"/>
              <a:t>especially</a:t>
            </a:r>
            <a:r>
              <a:rPr lang="tr-TR" dirty="0"/>
              <a:t> </a:t>
            </a:r>
            <a:r>
              <a:rPr lang="tr-TR" dirty="0" err="1"/>
              <a:t>pathogens</a:t>
            </a:r>
            <a:r>
              <a:rPr lang="tr-TR" dirty="0"/>
              <a:t> </a:t>
            </a:r>
            <a:r>
              <a:rPr lang="tr-TR" dirty="0" err="1"/>
              <a:t>or</a:t>
            </a:r>
            <a:r>
              <a:rPr lang="tr-TR" dirty="0"/>
              <a:t> </a:t>
            </a:r>
            <a:r>
              <a:rPr lang="tr-TR" dirty="0" err="1"/>
              <a:t>toxins</a:t>
            </a:r>
            <a:r>
              <a:rPr lang="tr-TR" dirty="0"/>
              <a:t>. Access </a:t>
            </a:r>
            <a:r>
              <a:rPr lang="tr-TR" dirty="0" err="1"/>
              <a:t>to</a:t>
            </a:r>
            <a:r>
              <a:rPr lang="tr-TR" dirty="0"/>
              <a:t> </a:t>
            </a:r>
            <a:r>
              <a:rPr lang="tr-TR" dirty="0" err="1"/>
              <a:t>these</a:t>
            </a:r>
            <a:r>
              <a:rPr lang="tr-TR" dirty="0"/>
              <a:t> </a:t>
            </a:r>
            <a:r>
              <a:rPr lang="tr-TR" dirty="0" err="1"/>
              <a:t>materials</a:t>
            </a:r>
            <a:r>
              <a:rPr lang="tr-TR" dirty="0"/>
              <a:t> </a:t>
            </a:r>
            <a:r>
              <a:rPr lang="tr-TR" dirty="0" err="1"/>
              <a:t>should</a:t>
            </a:r>
            <a:r>
              <a:rPr lang="tr-TR" dirty="0"/>
              <a:t> be </a:t>
            </a:r>
            <a:r>
              <a:rPr lang="tr-TR" dirty="0" err="1"/>
              <a:t>restricted</a:t>
            </a:r>
            <a:r>
              <a:rPr lang="tr-TR" dirty="0"/>
              <a:t> </a:t>
            </a:r>
            <a:r>
              <a:rPr lang="tr-TR" dirty="0" err="1"/>
              <a:t>and</a:t>
            </a:r>
            <a:r>
              <a:rPr lang="tr-TR" dirty="0"/>
              <a:t> </a:t>
            </a:r>
            <a:r>
              <a:rPr lang="tr-TR" dirty="0" err="1"/>
              <a:t>controlled</a:t>
            </a:r>
            <a:r>
              <a:rPr lang="tr-TR" dirty="0"/>
              <a:t>.</a:t>
            </a:r>
          </a:p>
          <a:p>
            <a:pPr marL="228600" indent="0">
              <a:buFont typeface="Arial" panose="020B0604020202020204" pitchFamily="34" charset="0"/>
              <a:buNone/>
            </a:pPr>
            <a:r>
              <a:rPr lang="tr-TR" dirty="0" err="1"/>
              <a:t>Transportation</a:t>
            </a:r>
            <a:r>
              <a:rPr lang="tr-TR" dirty="0"/>
              <a:t> Security: </a:t>
            </a:r>
            <a:r>
              <a:rPr lang="tr-TR" dirty="0" err="1"/>
              <a:t>Use</a:t>
            </a:r>
            <a:r>
              <a:rPr lang="tr-TR" dirty="0"/>
              <a:t> </a:t>
            </a:r>
            <a:r>
              <a:rPr lang="tr-TR" dirty="0" err="1"/>
              <a:t>secure</a:t>
            </a:r>
            <a:r>
              <a:rPr lang="tr-TR" dirty="0"/>
              <a:t>, </a:t>
            </a:r>
            <a:r>
              <a:rPr lang="tr-TR" dirty="0" err="1"/>
              <a:t>tamper-resistant</a:t>
            </a:r>
            <a:r>
              <a:rPr lang="tr-TR" dirty="0"/>
              <a:t> </a:t>
            </a:r>
            <a:r>
              <a:rPr lang="tr-TR" dirty="0" err="1"/>
              <a:t>containers</a:t>
            </a:r>
            <a:r>
              <a:rPr lang="tr-TR" dirty="0"/>
              <a:t> </a:t>
            </a:r>
            <a:r>
              <a:rPr lang="tr-TR" dirty="0" err="1"/>
              <a:t>when</a:t>
            </a:r>
            <a:r>
              <a:rPr lang="tr-TR" dirty="0"/>
              <a:t> </a:t>
            </a:r>
            <a:r>
              <a:rPr lang="tr-TR" dirty="0" err="1"/>
              <a:t>transporting</a:t>
            </a:r>
            <a:r>
              <a:rPr lang="tr-TR" dirty="0"/>
              <a:t> </a:t>
            </a:r>
            <a:r>
              <a:rPr lang="tr-TR" dirty="0" err="1"/>
              <a:t>biological</a:t>
            </a:r>
            <a:r>
              <a:rPr lang="tr-TR" dirty="0"/>
              <a:t> </a:t>
            </a:r>
            <a:r>
              <a:rPr lang="tr-TR" dirty="0" err="1"/>
              <a:t>materials</a:t>
            </a:r>
            <a:r>
              <a:rPr lang="tr-TR" dirty="0"/>
              <a:t> </a:t>
            </a:r>
            <a:r>
              <a:rPr lang="tr-TR" dirty="0" err="1"/>
              <a:t>and</a:t>
            </a:r>
            <a:r>
              <a:rPr lang="tr-TR" dirty="0"/>
              <a:t> </a:t>
            </a:r>
            <a:r>
              <a:rPr lang="tr-TR" dirty="0" err="1"/>
              <a:t>comply</a:t>
            </a:r>
            <a:r>
              <a:rPr lang="tr-TR" dirty="0"/>
              <a:t> </a:t>
            </a:r>
            <a:r>
              <a:rPr lang="tr-TR" dirty="0" err="1"/>
              <a:t>with</a:t>
            </a:r>
            <a:r>
              <a:rPr lang="tr-TR" dirty="0"/>
              <a:t> </a:t>
            </a:r>
            <a:r>
              <a:rPr lang="tr-TR" dirty="0" err="1"/>
              <a:t>national</a:t>
            </a:r>
            <a:r>
              <a:rPr lang="tr-TR" dirty="0"/>
              <a:t> </a:t>
            </a:r>
            <a:r>
              <a:rPr lang="tr-TR" dirty="0" err="1"/>
              <a:t>and</a:t>
            </a:r>
            <a:r>
              <a:rPr lang="tr-TR" dirty="0"/>
              <a:t> </a:t>
            </a:r>
            <a:r>
              <a:rPr lang="tr-TR" dirty="0" err="1"/>
              <a:t>international</a:t>
            </a:r>
            <a:r>
              <a:rPr lang="tr-TR" dirty="0"/>
              <a:t> </a:t>
            </a:r>
            <a:r>
              <a:rPr lang="tr-TR" dirty="0" err="1"/>
              <a:t>regulations</a:t>
            </a:r>
            <a:r>
              <a:rPr lang="tr-TR" dirty="0"/>
              <a:t>. </a:t>
            </a:r>
            <a:r>
              <a:rPr lang="tr-TR" dirty="0" err="1"/>
              <a:t>Maintain</a:t>
            </a:r>
            <a:r>
              <a:rPr lang="tr-TR" dirty="0"/>
              <a:t> </a:t>
            </a:r>
            <a:r>
              <a:rPr lang="tr-TR" dirty="0" err="1"/>
              <a:t>chain</a:t>
            </a:r>
            <a:r>
              <a:rPr lang="tr-TR" dirty="0"/>
              <a:t> of </a:t>
            </a:r>
            <a:r>
              <a:rPr lang="tr-TR" dirty="0" err="1"/>
              <a:t>custody</a:t>
            </a:r>
            <a:r>
              <a:rPr lang="tr-TR" dirty="0"/>
              <a:t> </a:t>
            </a:r>
            <a:r>
              <a:rPr lang="tr-TR" dirty="0" err="1"/>
              <a:t>records</a:t>
            </a:r>
            <a:r>
              <a:rPr lang="tr-TR" dirty="0"/>
              <a:t>.</a:t>
            </a:r>
          </a:p>
          <a:p>
            <a:pPr marL="228600" indent="0">
              <a:buFont typeface="Arial" panose="020B0604020202020204" pitchFamily="34" charset="0"/>
              <a:buNone/>
            </a:pPr>
            <a:r>
              <a:rPr lang="tr-TR" dirty="0" err="1"/>
              <a:t>Incident</a:t>
            </a:r>
            <a:r>
              <a:rPr lang="tr-TR" dirty="0"/>
              <a:t> </a:t>
            </a:r>
            <a:r>
              <a:rPr lang="tr-TR" dirty="0" err="1"/>
              <a:t>Response</a:t>
            </a:r>
            <a:r>
              <a:rPr lang="tr-TR" dirty="0"/>
              <a:t> Plan: </a:t>
            </a:r>
            <a:r>
              <a:rPr lang="tr-TR" dirty="0" err="1"/>
              <a:t>Develop</a:t>
            </a:r>
            <a:r>
              <a:rPr lang="tr-TR" dirty="0"/>
              <a:t> </a:t>
            </a:r>
            <a:r>
              <a:rPr lang="tr-TR" dirty="0" err="1"/>
              <a:t>and</a:t>
            </a:r>
            <a:r>
              <a:rPr lang="tr-TR" dirty="0"/>
              <a:t> </a:t>
            </a:r>
            <a:r>
              <a:rPr lang="tr-TR" dirty="0" err="1"/>
              <a:t>regularly</a:t>
            </a:r>
            <a:r>
              <a:rPr lang="tr-TR" dirty="0"/>
              <a:t> </a:t>
            </a:r>
            <a:r>
              <a:rPr lang="tr-TR" dirty="0" err="1"/>
              <a:t>update</a:t>
            </a:r>
            <a:r>
              <a:rPr lang="tr-TR" dirty="0"/>
              <a:t> an </a:t>
            </a:r>
            <a:r>
              <a:rPr lang="tr-TR" dirty="0" err="1"/>
              <a:t>incident</a:t>
            </a:r>
            <a:r>
              <a:rPr lang="tr-TR" dirty="0"/>
              <a:t> </a:t>
            </a:r>
            <a:r>
              <a:rPr lang="tr-TR" dirty="0" err="1"/>
              <a:t>response</a:t>
            </a:r>
            <a:r>
              <a:rPr lang="tr-TR" dirty="0"/>
              <a:t> plan </a:t>
            </a:r>
            <a:r>
              <a:rPr lang="tr-TR" dirty="0" err="1"/>
              <a:t>to</a:t>
            </a:r>
            <a:r>
              <a:rPr lang="tr-TR" dirty="0"/>
              <a:t> </a:t>
            </a:r>
            <a:r>
              <a:rPr lang="tr-TR" dirty="0" err="1"/>
              <a:t>address</a:t>
            </a:r>
            <a:r>
              <a:rPr lang="tr-TR" dirty="0"/>
              <a:t> </a:t>
            </a:r>
            <a:r>
              <a:rPr lang="tr-TR" dirty="0" err="1"/>
              <a:t>potential</a:t>
            </a:r>
            <a:r>
              <a:rPr lang="tr-TR" dirty="0"/>
              <a:t> </a:t>
            </a:r>
            <a:r>
              <a:rPr lang="tr-TR" dirty="0" err="1"/>
              <a:t>biosecurity</a:t>
            </a:r>
            <a:r>
              <a:rPr lang="tr-TR" dirty="0"/>
              <a:t> </a:t>
            </a:r>
            <a:r>
              <a:rPr lang="tr-TR" dirty="0" err="1"/>
              <a:t>breaches</a:t>
            </a:r>
            <a:r>
              <a:rPr lang="tr-TR" dirty="0"/>
              <a:t>, </a:t>
            </a:r>
            <a:r>
              <a:rPr lang="tr-TR" dirty="0" err="1"/>
              <a:t>such</a:t>
            </a:r>
            <a:r>
              <a:rPr lang="tr-TR" dirty="0"/>
              <a:t> as </a:t>
            </a:r>
            <a:r>
              <a:rPr lang="tr-TR" dirty="0" err="1"/>
              <a:t>theft</a:t>
            </a:r>
            <a:r>
              <a:rPr lang="tr-TR" dirty="0"/>
              <a:t>, </a:t>
            </a:r>
            <a:r>
              <a:rPr lang="tr-TR" dirty="0" err="1"/>
              <a:t>loss</a:t>
            </a:r>
            <a:r>
              <a:rPr lang="tr-TR" dirty="0"/>
              <a:t>, </a:t>
            </a:r>
            <a:r>
              <a:rPr lang="tr-TR" dirty="0" err="1"/>
              <a:t>or</a:t>
            </a:r>
            <a:r>
              <a:rPr lang="tr-TR" dirty="0"/>
              <a:t> </a:t>
            </a:r>
            <a:r>
              <a:rPr lang="tr-TR" dirty="0" err="1"/>
              <a:t>release</a:t>
            </a:r>
            <a:r>
              <a:rPr lang="tr-TR" dirty="0"/>
              <a:t> of </a:t>
            </a:r>
            <a:r>
              <a:rPr lang="tr-TR" dirty="0" err="1"/>
              <a:t>hazardous</a:t>
            </a:r>
            <a:r>
              <a:rPr lang="tr-TR" dirty="0"/>
              <a:t> </a:t>
            </a:r>
            <a:r>
              <a:rPr lang="tr-TR" dirty="0" err="1"/>
              <a:t>biological</a:t>
            </a:r>
            <a:r>
              <a:rPr lang="tr-TR" dirty="0"/>
              <a:t> </a:t>
            </a:r>
            <a:r>
              <a:rPr lang="tr-TR" dirty="0" err="1"/>
              <a:t>agents</a:t>
            </a:r>
            <a:r>
              <a:rPr lang="tr-TR" dirty="0"/>
              <a:t>.</a:t>
            </a:r>
          </a:p>
          <a:p>
            <a:pPr marL="228600" indent="0">
              <a:buFont typeface="Arial" panose="020B0604020202020204" pitchFamily="34" charset="0"/>
              <a:buNone/>
            </a:pPr>
            <a:endParaRPr lang="tr-TR" dirty="0"/>
          </a:p>
          <a:p>
            <a:pPr marL="228600" indent="0">
              <a:buFont typeface="Arial" panose="020B0604020202020204" pitchFamily="34" charset="0"/>
              <a:buNone/>
            </a:pPr>
            <a:r>
              <a:rPr lang="tr-TR" dirty="0" err="1"/>
              <a:t>Personnel</a:t>
            </a:r>
            <a:r>
              <a:rPr lang="tr-TR" dirty="0"/>
              <a:t> Security</a:t>
            </a:r>
          </a:p>
          <a:p>
            <a:pPr marL="228600" indent="0">
              <a:buFont typeface="Arial" panose="020B0604020202020204" pitchFamily="34" charset="0"/>
              <a:buNone/>
            </a:pPr>
            <a:r>
              <a:rPr lang="tr-TR" dirty="0" err="1"/>
              <a:t>Screening</a:t>
            </a:r>
            <a:r>
              <a:rPr lang="tr-TR" dirty="0"/>
              <a:t> </a:t>
            </a:r>
            <a:r>
              <a:rPr lang="tr-TR" dirty="0" err="1"/>
              <a:t>and</a:t>
            </a:r>
            <a:r>
              <a:rPr lang="tr-TR" dirty="0"/>
              <a:t> Training</a:t>
            </a:r>
          </a:p>
          <a:p>
            <a:pPr marL="228600" indent="0">
              <a:buFont typeface="Arial" panose="020B0604020202020204" pitchFamily="34" charset="0"/>
              <a:buNone/>
            </a:pPr>
            <a:r>
              <a:rPr lang="tr-TR" dirty="0"/>
              <a:t>Background </a:t>
            </a:r>
            <a:r>
              <a:rPr lang="tr-TR" dirty="0" err="1"/>
              <a:t>Checks</a:t>
            </a:r>
            <a:r>
              <a:rPr lang="tr-TR" dirty="0"/>
              <a:t>: </a:t>
            </a:r>
            <a:r>
              <a:rPr lang="tr-TR" dirty="0" err="1"/>
              <a:t>Conduct</a:t>
            </a:r>
            <a:r>
              <a:rPr lang="tr-TR" dirty="0"/>
              <a:t> </a:t>
            </a:r>
            <a:r>
              <a:rPr lang="tr-TR" dirty="0" err="1"/>
              <a:t>comprehensive</a:t>
            </a:r>
            <a:r>
              <a:rPr lang="tr-TR" dirty="0"/>
              <a:t> background </a:t>
            </a:r>
            <a:r>
              <a:rPr lang="tr-TR" dirty="0" err="1"/>
              <a:t>checks</a:t>
            </a:r>
            <a:r>
              <a:rPr lang="tr-TR" dirty="0"/>
              <a:t> </a:t>
            </a:r>
            <a:r>
              <a:rPr lang="tr-TR" dirty="0" err="1"/>
              <a:t>for</a:t>
            </a:r>
            <a:r>
              <a:rPr lang="tr-TR" dirty="0"/>
              <a:t> </a:t>
            </a:r>
            <a:r>
              <a:rPr lang="tr-TR" dirty="0" err="1"/>
              <a:t>all</a:t>
            </a:r>
            <a:r>
              <a:rPr lang="tr-TR" dirty="0"/>
              <a:t> </a:t>
            </a:r>
            <a:r>
              <a:rPr lang="tr-TR" dirty="0" err="1"/>
              <a:t>employees</a:t>
            </a:r>
            <a:r>
              <a:rPr lang="tr-TR" dirty="0"/>
              <a:t> </a:t>
            </a:r>
            <a:r>
              <a:rPr lang="tr-TR" dirty="0" err="1"/>
              <a:t>who</a:t>
            </a:r>
            <a:r>
              <a:rPr lang="tr-TR" dirty="0"/>
              <a:t> </a:t>
            </a:r>
            <a:r>
              <a:rPr lang="tr-TR" dirty="0" err="1"/>
              <a:t>will</a:t>
            </a:r>
            <a:r>
              <a:rPr lang="tr-TR" dirty="0"/>
              <a:t> </a:t>
            </a:r>
            <a:r>
              <a:rPr lang="tr-TR" dirty="0" err="1"/>
              <a:t>have</a:t>
            </a:r>
            <a:r>
              <a:rPr lang="tr-TR" dirty="0"/>
              <a:t> </a:t>
            </a:r>
            <a:r>
              <a:rPr lang="tr-TR" dirty="0" err="1"/>
              <a:t>access</a:t>
            </a:r>
            <a:r>
              <a:rPr lang="tr-TR" dirty="0"/>
              <a:t> </a:t>
            </a:r>
            <a:r>
              <a:rPr lang="tr-TR" dirty="0" err="1"/>
              <a:t>to</a:t>
            </a:r>
            <a:r>
              <a:rPr lang="tr-TR" dirty="0"/>
              <a:t> </a:t>
            </a:r>
            <a:r>
              <a:rPr lang="tr-TR" dirty="0" err="1"/>
              <a:t>sensitive</a:t>
            </a:r>
            <a:r>
              <a:rPr lang="tr-TR" dirty="0"/>
              <a:t> </a:t>
            </a:r>
            <a:r>
              <a:rPr lang="tr-TR" dirty="0" err="1"/>
              <a:t>materials</a:t>
            </a:r>
            <a:r>
              <a:rPr lang="tr-TR" dirty="0"/>
              <a:t> </a:t>
            </a:r>
            <a:r>
              <a:rPr lang="tr-TR" dirty="0" err="1"/>
              <a:t>or</a:t>
            </a:r>
            <a:r>
              <a:rPr lang="tr-TR" dirty="0"/>
              <a:t> data, </a:t>
            </a:r>
            <a:r>
              <a:rPr lang="tr-TR" dirty="0" err="1"/>
              <a:t>especially</a:t>
            </a:r>
            <a:r>
              <a:rPr lang="tr-TR" dirty="0"/>
              <a:t> </a:t>
            </a:r>
            <a:r>
              <a:rPr lang="tr-TR" dirty="0" err="1"/>
              <a:t>those</a:t>
            </a:r>
            <a:r>
              <a:rPr lang="tr-TR" dirty="0"/>
              <a:t> </a:t>
            </a:r>
            <a:r>
              <a:rPr lang="tr-TR" dirty="0" err="1"/>
              <a:t>who</a:t>
            </a:r>
            <a:r>
              <a:rPr lang="tr-TR" dirty="0"/>
              <a:t> </a:t>
            </a:r>
            <a:r>
              <a:rPr lang="tr-TR" dirty="0" err="1"/>
              <a:t>will</a:t>
            </a:r>
            <a:r>
              <a:rPr lang="tr-TR" dirty="0"/>
              <a:t> </a:t>
            </a:r>
            <a:r>
              <a:rPr lang="tr-TR" dirty="0" err="1"/>
              <a:t>have</a:t>
            </a:r>
            <a:r>
              <a:rPr lang="tr-TR" dirty="0"/>
              <a:t> </a:t>
            </a:r>
            <a:r>
              <a:rPr lang="tr-TR" dirty="0" err="1"/>
              <a:t>access</a:t>
            </a:r>
            <a:r>
              <a:rPr lang="tr-TR" dirty="0"/>
              <a:t> </a:t>
            </a:r>
            <a:r>
              <a:rPr lang="tr-TR" dirty="0" err="1"/>
              <a:t>to</a:t>
            </a:r>
            <a:r>
              <a:rPr lang="tr-TR" dirty="0"/>
              <a:t> </a:t>
            </a:r>
            <a:r>
              <a:rPr lang="tr-TR" dirty="0" err="1"/>
              <a:t>sensitive</a:t>
            </a:r>
            <a:r>
              <a:rPr lang="tr-TR" dirty="0"/>
              <a:t> </a:t>
            </a:r>
            <a:r>
              <a:rPr lang="tr-TR" dirty="0" err="1"/>
              <a:t>materials</a:t>
            </a:r>
            <a:r>
              <a:rPr lang="tr-TR" dirty="0"/>
              <a:t> </a:t>
            </a:r>
            <a:r>
              <a:rPr lang="tr-TR" dirty="0" err="1"/>
              <a:t>or</a:t>
            </a:r>
            <a:r>
              <a:rPr lang="tr-TR" dirty="0"/>
              <a:t> data. </a:t>
            </a:r>
            <a:r>
              <a:rPr lang="tr-TR" dirty="0" err="1"/>
              <a:t>This</a:t>
            </a:r>
            <a:r>
              <a:rPr lang="tr-TR" dirty="0"/>
              <a:t> </a:t>
            </a:r>
            <a:r>
              <a:rPr lang="tr-TR" dirty="0" err="1"/>
              <a:t>includes</a:t>
            </a:r>
            <a:r>
              <a:rPr lang="tr-TR" dirty="0"/>
              <a:t> </a:t>
            </a:r>
            <a:r>
              <a:rPr lang="tr-TR" dirty="0" err="1"/>
              <a:t>criminal</a:t>
            </a:r>
            <a:r>
              <a:rPr lang="tr-TR" dirty="0"/>
              <a:t> </a:t>
            </a:r>
            <a:r>
              <a:rPr lang="tr-TR" dirty="0" err="1"/>
              <a:t>history</a:t>
            </a:r>
            <a:r>
              <a:rPr lang="tr-TR" dirty="0"/>
              <a:t>, </a:t>
            </a:r>
            <a:r>
              <a:rPr lang="tr-TR" dirty="0" err="1"/>
              <a:t>employment</a:t>
            </a:r>
            <a:r>
              <a:rPr lang="tr-TR" dirty="0"/>
              <a:t> </a:t>
            </a:r>
            <a:r>
              <a:rPr lang="tr-TR" dirty="0" err="1"/>
              <a:t>verification</a:t>
            </a:r>
            <a:r>
              <a:rPr lang="tr-TR" dirty="0"/>
              <a:t>, </a:t>
            </a:r>
            <a:r>
              <a:rPr lang="tr-TR" dirty="0" err="1"/>
              <a:t>and</a:t>
            </a:r>
            <a:r>
              <a:rPr lang="tr-TR" dirty="0"/>
              <a:t> reference </a:t>
            </a:r>
            <a:r>
              <a:rPr lang="tr-TR" dirty="0" err="1"/>
              <a:t>checks</a:t>
            </a:r>
            <a:r>
              <a:rPr lang="tr-TR" dirty="0"/>
              <a:t>.</a:t>
            </a:r>
          </a:p>
          <a:p>
            <a:pPr marL="228600" indent="0">
              <a:buFont typeface="Arial" panose="020B0604020202020204" pitchFamily="34" charset="0"/>
              <a:buNone/>
            </a:pPr>
            <a:r>
              <a:rPr lang="tr-TR" dirty="0"/>
              <a:t>Security Training: </a:t>
            </a:r>
            <a:r>
              <a:rPr lang="tr-TR" dirty="0" err="1"/>
              <a:t>Regularly</a:t>
            </a:r>
            <a:r>
              <a:rPr lang="tr-TR" dirty="0"/>
              <a:t> </a:t>
            </a:r>
            <a:r>
              <a:rPr lang="tr-TR" dirty="0" err="1"/>
              <a:t>train</a:t>
            </a:r>
            <a:r>
              <a:rPr lang="tr-TR" dirty="0"/>
              <a:t> </a:t>
            </a:r>
            <a:r>
              <a:rPr lang="tr-TR" dirty="0" err="1"/>
              <a:t>all</a:t>
            </a:r>
            <a:r>
              <a:rPr lang="tr-TR" dirty="0"/>
              <a:t> </a:t>
            </a:r>
            <a:r>
              <a:rPr lang="tr-TR" dirty="0" err="1"/>
              <a:t>personnel</a:t>
            </a:r>
            <a:r>
              <a:rPr lang="tr-TR" dirty="0"/>
              <a:t> on </a:t>
            </a:r>
            <a:r>
              <a:rPr lang="tr-TR" dirty="0" err="1"/>
              <a:t>laboratory</a:t>
            </a:r>
            <a:r>
              <a:rPr lang="tr-TR" dirty="0"/>
              <a:t> </a:t>
            </a:r>
            <a:r>
              <a:rPr lang="tr-TR" dirty="0" err="1"/>
              <a:t>security</a:t>
            </a:r>
            <a:r>
              <a:rPr lang="tr-TR" dirty="0"/>
              <a:t> </a:t>
            </a:r>
            <a:r>
              <a:rPr lang="tr-TR" dirty="0" err="1"/>
              <a:t>protocols</a:t>
            </a:r>
            <a:r>
              <a:rPr lang="tr-TR" dirty="0"/>
              <a:t>, </a:t>
            </a:r>
            <a:r>
              <a:rPr lang="tr-TR" dirty="0" err="1"/>
              <a:t>including</a:t>
            </a:r>
            <a:r>
              <a:rPr lang="tr-TR" dirty="0"/>
              <a:t> </a:t>
            </a:r>
            <a:r>
              <a:rPr lang="tr-TR" dirty="0" err="1"/>
              <a:t>recognizing</a:t>
            </a:r>
            <a:r>
              <a:rPr lang="tr-TR" dirty="0"/>
              <a:t> </a:t>
            </a:r>
            <a:r>
              <a:rPr lang="tr-TR" dirty="0" err="1"/>
              <a:t>and</a:t>
            </a:r>
            <a:r>
              <a:rPr lang="tr-TR" dirty="0"/>
              <a:t> </a:t>
            </a:r>
            <a:r>
              <a:rPr lang="tr-TR" dirty="0" err="1"/>
              <a:t>responding</a:t>
            </a:r>
            <a:r>
              <a:rPr lang="tr-TR" dirty="0"/>
              <a:t> </a:t>
            </a:r>
            <a:r>
              <a:rPr lang="tr-TR" dirty="0" err="1"/>
              <a:t>to</a:t>
            </a:r>
            <a:r>
              <a:rPr lang="tr-TR" dirty="0"/>
              <a:t> </a:t>
            </a:r>
            <a:r>
              <a:rPr lang="tr-TR" dirty="0" err="1"/>
              <a:t>suspicious</a:t>
            </a:r>
            <a:r>
              <a:rPr lang="tr-TR" dirty="0"/>
              <a:t> </a:t>
            </a:r>
            <a:r>
              <a:rPr lang="tr-TR" dirty="0" err="1"/>
              <a:t>behavior</a:t>
            </a:r>
            <a:r>
              <a:rPr lang="tr-TR" dirty="0"/>
              <a:t>, </a:t>
            </a:r>
            <a:r>
              <a:rPr lang="tr-TR" dirty="0" err="1"/>
              <a:t>handling</a:t>
            </a:r>
            <a:r>
              <a:rPr lang="tr-TR" dirty="0"/>
              <a:t> </a:t>
            </a:r>
            <a:r>
              <a:rPr lang="tr-TR" dirty="0" err="1"/>
              <a:t>sensitive</a:t>
            </a:r>
            <a:r>
              <a:rPr lang="tr-TR" dirty="0"/>
              <a:t> </a:t>
            </a:r>
            <a:r>
              <a:rPr lang="tr-TR" dirty="0" err="1"/>
              <a:t>information</a:t>
            </a:r>
            <a:r>
              <a:rPr lang="tr-TR" dirty="0"/>
              <a:t>, </a:t>
            </a:r>
            <a:r>
              <a:rPr lang="tr-TR" dirty="0" err="1"/>
              <a:t>and</a:t>
            </a:r>
            <a:r>
              <a:rPr lang="tr-TR" dirty="0"/>
              <a:t> </a:t>
            </a:r>
            <a:r>
              <a:rPr lang="tr-TR" dirty="0" err="1"/>
              <a:t>complying</a:t>
            </a:r>
            <a:r>
              <a:rPr lang="tr-TR" dirty="0"/>
              <a:t> </a:t>
            </a:r>
            <a:r>
              <a:rPr lang="tr-TR" dirty="0" err="1"/>
              <a:t>with</a:t>
            </a:r>
            <a:r>
              <a:rPr lang="tr-TR" dirty="0"/>
              <a:t> </a:t>
            </a:r>
            <a:r>
              <a:rPr lang="tr-TR" dirty="0" err="1"/>
              <a:t>access</a:t>
            </a:r>
            <a:r>
              <a:rPr lang="tr-TR" dirty="0"/>
              <a:t> </a:t>
            </a:r>
            <a:r>
              <a:rPr lang="tr-TR" dirty="0" err="1"/>
              <a:t>control</a:t>
            </a:r>
            <a:r>
              <a:rPr lang="tr-TR" dirty="0"/>
              <a:t> </a:t>
            </a:r>
            <a:r>
              <a:rPr lang="tr-TR" dirty="0" err="1"/>
              <a:t>measures</a:t>
            </a:r>
            <a:r>
              <a:rPr lang="tr-TR" dirty="0"/>
              <a:t>.</a:t>
            </a:r>
          </a:p>
          <a:p>
            <a:pPr marL="228600" indent="0">
              <a:buFont typeface="Arial" panose="020B0604020202020204" pitchFamily="34" charset="0"/>
              <a:buNone/>
            </a:pPr>
            <a:endParaRPr lang="tr-TR" dirty="0"/>
          </a:p>
          <a:p>
            <a:pPr marL="228600" indent="0">
              <a:buFont typeface="Arial" panose="020B0604020202020204" pitchFamily="34" charset="0"/>
              <a:buNone/>
            </a:pPr>
            <a:r>
              <a:rPr lang="tr-TR" dirty="0" err="1"/>
              <a:t>Monitoring</a:t>
            </a:r>
            <a:r>
              <a:rPr lang="tr-TR" dirty="0"/>
              <a:t> </a:t>
            </a:r>
            <a:r>
              <a:rPr lang="tr-TR" dirty="0" err="1"/>
              <a:t>and</a:t>
            </a:r>
            <a:r>
              <a:rPr lang="tr-TR" dirty="0"/>
              <a:t> Auditing</a:t>
            </a:r>
          </a:p>
          <a:p>
            <a:pPr marL="228600" indent="0">
              <a:buFont typeface="Arial" panose="020B0604020202020204" pitchFamily="34" charset="0"/>
              <a:buNone/>
            </a:pPr>
            <a:r>
              <a:rPr lang="tr-TR" dirty="0" err="1"/>
              <a:t>Continuous</a:t>
            </a:r>
            <a:r>
              <a:rPr lang="tr-TR" dirty="0"/>
              <a:t> </a:t>
            </a:r>
            <a:r>
              <a:rPr lang="tr-TR" dirty="0" err="1"/>
              <a:t>Monitoring</a:t>
            </a:r>
            <a:r>
              <a:rPr lang="tr-TR" dirty="0"/>
              <a:t>: </a:t>
            </a:r>
            <a:r>
              <a:rPr lang="tr-TR" dirty="0" err="1"/>
              <a:t>Use</a:t>
            </a:r>
            <a:r>
              <a:rPr lang="tr-TR" dirty="0"/>
              <a:t> </a:t>
            </a:r>
            <a:r>
              <a:rPr lang="tr-TR" dirty="0" err="1"/>
              <a:t>surveillance</a:t>
            </a:r>
            <a:r>
              <a:rPr lang="tr-TR" dirty="0"/>
              <a:t> </a:t>
            </a:r>
            <a:r>
              <a:rPr lang="tr-TR" dirty="0" err="1"/>
              <a:t>and</a:t>
            </a:r>
            <a:r>
              <a:rPr lang="tr-TR" dirty="0"/>
              <a:t> </a:t>
            </a:r>
            <a:r>
              <a:rPr lang="tr-TR" dirty="0" err="1"/>
              <a:t>monitoring</a:t>
            </a:r>
            <a:r>
              <a:rPr lang="tr-TR" dirty="0"/>
              <a:t> </a:t>
            </a:r>
            <a:r>
              <a:rPr lang="tr-TR" dirty="0" err="1"/>
              <a:t>tools</a:t>
            </a:r>
            <a:r>
              <a:rPr lang="tr-TR" dirty="0"/>
              <a:t> </a:t>
            </a:r>
            <a:r>
              <a:rPr lang="tr-TR" dirty="0" err="1"/>
              <a:t>to</a:t>
            </a:r>
            <a:r>
              <a:rPr lang="tr-TR" dirty="0"/>
              <a:t> </a:t>
            </a:r>
            <a:r>
              <a:rPr lang="tr-TR" dirty="0" err="1"/>
              <a:t>detect</a:t>
            </a:r>
            <a:r>
              <a:rPr lang="tr-TR" dirty="0"/>
              <a:t> </a:t>
            </a:r>
            <a:r>
              <a:rPr lang="tr-TR" dirty="0" err="1"/>
              <a:t>and</a:t>
            </a:r>
            <a:r>
              <a:rPr lang="tr-TR" dirty="0"/>
              <a:t> </a:t>
            </a:r>
            <a:r>
              <a:rPr lang="tr-TR" dirty="0" err="1"/>
              <a:t>deter</a:t>
            </a:r>
            <a:r>
              <a:rPr lang="tr-TR" dirty="0"/>
              <a:t> </a:t>
            </a:r>
            <a:r>
              <a:rPr lang="tr-TR" dirty="0" err="1"/>
              <a:t>unauthorized</a:t>
            </a:r>
            <a:r>
              <a:rPr lang="tr-TR" dirty="0"/>
              <a:t> </a:t>
            </a:r>
            <a:r>
              <a:rPr lang="tr-TR" dirty="0" err="1"/>
              <a:t>activity</a:t>
            </a:r>
            <a:r>
              <a:rPr lang="tr-TR" dirty="0"/>
              <a:t>. </a:t>
            </a:r>
            <a:r>
              <a:rPr lang="tr-TR" dirty="0" err="1"/>
              <a:t>Regularly</a:t>
            </a:r>
            <a:r>
              <a:rPr lang="tr-TR" dirty="0"/>
              <a:t> </a:t>
            </a:r>
            <a:r>
              <a:rPr lang="tr-TR" dirty="0" err="1"/>
              <a:t>review</a:t>
            </a:r>
            <a:r>
              <a:rPr lang="tr-TR" dirty="0"/>
              <a:t> </a:t>
            </a:r>
            <a:r>
              <a:rPr lang="tr-TR" dirty="0" err="1"/>
              <a:t>access</a:t>
            </a:r>
            <a:r>
              <a:rPr lang="tr-TR" dirty="0"/>
              <a:t> </a:t>
            </a:r>
            <a:r>
              <a:rPr lang="tr-TR" dirty="0" err="1"/>
              <a:t>logs</a:t>
            </a:r>
            <a:r>
              <a:rPr lang="tr-TR" dirty="0"/>
              <a:t> </a:t>
            </a:r>
            <a:r>
              <a:rPr lang="tr-TR" dirty="0" err="1"/>
              <a:t>and</a:t>
            </a:r>
            <a:r>
              <a:rPr lang="tr-TR" dirty="0"/>
              <a:t> </a:t>
            </a:r>
            <a:r>
              <a:rPr lang="tr-TR" dirty="0" err="1"/>
              <a:t>surveillance</a:t>
            </a:r>
            <a:r>
              <a:rPr lang="tr-TR" dirty="0"/>
              <a:t> </a:t>
            </a:r>
            <a:r>
              <a:rPr lang="tr-TR" dirty="0" err="1"/>
              <a:t>recordings</a:t>
            </a:r>
            <a:r>
              <a:rPr lang="tr-TR" dirty="0"/>
              <a:t>.</a:t>
            </a:r>
          </a:p>
          <a:p>
            <a:pPr marL="228600" indent="0">
              <a:buFont typeface="Arial" panose="020B0604020202020204" pitchFamily="34" charset="0"/>
              <a:buNone/>
            </a:pPr>
            <a:r>
              <a:rPr lang="tr-TR" dirty="0"/>
              <a:t>Buddy </a:t>
            </a:r>
            <a:r>
              <a:rPr lang="tr-TR" dirty="0" err="1"/>
              <a:t>System</a:t>
            </a:r>
            <a:r>
              <a:rPr lang="tr-TR" dirty="0"/>
              <a:t>: </a:t>
            </a:r>
            <a:r>
              <a:rPr lang="tr-TR" dirty="0" err="1"/>
              <a:t>Implement</a:t>
            </a:r>
            <a:r>
              <a:rPr lang="tr-TR" dirty="0"/>
              <a:t> a </a:t>
            </a:r>
            <a:r>
              <a:rPr lang="tr-TR" dirty="0" err="1"/>
              <a:t>buddy</a:t>
            </a:r>
            <a:r>
              <a:rPr lang="tr-TR" dirty="0"/>
              <a:t> </a:t>
            </a:r>
            <a:r>
              <a:rPr lang="tr-TR" dirty="0" err="1"/>
              <a:t>system</a:t>
            </a:r>
            <a:r>
              <a:rPr lang="tr-TR" dirty="0"/>
              <a:t> </a:t>
            </a:r>
            <a:r>
              <a:rPr lang="tr-TR" dirty="0" err="1"/>
              <a:t>for</a:t>
            </a:r>
            <a:r>
              <a:rPr lang="tr-TR" dirty="0"/>
              <a:t> </a:t>
            </a:r>
            <a:r>
              <a:rPr lang="tr-TR" dirty="0" err="1"/>
              <a:t>high-security</a:t>
            </a:r>
            <a:r>
              <a:rPr lang="tr-TR" dirty="0"/>
              <a:t> </a:t>
            </a:r>
            <a:r>
              <a:rPr lang="tr-TR" dirty="0" err="1"/>
              <a:t>tasks</a:t>
            </a:r>
            <a:r>
              <a:rPr lang="tr-TR" dirty="0"/>
              <a:t> </a:t>
            </a:r>
            <a:r>
              <a:rPr lang="tr-TR" dirty="0" err="1"/>
              <a:t>or</a:t>
            </a:r>
            <a:r>
              <a:rPr lang="tr-TR" dirty="0"/>
              <a:t> </a:t>
            </a:r>
            <a:r>
              <a:rPr lang="tr-TR" dirty="0" err="1"/>
              <a:t>access</a:t>
            </a:r>
            <a:r>
              <a:rPr lang="tr-TR" dirty="0"/>
              <a:t> </a:t>
            </a:r>
            <a:r>
              <a:rPr lang="tr-TR" dirty="0" err="1"/>
              <a:t>to</a:t>
            </a:r>
            <a:r>
              <a:rPr lang="tr-TR" dirty="0"/>
              <a:t> </a:t>
            </a:r>
            <a:r>
              <a:rPr lang="tr-TR" dirty="0" err="1"/>
              <a:t>restricted</a:t>
            </a:r>
            <a:r>
              <a:rPr lang="tr-TR" dirty="0"/>
              <a:t> </a:t>
            </a:r>
            <a:r>
              <a:rPr lang="tr-TR" dirty="0" err="1"/>
              <a:t>areas</a:t>
            </a:r>
            <a:r>
              <a:rPr lang="tr-TR" dirty="0"/>
              <a:t>. </a:t>
            </a:r>
            <a:r>
              <a:rPr lang="tr-TR" dirty="0" err="1"/>
              <a:t>This</a:t>
            </a:r>
            <a:r>
              <a:rPr lang="tr-TR" dirty="0"/>
              <a:t> </a:t>
            </a:r>
            <a:r>
              <a:rPr lang="tr-TR" dirty="0" err="1"/>
              <a:t>ensures</a:t>
            </a:r>
            <a:r>
              <a:rPr lang="tr-TR" dirty="0"/>
              <a:t> </a:t>
            </a:r>
            <a:r>
              <a:rPr lang="tr-TR" dirty="0" err="1"/>
              <a:t>accountability</a:t>
            </a:r>
            <a:r>
              <a:rPr lang="tr-TR" dirty="0"/>
              <a:t> </a:t>
            </a:r>
            <a:r>
              <a:rPr lang="tr-TR" dirty="0" err="1"/>
              <a:t>and</a:t>
            </a:r>
            <a:r>
              <a:rPr lang="tr-TR" dirty="0"/>
              <a:t> </a:t>
            </a:r>
            <a:r>
              <a:rPr lang="tr-TR" dirty="0" err="1"/>
              <a:t>reduces</a:t>
            </a:r>
            <a:r>
              <a:rPr lang="tr-TR" dirty="0"/>
              <a:t> </a:t>
            </a:r>
            <a:r>
              <a:rPr lang="tr-TR" dirty="0" err="1"/>
              <a:t>the</a:t>
            </a:r>
            <a:r>
              <a:rPr lang="tr-TR" dirty="0"/>
              <a:t> risk of </a:t>
            </a:r>
            <a:r>
              <a:rPr lang="tr-TR" dirty="0" err="1"/>
              <a:t>theft</a:t>
            </a:r>
            <a:r>
              <a:rPr lang="tr-TR" dirty="0"/>
              <a:t> </a:t>
            </a:r>
            <a:r>
              <a:rPr lang="tr-TR" dirty="0" err="1"/>
              <a:t>or</a:t>
            </a:r>
            <a:r>
              <a:rPr lang="tr-TR" dirty="0"/>
              <a:t> </a:t>
            </a:r>
            <a:r>
              <a:rPr lang="tr-TR" dirty="0" err="1"/>
              <a:t>misuse</a:t>
            </a:r>
            <a:r>
              <a:rPr lang="tr-TR" dirty="0"/>
              <a:t>.</a:t>
            </a:r>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19</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908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b="0" i="0" dirty="0">
                <a:effectLst/>
                <a:latin typeface="Söhne"/>
              </a:rPr>
              <a:t>As we review today’s Lab Safety lesson, it is important to understand that this topic is not just a checklist or a set of rules, but a fundamental aspect of our work in the biomedical field. The goals we will cover today are critical for everyone involved in the pharmaceutical manufacturing pipeline from discovery to delivery.</a:t>
            </a:r>
          </a:p>
          <a:p>
            <a:pPr algn="l"/>
            <a:endParaRPr lang="en-GB" b="0" i="0" dirty="0">
              <a:effectLst/>
              <a:latin typeface="Söhne"/>
            </a:endParaRPr>
          </a:p>
          <a:p>
            <a:pPr algn="l"/>
            <a:r>
              <a:rPr lang="en-GB" b="0" i="0" dirty="0">
                <a:effectLst/>
                <a:latin typeface="Söhne"/>
              </a:rPr>
              <a:t>First, we will Identify the Importance of Lab Safety. This is not just about compliance, but also about understanding the impact of safety practices on our business, our health, and the integrity of research and product development.</a:t>
            </a:r>
          </a:p>
          <a:p>
            <a:pPr algn="l"/>
            <a:endParaRPr lang="en-GB" b="0" i="0" dirty="0">
              <a:effectLst/>
              <a:latin typeface="Söhne"/>
            </a:endParaRPr>
          </a:p>
          <a:p>
            <a:pPr algn="l"/>
            <a:r>
              <a:rPr lang="en-GB" b="0" i="0" dirty="0">
                <a:effectLst/>
                <a:latin typeface="Söhne"/>
              </a:rPr>
              <a:t>Next, we will Recall the Fundamental Principles of Lab Safety. We will review basic safety protocols and procedures from chemical handling to emergency response.</a:t>
            </a:r>
          </a:p>
          <a:p>
            <a:pPr algn="l"/>
            <a:endParaRPr lang="en-GB" b="0" i="0" dirty="0">
              <a:effectLst/>
              <a:latin typeface="Söhne"/>
            </a:endParaRPr>
          </a:p>
          <a:p>
            <a:pPr algn="l"/>
            <a:r>
              <a:rPr lang="en-GB" b="0" i="0" dirty="0">
                <a:effectLst/>
                <a:latin typeface="Söhne"/>
              </a:rPr>
              <a:t>Our third goal is to Explain the Purpose and Core Activities of Lab Safety from Molecule to Drug. Here, we will connect the dots between lab safety practices and the entire drug development process.</a:t>
            </a:r>
          </a:p>
          <a:p>
            <a:pPr algn="l"/>
            <a:endParaRPr lang="en-GB" b="0" i="0" dirty="0">
              <a:effectLst/>
              <a:latin typeface="Söhne"/>
            </a:endParaRPr>
          </a:p>
          <a:p>
            <a:pPr algn="l"/>
            <a:r>
              <a:rPr lang="en-GB" b="0" i="0" dirty="0">
                <a:effectLst/>
                <a:latin typeface="Söhne"/>
              </a:rPr>
              <a:t>Finally, we will Explore the Interdisciplinary Connection of Lab Safety. Safety in the lab is not the responsibility of just one discipline; it is a collaborative effort. We will examine how laboratory safety principles are complementary and useful in a variety of fields, including bioengineering, bioinformatics, pharmacology, and more.</a:t>
            </a:r>
            <a:endParaRPr dirty="0"/>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228600" indent="0">
              <a:buNone/>
            </a:pPr>
            <a:r>
              <a:rPr lang="tr-TR" dirty="0" err="1"/>
              <a:t>Emergency</a:t>
            </a:r>
            <a:r>
              <a:rPr lang="tr-TR" dirty="0"/>
              <a:t> </a:t>
            </a:r>
            <a:r>
              <a:rPr lang="tr-TR" dirty="0" err="1"/>
              <a:t>Response</a:t>
            </a:r>
            <a:r>
              <a:rPr lang="tr-TR" dirty="0"/>
              <a:t> </a:t>
            </a:r>
            <a:r>
              <a:rPr lang="tr-TR" dirty="0" err="1"/>
              <a:t>and</a:t>
            </a:r>
            <a:r>
              <a:rPr lang="tr-TR" dirty="0"/>
              <a:t> </a:t>
            </a:r>
            <a:r>
              <a:rPr lang="tr-TR" dirty="0" err="1"/>
              <a:t>Incident</a:t>
            </a:r>
            <a:r>
              <a:rPr lang="tr-TR" dirty="0"/>
              <a:t> Management</a:t>
            </a:r>
          </a:p>
          <a:p>
            <a:pPr marL="228600" indent="0">
              <a:buNone/>
            </a:pPr>
            <a:r>
              <a:rPr lang="tr-TR" dirty="0" err="1"/>
              <a:t>Incident</a:t>
            </a:r>
            <a:r>
              <a:rPr lang="tr-TR" dirty="0"/>
              <a:t> </a:t>
            </a:r>
            <a:r>
              <a:rPr lang="tr-TR" dirty="0" err="1"/>
              <a:t>Reporting</a:t>
            </a:r>
            <a:r>
              <a:rPr lang="tr-TR" dirty="0"/>
              <a:t> </a:t>
            </a:r>
            <a:r>
              <a:rPr lang="tr-TR" dirty="0" err="1"/>
              <a:t>and</a:t>
            </a:r>
            <a:r>
              <a:rPr lang="tr-TR" dirty="0"/>
              <a:t> </a:t>
            </a:r>
            <a:r>
              <a:rPr lang="tr-TR" dirty="0" err="1"/>
              <a:t>Investigation</a:t>
            </a:r>
            <a:endParaRPr lang="tr-TR" dirty="0"/>
          </a:p>
          <a:p>
            <a:pPr marL="228600" indent="0">
              <a:buNone/>
            </a:pPr>
            <a:r>
              <a:rPr lang="tr-TR" dirty="0" err="1"/>
              <a:t>Reporting</a:t>
            </a:r>
            <a:r>
              <a:rPr lang="tr-TR" dirty="0"/>
              <a:t> </a:t>
            </a:r>
            <a:r>
              <a:rPr lang="tr-TR" dirty="0" err="1"/>
              <a:t>Protocols</a:t>
            </a:r>
            <a:r>
              <a:rPr lang="tr-TR" dirty="0"/>
              <a:t>: </a:t>
            </a:r>
            <a:r>
              <a:rPr lang="tr-TR" dirty="0" err="1"/>
              <a:t>Develop</a:t>
            </a:r>
            <a:r>
              <a:rPr lang="tr-TR" dirty="0"/>
              <a:t> </a:t>
            </a:r>
            <a:r>
              <a:rPr lang="tr-TR" dirty="0" err="1"/>
              <a:t>clear</a:t>
            </a:r>
            <a:r>
              <a:rPr lang="tr-TR" dirty="0"/>
              <a:t> </a:t>
            </a:r>
            <a:r>
              <a:rPr lang="tr-TR" dirty="0" err="1"/>
              <a:t>procedures</a:t>
            </a:r>
            <a:r>
              <a:rPr lang="tr-TR" dirty="0"/>
              <a:t> </a:t>
            </a:r>
            <a:r>
              <a:rPr lang="tr-TR" dirty="0" err="1"/>
              <a:t>for</a:t>
            </a:r>
            <a:r>
              <a:rPr lang="tr-TR" dirty="0"/>
              <a:t> </a:t>
            </a:r>
            <a:r>
              <a:rPr lang="tr-TR" dirty="0" err="1"/>
              <a:t>reporting</a:t>
            </a:r>
            <a:r>
              <a:rPr lang="tr-TR" dirty="0"/>
              <a:t> </a:t>
            </a:r>
            <a:r>
              <a:rPr lang="tr-TR" dirty="0" err="1"/>
              <a:t>security</a:t>
            </a:r>
            <a:r>
              <a:rPr lang="tr-TR" dirty="0"/>
              <a:t> </a:t>
            </a:r>
            <a:r>
              <a:rPr lang="tr-TR" dirty="0" err="1"/>
              <a:t>incidents</a:t>
            </a:r>
            <a:r>
              <a:rPr lang="tr-TR" dirty="0"/>
              <a:t>, </a:t>
            </a:r>
            <a:r>
              <a:rPr lang="tr-TR" dirty="0" err="1"/>
              <a:t>including</a:t>
            </a:r>
            <a:r>
              <a:rPr lang="tr-TR" dirty="0"/>
              <a:t> </a:t>
            </a:r>
            <a:r>
              <a:rPr lang="tr-TR" dirty="0" err="1"/>
              <a:t>unauthorized</a:t>
            </a:r>
            <a:r>
              <a:rPr lang="tr-TR" dirty="0"/>
              <a:t> </a:t>
            </a:r>
            <a:r>
              <a:rPr lang="tr-TR" dirty="0" err="1"/>
              <a:t>access</a:t>
            </a:r>
            <a:r>
              <a:rPr lang="tr-TR" dirty="0"/>
              <a:t>, </a:t>
            </a:r>
            <a:r>
              <a:rPr lang="tr-TR" dirty="0" err="1"/>
              <a:t>theft</a:t>
            </a:r>
            <a:r>
              <a:rPr lang="tr-TR" dirty="0"/>
              <a:t>, data </a:t>
            </a:r>
            <a:r>
              <a:rPr lang="tr-TR" dirty="0" err="1"/>
              <a:t>breaches</a:t>
            </a:r>
            <a:r>
              <a:rPr lang="tr-TR" dirty="0"/>
              <a:t>, </a:t>
            </a:r>
            <a:r>
              <a:rPr lang="tr-TR" dirty="0" err="1"/>
              <a:t>or</a:t>
            </a:r>
            <a:r>
              <a:rPr lang="tr-TR" dirty="0"/>
              <a:t> </a:t>
            </a:r>
            <a:r>
              <a:rPr lang="tr-TR" dirty="0" err="1"/>
              <a:t>suspicious</a:t>
            </a:r>
            <a:r>
              <a:rPr lang="tr-TR" dirty="0"/>
              <a:t> </a:t>
            </a:r>
            <a:r>
              <a:rPr lang="tr-TR" dirty="0" err="1"/>
              <a:t>activity</a:t>
            </a:r>
            <a:r>
              <a:rPr lang="tr-TR" dirty="0"/>
              <a:t>. </a:t>
            </a:r>
            <a:r>
              <a:rPr lang="tr-TR" dirty="0" err="1"/>
              <a:t>Ensure</a:t>
            </a:r>
            <a:r>
              <a:rPr lang="tr-TR" dirty="0"/>
              <a:t> </a:t>
            </a:r>
            <a:r>
              <a:rPr lang="tr-TR" dirty="0" err="1"/>
              <a:t>that</a:t>
            </a:r>
            <a:r>
              <a:rPr lang="tr-TR" dirty="0"/>
              <a:t> </a:t>
            </a:r>
            <a:r>
              <a:rPr lang="tr-TR" dirty="0" err="1"/>
              <a:t>all</a:t>
            </a:r>
            <a:r>
              <a:rPr lang="tr-TR" dirty="0"/>
              <a:t> </a:t>
            </a:r>
            <a:r>
              <a:rPr lang="tr-TR" dirty="0" err="1"/>
              <a:t>personnel</a:t>
            </a:r>
            <a:r>
              <a:rPr lang="tr-TR" dirty="0"/>
              <a:t> </a:t>
            </a:r>
            <a:r>
              <a:rPr lang="tr-TR" dirty="0" err="1"/>
              <a:t>are</a:t>
            </a:r>
            <a:r>
              <a:rPr lang="tr-TR" dirty="0"/>
              <a:t> </a:t>
            </a:r>
            <a:r>
              <a:rPr lang="tr-TR" dirty="0" err="1"/>
              <a:t>aware</a:t>
            </a:r>
            <a:r>
              <a:rPr lang="tr-TR" dirty="0"/>
              <a:t> of </a:t>
            </a:r>
            <a:r>
              <a:rPr lang="tr-TR" dirty="0" err="1"/>
              <a:t>these</a:t>
            </a:r>
            <a:r>
              <a:rPr lang="tr-TR" dirty="0"/>
              <a:t> </a:t>
            </a:r>
            <a:r>
              <a:rPr lang="tr-TR" dirty="0" err="1"/>
              <a:t>protocols</a:t>
            </a:r>
            <a:r>
              <a:rPr lang="tr-TR" dirty="0"/>
              <a:t>.</a:t>
            </a:r>
          </a:p>
          <a:p>
            <a:pPr marL="228600" indent="0">
              <a:buNone/>
            </a:pPr>
            <a:r>
              <a:rPr lang="tr-TR" dirty="0" err="1"/>
              <a:t>Incident</a:t>
            </a:r>
            <a:r>
              <a:rPr lang="tr-TR" dirty="0"/>
              <a:t> </a:t>
            </a:r>
            <a:r>
              <a:rPr lang="tr-TR" dirty="0" err="1"/>
              <a:t>Investigation</a:t>
            </a:r>
            <a:r>
              <a:rPr lang="tr-TR" dirty="0"/>
              <a:t>: </a:t>
            </a:r>
            <a:r>
              <a:rPr lang="tr-TR" dirty="0" err="1"/>
              <a:t>Designate</a:t>
            </a:r>
            <a:r>
              <a:rPr lang="tr-TR" dirty="0"/>
              <a:t> a </a:t>
            </a:r>
            <a:r>
              <a:rPr lang="tr-TR" dirty="0" err="1"/>
              <a:t>security</a:t>
            </a:r>
            <a:r>
              <a:rPr lang="tr-TR" dirty="0"/>
              <a:t> </a:t>
            </a:r>
            <a:r>
              <a:rPr lang="tr-TR" dirty="0" err="1"/>
              <a:t>team</a:t>
            </a:r>
            <a:r>
              <a:rPr lang="tr-TR" dirty="0"/>
              <a:t> </a:t>
            </a:r>
            <a:r>
              <a:rPr lang="tr-TR" dirty="0" err="1"/>
              <a:t>responsible</a:t>
            </a:r>
            <a:r>
              <a:rPr lang="tr-TR" dirty="0"/>
              <a:t> </a:t>
            </a:r>
            <a:r>
              <a:rPr lang="tr-TR" dirty="0" err="1"/>
              <a:t>for</a:t>
            </a:r>
            <a:r>
              <a:rPr lang="tr-TR" dirty="0"/>
              <a:t> </a:t>
            </a:r>
            <a:r>
              <a:rPr lang="tr-TR" dirty="0" err="1"/>
              <a:t>investigating</a:t>
            </a:r>
            <a:r>
              <a:rPr lang="tr-TR" dirty="0"/>
              <a:t> </a:t>
            </a:r>
            <a:r>
              <a:rPr lang="tr-TR" dirty="0" err="1"/>
              <a:t>incidents</a:t>
            </a:r>
            <a:r>
              <a:rPr lang="tr-TR" dirty="0"/>
              <a:t>, </a:t>
            </a:r>
            <a:r>
              <a:rPr lang="tr-TR" dirty="0" err="1"/>
              <a:t>determining</a:t>
            </a:r>
            <a:r>
              <a:rPr lang="tr-TR" dirty="0"/>
              <a:t> </a:t>
            </a:r>
            <a:r>
              <a:rPr lang="tr-TR" dirty="0" err="1"/>
              <a:t>their</a:t>
            </a:r>
            <a:r>
              <a:rPr lang="tr-TR" dirty="0"/>
              <a:t> </a:t>
            </a:r>
            <a:r>
              <a:rPr lang="tr-TR" dirty="0" err="1"/>
              <a:t>cause</a:t>
            </a:r>
            <a:r>
              <a:rPr lang="tr-TR" dirty="0"/>
              <a:t>, </a:t>
            </a:r>
            <a:r>
              <a:rPr lang="tr-TR" dirty="0" err="1"/>
              <a:t>and</a:t>
            </a:r>
            <a:r>
              <a:rPr lang="tr-TR" dirty="0"/>
              <a:t> </a:t>
            </a:r>
            <a:r>
              <a:rPr lang="tr-TR" dirty="0" err="1"/>
              <a:t>implementing</a:t>
            </a:r>
            <a:r>
              <a:rPr lang="tr-TR" dirty="0"/>
              <a:t> </a:t>
            </a:r>
            <a:r>
              <a:rPr lang="tr-TR" dirty="0" err="1"/>
              <a:t>corrective</a:t>
            </a:r>
            <a:r>
              <a:rPr lang="tr-TR" dirty="0"/>
              <a:t> </a:t>
            </a:r>
            <a:r>
              <a:rPr lang="tr-TR" dirty="0" err="1"/>
              <a:t>measures</a:t>
            </a:r>
            <a:r>
              <a:rPr lang="tr-TR" dirty="0"/>
              <a:t> </a:t>
            </a:r>
            <a:r>
              <a:rPr lang="tr-TR" dirty="0" err="1"/>
              <a:t>to</a:t>
            </a:r>
            <a:r>
              <a:rPr lang="tr-TR" dirty="0"/>
              <a:t> </a:t>
            </a:r>
            <a:r>
              <a:rPr lang="tr-TR" dirty="0" err="1"/>
              <a:t>prevent</a:t>
            </a:r>
            <a:r>
              <a:rPr lang="tr-TR" dirty="0"/>
              <a:t> </a:t>
            </a:r>
            <a:r>
              <a:rPr lang="tr-TR" dirty="0" err="1"/>
              <a:t>recurrence</a:t>
            </a:r>
            <a:r>
              <a:rPr lang="tr-TR" dirty="0"/>
              <a:t>.</a:t>
            </a:r>
          </a:p>
          <a:p>
            <a:pPr marL="228600" indent="0">
              <a:buNone/>
            </a:pPr>
            <a:endParaRPr lang="tr-TR" dirty="0"/>
          </a:p>
          <a:p>
            <a:pPr marL="228600" indent="0">
              <a:buNone/>
            </a:pPr>
            <a:r>
              <a:rPr lang="tr-TR" dirty="0" err="1"/>
              <a:t>Emergency</a:t>
            </a:r>
            <a:r>
              <a:rPr lang="tr-TR" dirty="0"/>
              <a:t> </a:t>
            </a:r>
            <a:r>
              <a:rPr lang="tr-TR" dirty="0" err="1"/>
              <a:t>Preparedness</a:t>
            </a:r>
            <a:endParaRPr lang="tr-TR" dirty="0"/>
          </a:p>
          <a:p>
            <a:pPr marL="228600" indent="0">
              <a:buNone/>
            </a:pPr>
            <a:r>
              <a:rPr lang="tr-TR" dirty="0" err="1"/>
              <a:t>Emergency</a:t>
            </a:r>
            <a:r>
              <a:rPr lang="tr-TR" dirty="0"/>
              <a:t> </a:t>
            </a:r>
            <a:r>
              <a:rPr lang="tr-TR" dirty="0" err="1"/>
              <a:t>Drills</a:t>
            </a:r>
            <a:r>
              <a:rPr lang="tr-TR" dirty="0"/>
              <a:t>: </a:t>
            </a:r>
            <a:r>
              <a:rPr lang="tr-TR" dirty="0" err="1"/>
              <a:t>Conduct</a:t>
            </a:r>
            <a:r>
              <a:rPr lang="tr-TR" dirty="0"/>
              <a:t> </a:t>
            </a:r>
            <a:r>
              <a:rPr lang="tr-TR" dirty="0" err="1"/>
              <a:t>regular</a:t>
            </a:r>
            <a:r>
              <a:rPr lang="tr-TR" dirty="0"/>
              <a:t> </a:t>
            </a:r>
            <a:r>
              <a:rPr lang="tr-TR" dirty="0" err="1"/>
              <a:t>security</a:t>
            </a:r>
            <a:r>
              <a:rPr lang="tr-TR" dirty="0"/>
              <a:t> </a:t>
            </a:r>
            <a:r>
              <a:rPr lang="tr-TR" dirty="0" err="1"/>
              <a:t>drills</a:t>
            </a:r>
            <a:r>
              <a:rPr lang="tr-TR" dirty="0"/>
              <a:t> </a:t>
            </a:r>
            <a:r>
              <a:rPr lang="tr-TR" dirty="0" err="1"/>
              <a:t>to</a:t>
            </a:r>
            <a:r>
              <a:rPr lang="tr-TR" dirty="0"/>
              <a:t> test </a:t>
            </a:r>
            <a:r>
              <a:rPr lang="tr-TR" dirty="0" err="1"/>
              <a:t>the</a:t>
            </a:r>
            <a:r>
              <a:rPr lang="tr-TR" dirty="0"/>
              <a:t> </a:t>
            </a:r>
            <a:r>
              <a:rPr lang="tr-TR" dirty="0" err="1"/>
              <a:t>laboratory’s</a:t>
            </a:r>
            <a:r>
              <a:rPr lang="tr-TR" dirty="0"/>
              <a:t> </a:t>
            </a:r>
            <a:r>
              <a:rPr lang="tr-TR" dirty="0" err="1"/>
              <a:t>readiness</a:t>
            </a:r>
            <a:r>
              <a:rPr lang="tr-TR" dirty="0"/>
              <a:t> </a:t>
            </a:r>
            <a:r>
              <a:rPr lang="tr-TR" dirty="0" err="1"/>
              <a:t>to</a:t>
            </a:r>
            <a:r>
              <a:rPr lang="tr-TR" dirty="0"/>
              <a:t> </a:t>
            </a:r>
            <a:r>
              <a:rPr lang="tr-TR" dirty="0" err="1"/>
              <a:t>respond</a:t>
            </a:r>
            <a:r>
              <a:rPr lang="tr-TR" dirty="0"/>
              <a:t> </a:t>
            </a:r>
            <a:r>
              <a:rPr lang="tr-TR" dirty="0" err="1"/>
              <a:t>to</a:t>
            </a:r>
            <a:r>
              <a:rPr lang="tr-TR" dirty="0"/>
              <a:t> a </a:t>
            </a:r>
            <a:r>
              <a:rPr lang="tr-TR" dirty="0" err="1"/>
              <a:t>variety</a:t>
            </a:r>
            <a:r>
              <a:rPr lang="tr-TR" dirty="0"/>
              <a:t> of </a:t>
            </a:r>
            <a:r>
              <a:rPr lang="tr-TR" dirty="0" err="1"/>
              <a:t>security</a:t>
            </a:r>
            <a:r>
              <a:rPr lang="tr-TR" dirty="0"/>
              <a:t> </a:t>
            </a:r>
            <a:r>
              <a:rPr lang="tr-TR" dirty="0" err="1"/>
              <a:t>threats</a:t>
            </a:r>
            <a:r>
              <a:rPr lang="tr-TR" dirty="0"/>
              <a:t>, </a:t>
            </a:r>
            <a:r>
              <a:rPr lang="tr-TR" dirty="0" err="1"/>
              <a:t>such</a:t>
            </a:r>
            <a:r>
              <a:rPr lang="tr-TR" dirty="0"/>
              <a:t> as </a:t>
            </a:r>
            <a:r>
              <a:rPr lang="tr-TR" dirty="0" err="1"/>
              <a:t>intrusions</a:t>
            </a:r>
            <a:r>
              <a:rPr lang="tr-TR" dirty="0"/>
              <a:t>, </a:t>
            </a:r>
            <a:r>
              <a:rPr lang="tr-TR" dirty="0" err="1"/>
              <a:t>cyberattacks</a:t>
            </a:r>
            <a:r>
              <a:rPr lang="tr-TR" dirty="0"/>
              <a:t>, </a:t>
            </a:r>
            <a:r>
              <a:rPr lang="tr-TR" dirty="0" err="1"/>
              <a:t>or</a:t>
            </a:r>
            <a:r>
              <a:rPr lang="tr-TR" dirty="0"/>
              <a:t> </a:t>
            </a:r>
            <a:r>
              <a:rPr lang="tr-TR" dirty="0" err="1"/>
              <a:t>hazardous</a:t>
            </a:r>
            <a:r>
              <a:rPr lang="tr-TR" dirty="0"/>
              <a:t> </a:t>
            </a:r>
            <a:r>
              <a:rPr lang="tr-TR" dirty="0" err="1"/>
              <a:t>material</a:t>
            </a:r>
            <a:r>
              <a:rPr lang="tr-TR" dirty="0"/>
              <a:t> </a:t>
            </a:r>
            <a:r>
              <a:rPr lang="tr-TR" dirty="0" err="1"/>
              <a:t>leaks</a:t>
            </a:r>
            <a:r>
              <a:rPr lang="tr-TR" dirty="0"/>
              <a:t>.</a:t>
            </a:r>
          </a:p>
          <a:p>
            <a:pPr marL="228600" indent="0">
              <a:buNone/>
            </a:pPr>
            <a:r>
              <a:rPr lang="tr-TR" dirty="0" err="1"/>
              <a:t>Communication</a:t>
            </a:r>
            <a:r>
              <a:rPr lang="tr-TR" dirty="0"/>
              <a:t> Plan: </a:t>
            </a:r>
            <a:r>
              <a:rPr lang="tr-TR" dirty="0" err="1"/>
              <a:t>Create</a:t>
            </a:r>
            <a:r>
              <a:rPr lang="tr-TR" dirty="0"/>
              <a:t> an </a:t>
            </a:r>
            <a:r>
              <a:rPr lang="tr-TR" dirty="0" err="1"/>
              <a:t>internal</a:t>
            </a:r>
            <a:r>
              <a:rPr lang="tr-TR" dirty="0"/>
              <a:t> </a:t>
            </a:r>
            <a:r>
              <a:rPr lang="tr-TR" dirty="0" err="1"/>
              <a:t>communication</a:t>
            </a:r>
            <a:r>
              <a:rPr lang="tr-TR" dirty="0"/>
              <a:t> plan </a:t>
            </a:r>
            <a:r>
              <a:rPr lang="tr-TR" dirty="0" err="1"/>
              <a:t>to</a:t>
            </a:r>
            <a:r>
              <a:rPr lang="tr-TR" dirty="0"/>
              <a:t> </a:t>
            </a:r>
            <a:r>
              <a:rPr lang="tr-TR" dirty="0" err="1"/>
              <a:t>ensure</a:t>
            </a:r>
            <a:r>
              <a:rPr lang="tr-TR" dirty="0"/>
              <a:t> </a:t>
            </a:r>
            <a:r>
              <a:rPr lang="tr-TR" dirty="0" err="1"/>
              <a:t>rapid</a:t>
            </a:r>
            <a:r>
              <a:rPr lang="tr-TR" dirty="0"/>
              <a:t> </a:t>
            </a:r>
            <a:r>
              <a:rPr lang="tr-TR" dirty="0" err="1"/>
              <a:t>dissemination</a:t>
            </a:r>
            <a:r>
              <a:rPr lang="tr-TR" dirty="0"/>
              <a:t> of </a:t>
            </a:r>
            <a:r>
              <a:rPr lang="tr-TR" dirty="0" err="1"/>
              <a:t>information</a:t>
            </a:r>
            <a:r>
              <a:rPr lang="tr-TR" dirty="0"/>
              <a:t> in </a:t>
            </a:r>
            <a:r>
              <a:rPr lang="tr-TR" dirty="0" err="1"/>
              <a:t>the</a:t>
            </a:r>
            <a:r>
              <a:rPr lang="tr-TR" dirty="0"/>
              <a:t> </a:t>
            </a:r>
            <a:r>
              <a:rPr lang="tr-TR" dirty="0" err="1"/>
              <a:t>event</a:t>
            </a:r>
            <a:r>
              <a:rPr lang="tr-TR" dirty="0"/>
              <a:t> of an </a:t>
            </a:r>
            <a:r>
              <a:rPr lang="tr-TR" dirty="0" err="1"/>
              <a:t>emergency</a:t>
            </a:r>
            <a:r>
              <a:rPr lang="tr-TR" dirty="0"/>
              <a:t>. </a:t>
            </a:r>
            <a:r>
              <a:rPr lang="tr-TR" dirty="0" err="1"/>
              <a:t>This</a:t>
            </a:r>
            <a:r>
              <a:rPr lang="tr-TR" dirty="0"/>
              <a:t> </a:t>
            </a:r>
            <a:r>
              <a:rPr lang="tr-TR" dirty="0" err="1"/>
              <a:t>may</a:t>
            </a:r>
            <a:r>
              <a:rPr lang="tr-TR" dirty="0"/>
              <a:t> </a:t>
            </a:r>
            <a:r>
              <a:rPr lang="tr-TR" dirty="0" err="1"/>
              <a:t>include</a:t>
            </a:r>
            <a:r>
              <a:rPr lang="tr-TR" dirty="0"/>
              <a:t> </a:t>
            </a:r>
            <a:r>
              <a:rPr lang="tr-TR" dirty="0" err="1"/>
              <a:t>email</a:t>
            </a:r>
            <a:r>
              <a:rPr lang="tr-TR" dirty="0"/>
              <a:t> </a:t>
            </a:r>
            <a:r>
              <a:rPr lang="tr-TR" dirty="0" err="1"/>
              <a:t>alerts</a:t>
            </a:r>
            <a:r>
              <a:rPr lang="tr-TR" dirty="0"/>
              <a:t>, </a:t>
            </a:r>
            <a:r>
              <a:rPr lang="tr-TR" dirty="0" err="1"/>
              <a:t>text</a:t>
            </a:r>
            <a:r>
              <a:rPr lang="tr-TR" dirty="0"/>
              <a:t> </a:t>
            </a:r>
            <a:r>
              <a:rPr lang="tr-TR" dirty="0" err="1"/>
              <a:t>messages</a:t>
            </a:r>
            <a:r>
              <a:rPr lang="tr-TR" dirty="0"/>
              <a:t>, </a:t>
            </a:r>
            <a:r>
              <a:rPr lang="tr-TR" dirty="0" err="1"/>
              <a:t>or</a:t>
            </a:r>
            <a:r>
              <a:rPr lang="tr-TR" dirty="0"/>
              <a:t> </a:t>
            </a:r>
            <a:r>
              <a:rPr lang="tr-TR" dirty="0" err="1"/>
              <a:t>public</a:t>
            </a:r>
            <a:r>
              <a:rPr lang="tr-TR" dirty="0"/>
              <a:t> </a:t>
            </a:r>
            <a:r>
              <a:rPr lang="tr-TR" dirty="0" err="1"/>
              <a:t>address</a:t>
            </a:r>
            <a:r>
              <a:rPr lang="tr-TR" dirty="0"/>
              <a:t> </a:t>
            </a:r>
            <a:r>
              <a:rPr lang="tr-TR" dirty="0" err="1"/>
              <a:t>systems</a:t>
            </a:r>
            <a:r>
              <a:rPr lang="tr-TR" dirty="0"/>
              <a:t>.</a:t>
            </a:r>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20</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1289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err="1"/>
              <a:t>Please</a:t>
            </a:r>
            <a:r>
              <a:rPr lang="tr-TR" dirty="0"/>
              <a:t> </a:t>
            </a:r>
            <a:r>
              <a:rPr lang="tr-TR" dirty="0" err="1"/>
              <a:t>review</a:t>
            </a:r>
            <a:r>
              <a:rPr lang="tr-TR" dirty="0"/>
              <a:t> </a:t>
            </a:r>
            <a:r>
              <a:rPr lang="tr-TR" dirty="0" err="1"/>
              <a:t>the</a:t>
            </a:r>
            <a:r>
              <a:rPr lang="tr-TR" dirty="0"/>
              <a:t> </a:t>
            </a:r>
            <a:r>
              <a:rPr lang="tr-TR" dirty="0" err="1"/>
              <a:t>books</a:t>
            </a:r>
            <a:r>
              <a:rPr lang="tr-TR" dirty="0"/>
              <a:t> </a:t>
            </a:r>
            <a:r>
              <a:rPr lang="tr-TR" dirty="0" err="1"/>
              <a:t>and</a:t>
            </a:r>
            <a:r>
              <a:rPr lang="tr-TR" dirty="0"/>
              <a:t> </a:t>
            </a:r>
            <a:r>
              <a:rPr lang="tr-TR" dirty="0" err="1"/>
              <a:t>other</a:t>
            </a:r>
            <a:r>
              <a:rPr lang="tr-TR" dirty="0"/>
              <a:t> </a:t>
            </a:r>
            <a:r>
              <a:rPr lang="tr-TR" dirty="0" err="1"/>
              <a:t>documents</a:t>
            </a:r>
            <a:r>
              <a:rPr lang="tr-TR" dirty="0"/>
              <a:t> on </a:t>
            </a:r>
            <a:r>
              <a:rPr lang="tr-TR" dirty="0" err="1"/>
              <a:t>our</a:t>
            </a:r>
            <a:r>
              <a:rPr lang="tr-TR" dirty="0"/>
              <a:t> </a:t>
            </a:r>
            <a:r>
              <a:rPr lang="tr-TR" dirty="0" err="1"/>
              <a:t>website</a:t>
            </a:r>
            <a:r>
              <a:rPr lang="tr-TR" dirty="0"/>
              <a:t> </a:t>
            </a:r>
            <a:r>
              <a:rPr lang="tr-TR" dirty="0" err="1"/>
              <a:t>to</a:t>
            </a:r>
            <a:r>
              <a:rPr lang="tr-TR" dirty="0"/>
              <a:t> </a:t>
            </a:r>
            <a:r>
              <a:rPr lang="tr-TR" dirty="0" err="1"/>
              <a:t>obtain</a:t>
            </a:r>
            <a:r>
              <a:rPr lang="tr-TR" dirty="0"/>
              <a:t> </a:t>
            </a:r>
            <a:r>
              <a:rPr lang="tr-TR" dirty="0" err="1"/>
              <a:t>more</a:t>
            </a:r>
            <a:r>
              <a:rPr lang="tr-TR" dirty="0"/>
              <a:t> </a:t>
            </a:r>
            <a:r>
              <a:rPr lang="tr-TR" dirty="0" err="1"/>
              <a:t>detailed</a:t>
            </a:r>
            <a:r>
              <a:rPr lang="tr-TR" dirty="0"/>
              <a:t> </a:t>
            </a:r>
            <a:r>
              <a:rPr lang="tr-TR" dirty="0" err="1"/>
              <a:t>information</a:t>
            </a:r>
            <a:r>
              <a:rPr lang="tr-TR" dirty="0"/>
              <a:t> on </a:t>
            </a:r>
            <a:r>
              <a:rPr lang="tr-TR" dirty="0" err="1"/>
              <a:t>the</a:t>
            </a:r>
            <a:r>
              <a:rPr lang="tr-TR" dirty="0"/>
              <a:t> </a:t>
            </a:r>
            <a:r>
              <a:rPr lang="tr-TR" dirty="0" err="1"/>
              <a:t>subject</a:t>
            </a:r>
            <a:r>
              <a:rPr lang="tr-TR" dirty="0"/>
              <a:t>. </a:t>
            </a:r>
            <a:r>
              <a:rPr lang="tr-TR" dirty="0" err="1"/>
              <a:t>You</a:t>
            </a:r>
            <a:r>
              <a:rPr lang="tr-TR" dirty="0"/>
              <a:t> can </a:t>
            </a:r>
            <a:r>
              <a:rPr lang="tr-TR" dirty="0" err="1"/>
              <a:t>use</a:t>
            </a:r>
            <a:r>
              <a:rPr lang="tr-TR" dirty="0"/>
              <a:t> </a:t>
            </a:r>
            <a:r>
              <a:rPr lang="tr-TR" dirty="0" err="1"/>
              <a:t>our</a:t>
            </a:r>
            <a:r>
              <a:rPr lang="tr-TR" dirty="0"/>
              <a:t> </a:t>
            </a:r>
            <a:r>
              <a:rPr lang="tr-TR" dirty="0" err="1"/>
              <a:t>social</a:t>
            </a:r>
            <a:r>
              <a:rPr lang="tr-TR" dirty="0"/>
              <a:t> </a:t>
            </a:r>
            <a:r>
              <a:rPr lang="tr-TR" dirty="0" err="1"/>
              <a:t>media</a:t>
            </a:r>
            <a:r>
              <a:rPr lang="tr-TR" dirty="0"/>
              <a:t> </a:t>
            </a:r>
            <a:r>
              <a:rPr lang="tr-TR" dirty="0" err="1"/>
              <a:t>accounts</a:t>
            </a:r>
            <a:r>
              <a:rPr lang="tr-TR" dirty="0"/>
              <a:t> </a:t>
            </a:r>
            <a:r>
              <a:rPr lang="tr-TR" dirty="0" err="1"/>
              <a:t>for</a:t>
            </a:r>
            <a:r>
              <a:rPr lang="tr-TR" dirty="0"/>
              <a:t> </a:t>
            </a:r>
            <a:r>
              <a:rPr lang="tr-TR" dirty="0" err="1"/>
              <a:t>any</a:t>
            </a:r>
            <a:r>
              <a:rPr lang="tr-TR" dirty="0"/>
              <a:t> </a:t>
            </a:r>
            <a:r>
              <a:rPr lang="tr-TR" dirty="0" err="1"/>
              <a:t>questions</a:t>
            </a:r>
            <a:r>
              <a:rPr lang="tr-TR" dirty="0"/>
              <a:t> </a:t>
            </a:r>
            <a:r>
              <a:rPr lang="tr-TR" dirty="0" err="1"/>
              <a:t>or</a:t>
            </a:r>
            <a:r>
              <a:rPr lang="tr-TR" dirty="0"/>
              <a:t> </a:t>
            </a:r>
            <a:r>
              <a:rPr lang="tr-TR" dirty="0" err="1"/>
              <a:t>concerns</a:t>
            </a:r>
            <a:r>
              <a:rPr lang="tr-TR" dirty="0"/>
              <a:t> </a:t>
            </a:r>
            <a:r>
              <a:rPr lang="tr-TR" dirty="0" err="1"/>
              <a:t>you</a:t>
            </a:r>
            <a:r>
              <a:rPr lang="tr-TR" dirty="0"/>
              <a:t> </a:t>
            </a:r>
            <a:r>
              <a:rPr lang="tr-TR" dirty="0" err="1"/>
              <a:t>may</a:t>
            </a:r>
            <a:r>
              <a:rPr lang="tr-TR" dirty="0"/>
              <a:t> </a:t>
            </a:r>
            <a:r>
              <a:rPr lang="tr-TR" dirty="0" err="1"/>
              <a:t>have</a:t>
            </a:r>
            <a:r>
              <a:rPr lang="tr-TR" dirty="0"/>
              <a:t>.</a:t>
            </a:r>
          </a:p>
        </p:txBody>
      </p:sp>
      <p:sp>
        <p:nvSpPr>
          <p:cNvPr id="295" name="Google Shape;295;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dirty="0"/>
              <a:t>In conclusion, laboratory safety and laboratory security are a shared responsibility that requires the vigilance, knowledge, and commitment of everyone working in the laboratory.</a:t>
            </a:r>
          </a:p>
          <a:p>
            <a:pPr marL="0" lvl="0" indent="0" algn="l" rtl="0">
              <a:lnSpc>
                <a:spcPct val="107000"/>
              </a:lnSpc>
              <a:spcBef>
                <a:spcPts val="0"/>
              </a:spcBef>
              <a:spcAft>
                <a:spcPts val="0"/>
              </a:spcAft>
              <a:buNone/>
            </a:pPr>
            <a:r>
              <a:rPr lang="en-GB" dirty="0"/>
              <a:t>By following established safety protocols, conducting risk assessments, and prioritizing personal and environmental safety, laboratories can continue to be </a:t>
            </a:r>
            <a:r>
              <a:rPr lang="en-GB" dirty="0" err="1"/>
              <a:t>centers</a:t>
            </a:r>
            <a:r>
              <a:rPr lang="en-GB" dirty="0"/>
              <a:t> of innovation and discovery while minimizing the risks associated with scientific research.</a:t>
            </a:r>
          </a:p>
          <a:p>
            <a:pPr marL="0" lvl="0" indent="0" algn="l" rtl="0">
              <a:lnSpc>
                <a:spcPct val="107000"/>
              </a:lnSpc>
              <a:spcBef>
                <a:spcPts val="0"/>
              </a:spcBef>
              <a:spcAft>
                <a:spcPts val="0"/>
              </a:spcAft>
              <a:buNone/>
            </a:pPr>
            <a:endParaRPr lang="en-GB" dirty="0"/>
          </a:p>
          <a:p>
            <a:pPr marL="0" lvl="0" indent="0" algn="l" rtl="0">
              <a:lnSpc>
                <a:spcPct val="107000"/>
              </a:lnSpc>
              <a:spcBef>
                <a:spcPts val="0"/>
              </a:spcBef>
              <a:spcAft>
                <a:spcPts val="0"/>
              </a:spcAft>
              <a:buNone/>
            </a:pPr>
            <a:r>
              <a:rPr lang="en-GB" dirty="0"/>
              <a:t>By implementing robust physical security measures, protecting sensitive information, handling hazardous materials responsibly, and preparing for emergencies, laboratories can maintain a secure environment conducive to safe and effective research. Continuous evaluation and adaptation of safety protocols are essential to counter evolving threats and maintaining a safe work environment.</a:t>
            </a:r>
          </a:p>
          <a:p>
            <a:pPr marL="0" lvl="0" indent="0" algn="l" rtl="0">
              <a:lnSpc>
                <a:spcPct val="107000"/>
              </a:lnSpc>
              <a:spcBef>
                <a:spcPts val="0"/>
              </a:spcBef>
              <a:spcAft>
                <a:spcPts val="0"/>
              </a:spcAft>
              <a:buNone/>
            </a:pPr>
            <a:endParaRPr lang="en-GB" dirty="0"/>
          </a:p>
          <a:p>
            <a:pPr marL="0" lvl="0" indent="0" algn="l" rtl="0">
              <a:lnSpc>
                <a:spcPct val="107000"/>
              </a:lnSpc>
              <a:spcBef>
                <a:spcPts val="0"/>
              </a:spcBef>
              <a:spcAft>
                <a:spcPts val="0"/>
              </a:spcAft>
              <a:buNone/>
            </a:pPr>
            <a:r>
              <a:rPr lang="en-GB" dirty="0"/>
              <a:t>Always remember: safety first.</a:t>
            </a:r>
            <a:endParaRPr dirty="0"/>
          </a:p>
        </p:txBody>
      </p:sp>
      <p:sp>
        <p:nvSpPr>
          <p:cNvPr id="288" name="Google Shape;28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22</a:t>
            </a:fld>
            <a:endParaRPr/>
          </a:p>
        </p:txBody>
      </p:sp>
    </p:spTree>
    <p:extLst>
      <p:ext uri="{BB962C8B-B14F-4D97-AF65-F5344CB8AC3E}">
        <p14:creationId xmlns:p14="http://schemas.microsoft.com/office/powerpoint/2010/main" val="1488624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8448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3B82B-9948-A364-ABFC-D95659B299C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D30EAD3-077C-D09A-1EFB-A5149A300D5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DC9DB7D-6330-56CC-193E-7135DA9D2A80}"/>
              </a:ext>
            </a:extLst>
          </p:cNvPr>
          <p:cNvSpPr>
            <a:spLocks noGrp="1"/>
          </p:cNvSpPr>
          <p:nvPr>
            <p:ph type="body" idx="1"/>
          </p:nvPr>
        </p:nvSpPr>
        <p:spPr/>
        <p:txBody>
          <a:bodyPr/>
          <a:lstStyle/>
          <a:p>
            <a:endParaRPr lang="en-US" dirty="0"/>
          </a:p>
        </p:txBody>
      </p:sp>
      <p:sp>
        <p:nvSpPr>
          <p:cNvPr id="4" name="Segnaposto numero diapositiva 3">
            <a:extLst>
              <a:ext uri="{FF2B5EF4-FFF2-40B4-BE49-F238E27FC236}">
                <a16:creationId xmlns:a16="http://schemas.microsoft.com/office/drawing/2014/main" id="{EF25AD5D-EAD5-F393-3E11-2837A5B6CA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3A0B4-38A7-4EAD-A00A-CF1E6F9FBC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7059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ctr" defTabSz="685800"/>
            <a:r>
              <a:rPr lang="tr-TR" sz="1200" dirty="0">
                <a:solidFill>
                  <a:srgbClr val="54565A"/>
                </a:solidFill>
                <a:latin typeface="Roboto" panose="02000000000000000000" pitchFamily="2" charset="0"/>
              </a:rPr>
              <a:t>A </a:t>
            </a:r>
            <a:r>
              <a:rPr lang="tr-TR" sz="1200" dirty="0" err="1">
                <a:solidFill>
                  <a:srgbClr val="54565A"/>
                </a:solidFill>
                <a:latin typeface="Roboto" panose="02000000000000000000" pitchFamily="2" charset="0"/>
              </a:rPr>
              <a:t>universal</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necessity</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From</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Molecule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to</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Drug</a:t>
            </a:r>
            <a:r>
              <a:rPr lang="tr-TR" sz="1200" dirty="0">
                <a:solidFill>
                  <a:srgbClr val="54565A"/>
                </a:solidFill>
                <a:latin typeface="Roboto" panose="02000000000000000000" pitchFamily="2" charset="0"/>
              </a:rPr>
              <a:t> Project</a:t>
            </a:r>
          </a:p>
          <a:p>
            <a:pPr algn="ctr" defTabSz="685800"/>
            <a:endParaRPr lang="tr-TR" sz="1200" dirty="0">
              <a:solidFill>
                <a:srgbClr val="54565A"/>
              </a:solidFill>
              <a:latin typeface="Roboto" panose="02000000000000000000" pitchFamily="2" charset="0"/>
            </a:endParaRPr>
          </a:p>
          <a:p>
            <a:pPr algn="ctr" defTabSz="685800"/>
            <a:r>
              <a:rPr lang="tr-TR" sz="1200" dirty="0">
                <a:solidFill>
                  <a:srgbClr val="54565A"/>
                </a:solidFill>
                <a:latin typeface="Roboto" panose="02000000000000000000" pitchFamily="2" charset="0"/>
              </a:rPr>
              <a:t>"</a:t>
            </a:r>
            <a:r>
              <a:rPr lang="tr-TR" sz="1200" dirty="0" err="1">
                <a:solidFill>
                  <a:srgbClr val="54565A"/>
                </a:solidFill>
                <a:latin typeface="Roboto" panose="02000000000000000000" pitchFamily="2" charset="0"/>
              </a:rPr>
              <a:t>Supported</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by</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European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Commission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within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Erasmus+ </a:t>
            </a:r>
            <a:r>
              <a:rPr lang="tr-TR" sz="1200" dirty="0" err="1">
                <a:solidFill>
                  <a:srgbClr val="54565A"/>
                </a:solidFill>
                <a:latin typeface="Roboto" panose="02000000000000000000" pitchFamily="2" charset="0"/>
              </a:rPr>
              <a:t>Programme</a:t>
            </a:r>
            <a:r>
              <a:rPr lang="tr-TR" sz="1200" dirty="0">
                <a:solidFill>
                  <a:srgbClr val="54565A"/>
                </a:solidFill>
                <a:latin typeface="Roboto" panose="02000000000000000000" pitchFamily="2" charset="0"/>
              </a:rPr>
              <a:t>.</a:t>
            </a:r>
          </a:p>
          <a:p>
            <a:pPr algn="ctr" defTabSz="685800"/>
            <a:r>
              <a:rPr lang="tr-TR" sz="1200" dirty="0" err="1">
                <a:solidFill>
                  <a:srgbClr val="54565A"/>
                </a:solidFill>
                <a:latin typeface="Roboto" panose="02000000000000000000" pitchFamily="2" charset="0"/>
              </a:rPr>
              <a:t>However</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European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Commission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and</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Turkish</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National</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Agency</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cannot</a:t>
            </a:r>
            <a:r>
              <a:rPr lang="tr-TR" sz="1200" dirty="0">
                <a:solidFill>
                  <a:srgbClr val="54565A"/>
                </a:solidFill>
                <a:latin typeface="Roboto" panose="02000000000000000000" pitchFamily="2" charset="0"/>
              </a:rPr>
              <a:t> be </a:t>
            </a:r>
            <a:r>
              <a:rPr lang="tr-TR" sz="1200" dirty="0" err="1">
                <a:solidFill>
                  <a:srgbClr val="54565A"/>
                </a:solidFill>
                <a:latin typeface="Roboto" panose="02000000000000000000" pitchFamily="2" charset="0"/>
              </a:rPr>
              <a:t>held</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responsible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for</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views</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expressed</a:t>
            </a:r>
            <a:r>
              <a:rPr lang="tr-TR" sz="1200" dirty="0">
                <a:solidFill>
                  <a:srgbClr val="54565A"/>
                </a:solidFill>
                <a:latin typeface="Roboto" panose="02000000000000000000" pitchFamily="2" charset="0"/>
              </a:rPr>
              <a:t> here."</a:t>
            </a:r>
            <a:endParaRPr dirty="0"/>
          </a:p>
        </p:txBody>
      </p:sp>
      <p:sp>
        <p:nvSpPr>
          <p:cNvPr id="307" name="Google Shape;30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tr-TR" sz="1200" dirty="0">
                <a:solidFill>
                  <a:srgbClr val="54565A"/>
                </a:solidFill>
                <a:latin typeface="Roboto" panose="02000000000000000000" pitchFamily="2" charset="0"/>
              </a:rPr>
              <a:t>Projemize desteklerinden ötürü </a:t>
            </a:r>
            <a:r>
              <a:rPr lang="en-US" sz="1200" dirty="0" err="1">
                <a:solidFill>
                  <a:srgbClr val="54565A"/>
                </a:solidFill>
                <a:latin typeface="Roboto" panose="02000000000000000000" pitchFamily="2" charset="0"/>
              </a:rPr>
              <a:t>Avrupa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Komisyonu</a:t>
            </a:r>
            <a:r>
              <a:rPr lang="tr-TR" sz="1200" dirty="0">
                <a:solidFill>
                  <a:srgbClr val="54565A"/>
                </a:solidFill>
                <a:latin typeface="Roboto" panose="02000000000000000000" pitchFamily="2" charset="0"/>
              </a:rPr>
              <a:t>’</a:t>
            </a:r>
            <a:r>
              <a:rPr lang="tr-TR" sz="1200" dirty="0" err="1">
                <a:solidFill>
                  <a:srgbClr val="54565A"/>
                </a:solidFill>
                <a:latin typeface="Roboto" panose="02000000000000000000" pitchFamily="2" charset="0"/>
              </a:rPr>
              <a:t>na</a:t>
            </a:r>
            <a:r>
              <a:rPr lang="tr-TR" sz="1200" dirty="0">
                <a:solidFill>
                  <a:srgbClr val="54565A"/>
                </a:solidFill>
                <a:latin typeface="Roboto" panose="02000000000000000000" pitchFamily="2" charset="0"/>
              </a:rPr>
              <a:t> ve proje ekibinde yer alarak katkıda bulunan tüm üyelerimize ve proje kapsamındaki etkinliklere katılan herkese teşekkür ederiz.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b="0" i="0" dirty="0">
                <a:effectLst/>
                <a:latin typeface="Söhne"/>
              </a:rPr>
              <a:t>In this module, we will embark on a comprehensive journey covering the various aspects of Laboratory Safety. Our exploration will begin with understanding why Laboratory Safety is essential to our work and its impact on the entire scientific process.</a:t>
            </a:r>
          </a:p>
          <a:p>
            <a:pPr algn="l"/>
            <a:endParaRPr lang="en-GB" b="0" i="0" dirty="0">
              <a:effectLst/>
              <a:latin typeface="Söhne"/>
            </a:endParaRPr>
          </a:p>
          <a:p>
            <a:pPr algn="l"/>
            <a:r>
              <a:rPr lang="en-GB" b="0" i="0" dirty="0">
                <a:effectLst/>
                <a:latin typeface="Söhne"/>
              </a:rPr>
              <a:t>We will then move on to discuss the Laboratory Environment, which is a critical backdrop to all our activities and safety practices. Laboratories are environments that contain many potential hazards. Many researchers have been left in the crosshairs of death due to accidents that have occurred.</a:t>
            </a:r>
          </a:p>
          <a:p>
            <a:pPr algn="l"/>
            <a:endParaRPr lang="en-GB" b="0" i="0" dirty="0">
              <a:effectLst/>
              <a:latin typeface="Söhne"/>
            </a:endParaRPr>
          </a:p>
          <a:p>
            <a:pPr algn="l"/>
            <a:r>
              <a:rPr lang="en-GB" b="0" i="0" dirty="0">
                <a:effectLst/>
                <a:latin typeface="Söhne"/>
              </a:rPr>
              <a:t>Our focus will shift to the Fundamental Principles of Laboratory Safety, where we will cover important topics such as:</a:t>
            </a:r>
          </a:p>
          <a:p>
            <a:pPr algn="l"/>
            <a:r>
              <a:rPr lang="en-GB" b="0" i="0" dirty="0">
                <a:effectLst/>
                <a:latin typeface="Söhne"/>
              </a:rPr>
              <a:t>Risk Assessment to understand and reduce potential hazards.</a:t>
            </a:r>
          </a:p>
          <a:p>
            <a:pPr algn="l"/>
            <a:r>
              <a:rPr lang="en-GB" b="0" i="0" dirty="0">
                <a:effectLst/>
                <a:latin typeface="Söhne"/>
              </a:rPr>
              <a:t>Safety Training, which emphasizes the importance of continuous learning and awareness.</a:t>
            </a:r>
          </a:p>
          <a:p>
            <a:pPr algn="l"/>
            <a:r>
              <a:rPr lang="en-GB" b="0" i="0" dirty="0">
                <a:effectLst/>
                <a:latin typeface="Söhne"/>
              </a:rPr>
              <a:t>Personal Protective Equipment (PPE), details the correct use and importance of protective equipment.</a:t>
            </a:r>
          </a:p>
          <a:p>
            <a:pPr algn="l"/>
            <a:r>
              <a:rPr lang="en-GB" b="0" i="0" dirty="0">
                <a:effectLst/>
                <a:latin typeface="Söhne"/>
              </a:rPr>
              <a:t>Emergency Procedures will prepare us for unforeseen events and how to respond effectively.</a:t>
            </a:r>
          </a:p>
          <a:p>
            <a:pPr algn="l"/>
            <a:r>
              <a:rPr lang="en-GB" b="0" i="0" dirty="0">
                <a:effectLst/>
                <a:latin typeface="Söhne"/>
              </a:rPr>
              <a:t>We will then examine the Types of Laboratory Safety, which include:</a:t>
            </a:r>
          </a:p>
          <a:p>
            <a:pPr algn="l"/>
            <a:r>
              <a:rPr lang="en-GB" b="0" i="0" dirty="0">
                <a:effectLst/>
                <a:latin typeface="Söhne"/>
              </a:rPr>
              <a:t>Chemical Safety, which deals with the handling and storage of hazardous materials.</a:t>
            </a:r>
          </a:p>
          <a:p>
            <a:pPr algn="l"/>
            <a:r>
              <a:rPr lang="en-GB" b="0" i="0" dirty="0">
                <a:effectLst/>
                <a:latin typeface="Söhne"/>
              </a:rPr>
              <a:t>Biological Safety, which focuses on safe practices when working with biological materials.</a:t>
            </a:r>
          </a:p>
          <a:p>
            <a:pPr algn="l"/>
            <a:r>
              <a:rPr lang="en-GB" b="0" i="0" dirty="0">
                <a:effectLst/>
                <a:latin typeface="Söhne"/>
              </a:rPr>
              <a:t>Equipment Safety is ensuring that laboratory equipment operates correctly and safely.</a:t>
            </a:r>
          </a:p>
          <a:p>
            <a:pPr algn="l"/>
            <a:endParaRPr lang="en-GB" b="0" i="0" dirty="0">
              <a:effectLst/>
              <a:latin typeface="Söhne"/>
            </a:endParaRPr>
          </a:p>
          <a:p>
            <a:pPr algn="l"/>
            <a:r>
              <a:rPr lang="en-GB" b="0" i="0" dirty="0">
                <a:effectLst/>
                <a:latin typeface="Söhne"/>
              </a:rPr>
              <a:t>Environmental Cleanliness emphasizes the importance of a clean and orderly work area.</a:t>
            </a:r>
          </a:p>
          <a:p>
            <a:pPr algn="l"/>
            <a:r>
              <a:rPr lang="en-GB" b="0" i="0" dirty="0">
                <a:effectLst/>
                <a:latin typeface="Söhne"/>
              </a:rPr>
              <a:t>Laboratory Rules, which include respectful and safe </a:t>
            </a:r>
            <a:r>
              <a:rPr lang="en-GB" b="0" i="0" dirty="0" err="1">
                <a:effectLst/>
                <a:latin typeface="Söhne"/>
              </a:rPr>
              <a:t>behavior</a:t>
            </a:r>
            <a:r>
              <a:rPr lang="en-GB" b="0" i="0" dirty="0">
                <a:effectLst/>
                <a:latin typeface="Söhne"/>
              </a:rPr>
              <a:t> in a common area, must be followed.</a:t>
            </a:r>
          </a:p>
          <a:p>
            <a:pPr algn="l"/>
            <a:r>
              <a:rPr lang="en-GB" b="0" i="0" dirty="0">
                <a:effectLst/>
                <a:latin typeface="Söhne"/>
              </a:rPr>
              <a:t>Incident Reporting outlines protocols for reporting accidents and near-misses.</a:t>
            </a:r>
          </a:p>
          <a:p>
            <a:pPr algn="l"/>
            <a:r>
              <a:rPr lang="en-GB" b="0" i="0" dirty="0">
                <a:effectLst/>
                <a:latin typeface="Söhne"/>
              </a:rPr>
              <a:t>Institutional Resources directs you to available support and additional safety resources within our institution.</a:t>
            </a:r>
          </a:p>
          <a:p>
            <a:pPr algn="l"/>
            <a:r>
              <a:rPr lang="en-GB" b="0" i="0" dirty="0">
                <a:effectLst/>
                <a:latin typeface="Söhne"/>
              </a:rPr>
              <a:t>Each topic is designed to provide you with a comprehensive understanding of Laboratory Safety and equip you with the knowledge and skills necessary for excellence in the biomedical field.</a:t>
            </a:r>
            <a:endParaRPr lang="en-GB" dirty="0"/>
          </a:p>
        </p:txBody>
      </p:sp>
      <p:sp>
        <p:nvSpPr>
          <p:cNvPr id="193" name="Google Shape;19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sz="1200" dirty="0" err="1"/>
              <a:t>Laboratories</a:t>
            </a:r>
            <a:r>
              <a:rPr lang="tr-TR" sz="1200" dirty="0"/>
              <a:t> </a:t>
            </a:r>
            <a:r>
              <a:rPr lang="tr-TR" sz="1200" dirty="0" err="1"/>
              <a:t>are</a:t>
            </a:r>
            <a:r>
              <a:rPr lang="tr-TR" sz="1200" dirty="0"/>
              <a:t> </a:t>
            </a:r>
            <a:r>
              <a:rPr lang="tr-TR" sz="1200" dirty="0" err="1"/>
              <a:t>dynamic</a:t>
            </a:r>
            <a:r>
              <a:rPr lang="tr-TR" sz="1200" dirty="0"/>
              <a:t> </a:t>
            </a:r>
            <a:r>
              <a:rPr lang="tr-TR" sz="1200" dirty="0" err="1"/>
              <a:t>environments</a:t>
            </a:r>
            <a:r>
              <a:rPr lang="tr-TR" sz="1200" dirty="0"/>
              <a:t> </a:t>
            </a:r>
            <a:r>
              <a:rPr lang="tr-TR" sz="1200" dirty="0" err="1"/>
              <a:t>where</a:t>
            </a:r>
            <a:r>
              <a:rPr lang="tr-TR" sz="1200" dirty="0"/>
              <a:t> </a:t>
            </a:r>
            <a:r>
              <a:rPr lang="tr-TR" sz="1200" dirty="0" err="1"/>
              <a:t>scientists</a:t>
            </a:r>
            <a:r>
              <a:rPr lang="tr-TR" sz="1200" dirty="0"/>
              <a:t> </a:t>
            </a:r>
            <a:r>
              <a:rPr lang="tr-TR" sz="1200" dirty="0" err="1"/>
              <a:t>and</a:t>
            </a:r>
            <a:r>
              <a:rPr lang="tr-TR" sz="1200" dirty="0"/>
              <a:t> </a:t>
            </a:r>
            <a:r>
              <a:rPr lang="tr-TR" sz="1200" dirty="0" err="1"/>
              <a:t>researchers</a:t>
            </a:r>
            <a:r>
              <a:rPr lang="tr-TR" sz="1200" dirty="0"/>
              <a:t> </a:t>
            </a:r>
            <a:r>
              <a:rPr lang="tr-TR" sz="1200" dirty="0" err="1"/>
              <a:t>conduct</a:t>
            </a:r>
            <a:r>
              <a:rPr lang="tr-TR" sz="1200" dirty="0"/>
              <a:t> </a:t>
            </a:r>
            <a:r>
              <a:rPr lang="tr-TR" sz="1200" dirty="0" err="1"/>
              <a:t>experiments</a:t>
            </a:r>
            <a:r>
              <a:rPr lang="tr-TR" sz="1200" dirty="0"/>
              <a:t>, </a:t>
            </a:r>
            <a:r>
              <a:rPr lang="tr-TR" sz="1200" dirty="0" err="1"/>
              <a:t>analyze</a:t>
            </a:r>
            <a:r>
              <a:rPr lang="tr-TR" sz="1200" dirty="0"/>
              <a:t> data, </a:t>
            </a:r>
            <a:r>
              <a:rPr lang="tr-TR" sz="1200" dirty="0" err="1"/>
              <a:t>and</a:t>
            </a:r>
            <a:r>
              <a:rPr lang="tr-TR" sz="1200" dirty="0"/>
              <a:t> </a:t>
            </a:r>
            <a:r>
              <a:rPr lang="tr-TR" sz="1200" dirty="0" err="1"/>
              <a:t>make</a:t>
            </a:r>
            <a:r>
              <a:rPr lang="tr-TR" sz="1200" dirty="0"/>
              <a:t> </a:t>
            </a:r>
            <a:r>
              <a:rPr lang="tr-TR" sz="1200" dirty="0" err="1"/>
              <a:t>discoveries</a:t>
            </a:r>
            <a:r>
              <a:rPr lang="tr-TR" sz="1200" dirty="0"/>
              <a:t>. </a:t>
            </a:r>
            <a:r>
              <a:rPr lang="tr-TR" sz="1200" dirty="0" err="1"/>
              <a:t>While</a:t>
            </a:r>
            <a:r>
              <a:rPr lang="tr-TR" sz="1200" dirty="0"/>
              <a:t> </a:t>
            </a:r>
            <a:r>
              <a:rPr lang="tr-TR" sz="1200" dirty="0" err="1"/>
              <a:t>laboratories</a:t>
            </a:r>
            <a:r>
              <a:rPr lang="tr-TR" sz="1200" dirty="0"/>
              <a:t> </a:t>
            </a:r>
            <a:r>
              <a:rPr lang="tr-TR" sz="1200" dirty="0" err="1"/>
              <a:t>are</a:t>
            </a:r>
            <a:r>
              <a:rPr lang="tr-TR" sz="1200" dirty="0"/>
              <a:t> </a:t>
            </a:r>
            <a:r>
              <a:rPr lang="tr-TR" sz="1200" dirty="0" err="1"/>
              <a:t>essential</a:t>
            </a:r>
            <a:r>
              <a:rPr lang="tr-TR" sz="1200" dirty="0"/>
              <a:t> </a:t>
            </a:r>
            <a:r>
              <a:rPr lang="tr-TR" sz="1200" dirty="0" err="1"/>
              <a:t>for</a:t>
            </a:r>
            <a:r>
              <a:rPr lang="tr-TR" sz="1200" dirty="0"/>
              <a:t> </a:t>
            </a:r>
            <a:r>
              <a:rPr lang="tr-TR" sz="1200" dirty="0" err="1"/>
              <a:t>advancing</a:t>
            </a:r>
            <a:r>
              <a:rPr lang="tr-TR" sz="1200" dirty="0"/>
              <a:t> </a:t>
            </a:r>
            <a:r>
              <a:rPr lang="tr-TR" sz="1200" dirty="0" err="1"/>
              <a:t>scientific</a:t>
            </a:r>
            <a:r>
              <a:rPr lang="tr-TR" sz="1200" dirty="0"/>
              <a:t> </a:t>
            </a:r>
            <a:r>
              <a:rPr lang="tr-TR" sz="1200" dirty="0" err="1"/>
              <a:t>knowledge</a:t>
            </a:r>
            <a:r>
              <a:rPr lang="tr-TR" sz="1200" dirty="0"/>
              <a:t>, they can </a:t>
            </a:r>
            <a:r>
              <a:rPr lang="tr-TR" sz="1200" dirty="0" err="1"/>
              <a:t>also</a:t>
            </a:r>
            <a:r>
              <a:rPr lang="tr-TR" sz="1200" dirty="0"/>
              <a:t> be </a:t>
            </a:r>
            <a:r>
              <a:rPr lang="tr-TR" sz="1200" dirty="0" err="1"/>
              <a:t>potentially</a:t>
            </a:r>
            <a:r>
              <a:rPr lang="tr-TR" sz="1200" dirty="0"/>
              <a:t> </a:t>
            </a:r>
            <a:r>
              <a:rPr lang="tr-TR" sz="1200" dirty="0" err="1"/>
              <a:t>dangerous</a:t>
            </a:r>
            <a:r>
              <a:rPr lang="tr-TR" sz="1200" dirty="0"/>
              <a:t> </a:t>
            </a:r>
            <a:r>
              <a:rPr lang="tr-TR" sz="1200" dirty="0" err="1"/>
              <a:t>places</a:t>
            </a:r>
            <a:r>
              <a:rPr lang="tr-TR" sz="1200" dirty="0"/>
              <a:t> </a:t>
            </a:r>
            <a:r>
              <a:rPr lang="tr-TR" sz="1200" dirty="0" err="1"/>
              <a:t>if</a:t>
            </a:r>
            <a:r>
              <a:rPr lang="tr-TR" sz="1200" dirty="0"/>
              <a:t> </a:t>
            </a:r>
            <a:r>
              <a:rPr lang="tr-TR" sz="1200" dirty="0" err="1"/>
              <a:t>safety</a:t>
            </a:r>
            <a:r>
              <a:rPr lang="tr-TR" sz="1200" dirty="0"/>
              <a:t> </a:t>
            </a:r>
            <a:r>
              <a:rPr lang="tr-TR" sz="1200" dirty="0" err="1"/>
              <a:t>precautions</a:t>
            </a:r>
            <a:r>
              <a:rPr lang="tr-TR" sz="1200" dirty="0"/>
              <a:t> </a:t>
            </a:r>
            <a:r>
              <a:rPr lang="tr-TR" sz="1200" dirty="0" err="1"/>
              <a:t>are</a:t>
            </a:r>
            <a:r>
              <a:rPr lang="tr-TR" sz="1200" dirty="0"/>
              <a:t> not </a:t>
            </a:r>
            <a:r>
              <a:rPr lang="tr-TR" sz="1200" dirty="0" err="1"/>
              <a:t>followed</a:t>
            </a:r>
            <a:r>
              <a:rPr lang="tr-TR" sz="1200" dirty="0"/>
              <a:t> </a:t>
            </a:r>
            <a:r>
              <a:rPr lang="tr-TR" sz="1200" dirty="0" err="1"/>
              <a:t>carefully</a:t>
            </a:r>
            <a:r>
              <a:rPr lang="tr-TR" sz="1200" dirty="0"/>
              <a:t>.</a:t>
            </a:r>
          </a:p>
          <a:p>
            <a:pPr marL="0" lvl="0" indent="0" algn="l" rtl="0">
              <a:spcBef>
                <a:spcPts val="0"/>
              </a:spcBef>
              <a:spcAft>
                <a:spcPts val="0"/>
              </a:spcAft>
              <a:buNone/>
            </a:pPr>
            <a:endParaRPr lang="tr-TR" sz="1200" dirty="0"/>
          </a:p>
          <a:p>
            <a:pPr marL="0" lvl="0" indent="0" algn="l" rtl="0">
              <a:spcBef>
                <a:spcPts val="0"/>
              </a:spcBef>
              <a:spcAft>
                <a:spcPts val="0"/>
              </a:spcAft>
              <a:buNone/>
            </a:pPr>
            <a:r>
              <a:rPr lang="tr-TR" sz="1200" dirty="0" err="1"/>
              <a:t>We</a:t>
            </a:r>
            <a:r>
              <a:rPr lang="tr-TR" sz="1200" dirty="0"/>
              <a:t> </a:t>
            </a:r>
            <a:r>
              <a:rPr lang="tr-TR" sz="1200" dirty="0" err="1"/>
              <a:t>will</a:t>
            </a:r>
            <a:r>
              <a:rPr lang="tr-TR" sz="1200" dirty="0"/>
              <a:t> </a:t>
            </a:r>
            <a:r>
              <a:rPr lang="tr-TR" sz="1200" dirty="0" err="1"/>
              <a:t>take</a:t>
            </a:r>
            <a:r>
              <a:rPr lang="tr-TR" sz="1200" dirty="0"/>
              <a:t> a </a:t>
            </a:r>
            <a:r>
              <a:rPr lang="tr-TR" sz="1200" dirty="0" err="1"/>
              <a:t>three-focused</a:t>
            </a:r>
            <a:r>
              <a:rPr lang="tr-TR" sz="1200" dirty="0"/>
              <a:t> </a:t>
            </a:r>
            <a:r>
              <a:rPr lang="tr-TR" sz="1200" dirty="0" err="1"/>
              <a:t>approach</a:t>
            </a:r>
            <a:r>
              <a:rPr lang="tr-TR" sz="1200" dirty="0"/>
              <a:t> </a:t>
            </a:r>
            <a:r>
              <a:rPr lang="tr-TR" sz="1200" dirty="0" err="1"/>
              <a:t>to</a:t>
            </a:r>
            <a:r>
              <a:rPr lang="tr-TR" sz="1200" dirty="0"/>
              <a:t> </a:t>
            </a:r>
            <a:r>
              <a:rPr lang="tr-TR" sz="1200" dirty="0" err="1"/>
              <a:t>laboratory</a:t>
            </a:r>
            <a:r>
              <a:rPr lang="tr-TR" sz="1200" dirty="0"/>
              <a:t> </a:t>
            </a:r>
            <a:r>
              <a:rPr lang="tr-TR" sz="1200" dirty="0" err="1"/>
              <a:t>safety</a:t>
            </a:r>
            <a:r>
              <a:rPr lang="tr-TR" sz="1200" dirty="0"/>
              <a:t>: </a:t>
            </a:r>
            <a:r>
              <a:rPr lang="tr-TR" sz="1200" dirty="0" err="1"/>
              <a:t>Safety</a:t>
            </a:r>
            <a:r>
              <a:rPr lang="tr-TR" sz="1200" dirty="0"/>
              <a:t> First, </a:t>
            </a:r>
            <a:r>
              <a:rPr lang="tr-TR" sz="1200" dirty="0" err="1"/>
              <a:t>which</a:t>
            </a:r>
            <a:r>
              <a:rPr lang="tr-TR" sz="1200" dirty="0"/>
              <a:t> is </a:t>
            </a:r>
            <a:r>
              <a:rPr lang="tr-TR" sz="1200" dirty="0" err="1"/>
              <a:t>about</a:t>
            </a:r>
            <a:r>
              <a:rPr lang="tr-TR" sz="1200" dirty="0"/>
              <a:t> </a:t>
            </a:r>
            <a:r>
              <a:rPr lang="tr-TR" sz="1200" dirty="0" err="1"/>
              <a:t>protecting</a:t>
            </a:r>
            <a:r>
              <a:rPr lang="tr-TR" sz="1200" dirty="0"/>
              <a:t> </a:t>
            </a:r>
            <a:r>
              <a:rPr lang="tr-TR" sz="1200" dirty="0" err="1"/>
              <a:t>your</a:t>
            </a:r>
            <a:r>
              <a:rPr lang="tr-TR" sz="1200" dirty="0"/>
              <a:t> </a:t>
            </a:r>
            <a:r>
              <a:rPr lang="tr-TR" sz="1200" dirty="0" err="1"/>
              <a:t>personal</a:t>
            </a:r>
            <a:r>
              <a:rPr lang="tr-TR" sz="1200" dirty="0"/>
              <a:t> </a:t>
            </a:r>
            <a:r>
              <a:rPr lang="tr-TR" sz="1200" dirty="0" err="1"/>
              <a:t>health</a:t>
            </a:r>
            <a:r>
              <a:rPr lang="tr-TR" sz="1200" dirty="0"/>
              <a:t>; </a:t>
            </a:r>
            <a:r>
              <a:rPr lang="tr-TR" sz="1200" dirty="0" err="1"/>
              <a:t>Responsible</a:t>
            </a:r>
            <a:r>
              <a:rPr lang="tr-TR" sz="1200" dirty="0"/>
              <a:t> </a:t>
            </a:r>
            <a:r>
              <a:rPr lang="tr-TR" sz="1200" dirty="0" err="1"/>
              <a:t>Research</a:t>
            </a:r>
            <a:r>
              <a:rPr lang="tr-TR" sz="1200" dirty="0"/>
              <a:t>, </a:t>
            </a:r>
            <a:r>
              <a:rPr lang="tr-TR" sz="1200" dirty="0" err="1"/>
              <a:t>which</a:t>
            </a:r>
            <a:r>
              <a:rPr lang="tr-TR" sz="1200" dirty="0"/>
              <a:t> </a:t>
            </a:r>
            <a:r>
              <a:rPr lang="tr-TR" sz="1200" dirty="0" err="1"/>
              <a:t>must</a:t>
            </a:r>
            <a:r>
              <a:rPr lang="tr-TR" sz="1200" dirty="0"/>
              <a:t> </a:t>
            </a:r>
            <a:r>
              <a:rPr lang="tr-TR" sz="1200" dirty="0" err="1"/>
              <a:t>ensure</a:t>
            </a:r>
            <a:r>
              <a:rPr lang="tr-TR" sz="1200" dirty="0"/>
              <a:t> </a:t>
            </a:r>
            <a:r>
              <a:rPr lang="tr-TR" sz="1200" dirty="0" err="1"/>
              <a:t>the</a:t>
            </a:r>
            <a:r>
              <a:rPr lang="tr-TR" sz="1200" dirty="0"/>
              <a:t> </a:t>
            </a:r>
            <a:r>
              <a:rPr lang="tr-TR" sz="1200" dirty="0" err="1"/>
              <a:t>integrity</a:t>
            </a:r>
            <a:r>
              <a:rPr lang="tr-TR" sz="1200" dirty="0"/>
              <a:t> of </a:t>
            </a:r>
            <a:r>
              <a:rPr lang="tr-TR" sz="1200" dirty="0" err="1"/>
              <a:t>experiments</a:t>
            </a:r>
            <a:r>
              <a:rPr lang="tr-TR" sz="1200" dirty="0"/>
              <a:t>; </a:t>
            </a:r>
            <a:r>
              <a:rPr lang="tr-TR" sz="1200" dirty="0" err="1"/>
              <a:t>and</a:t>
            </a:r>
            <a:r>
              <a:rPr lang="tr-TR" sz="1200" dirty="0"/>
              <a:t> Legal </a:t>
            </a:r>
            <a:r>
              <a:rPr lang="tr-TR" sz="1200" dirty="0" err="1"/>
              <a:t>Compliance</a:t>
            </a:r>
            <a:r>
              <a:rPr lang="tr-TR" sz="1200" dirty="0"/>
              <a:t>, </a:t>
            </a:r>
            <a:r>
              <a:rPr lang="tr-TR" sz="1200" dirty="0" err="1"/>
              <a:t>which</a:t>
            </a:r>
            <a:r>
              <a:rPr lang="tr-TR" sz="1200" dirty="0"/>
              <a:t> is </a:t>
            </a:r>
            <a:r>
              <a:rPr lang="tr-TR" sz="1200" dirty="0" err="1"/>
              <a:t>about</a:t>
            </a:r>
            <a:r>
              <a:rPr lang="tr-TR" sz="1200" dirty="0"/>
              <a:t> </a:t>
            </a:r>
            <a:r>
              <a:rPr lang="tr-TR" sz="1200" dirty="0" err="1"/>
              <a:t>meeting</a:t>
            </a:r>
            <a:r>
              <a:rPr lang="tr-TR" sz="1200" dirty="0"/>
              <a:t> </a:t>
            </a:r>
            <a:r>
              <a:rPr lang="tr-TR" sz="1200" dirty="0" err="1"/>
              <a:t>regulatory</a:t>
            </a:r>
            <a:r>
              <a:rPr lang="tr-TR" sz="1200" dirty="0"/>
              <a:t> </a:t>
            </a:r>
            <a:r>
              <a:rPr lang="tr-TR" sz="1200" dirty="0" err="1"/>
              <a:t>requirements</a:t>
            </a:r>
            <a:r>
              <a:rPr lang="tr-TR" sz="1200" dirty="0"/>
              <a:t>.</a:t>
            </a:r>
            <a:endParaRPr dirty="0"/>
          </a:p>
        </p:txBody>
      </p:sp>
      <p:sp>
        <p:nvSpPr>
          <p:cNvPr id="201" name="Google Shape;20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b="0" i="0" dirty="0">
                <a:effectLst/>
                <a:latin typeface="Söhne"/>
              </a:rPr>
              <a:t>It is important to be familiar with the various laboratory environments you may encounter.</a:t>
            </a:r>
          </a:p>
          <a:p>
            <a:pPr algn="l"/>
            <a:r>
              <a:rPr lang="en-GB" b="0" i="0" dirty="0">
                <a:effectLst/>
                <a:latin typeface="Söhne"/>
              </a:rPr>
              <a:t>Each type of laboratory (chemistry, biology, physics, or any other) has its own practices, equipment, and risks.</a:t>
            </a:r>
          </a:p>
          <a:p>
            <a:pPr algn="l"/>
            <a:r>
              <a:rPr lang="en-GB" b="0" i="0" dirty="0">
                <a:effectLst/>
                <a:latin typeface="Söhne"/>
              </a:rPr>
              <a:t>In addition, each laboratory encompassing these diverse scientific fields also has its own unique potential hazards. These can range from volatile chemicals in a chemistry lab to pathogenic biological agents in a biosafety facility to high-powered equipment in a physics lab. Recognizing these hazards is the first step to reducing risk and protecting our health.</a:t>
            </a:r>
          </a:p>
          <a:p>
            <a:pPr algn="l"/>
            <a:r>
              <a:rPr lang="en-GB" b="0" i="0" dirty="0">
                <a:effectLst/>
                <a:latin typeface="Söhne"/>
              </a:rPr>
              <a:t>Our goal is not only to make you aware of these hazards, but also to equip you with the knowledge to navigate these hazards with confidence, ensuring that safety is an integral part of your scientific practice.</a:t>
            </a:r>
          </a:p>
        </p:txBody>
      </p:sp>
      <p:sp>
        <p:nvSpPr>
          <p:cNvPr id="208" name="Google Shape;20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tr-TR" sz="1200" b="0" dirty="0" err="1"/>
              <a:t>Why</a:t>
            </a:r>
            <a:r>
              <a:rPr lang="tr-TR" sz="1200" b="0" dirty="0"/>
              <a:t> is </a:t>
            </a:r>
            <a:r>
              <a:rPr lang="tr-TR" sz="1200" b="0" dirty="0" err="1"/>
              <a:t>Laboratory</a:t>
            </a:r>
            <a:r>
              <a:rPr lang="tr-TR" sz="1200" b="0" dirty="0"/>
              <a:t> </a:t>
            </a:r>
            <a:r>
              <a:rPr lang="tr-TR" sz="1200" b="0" dirty="0" err="1"/>
              <a:t>Safety</a:t>
            </a:r>
            <a:r>
              <a:rPr lang="tr-TR" sz="1200" b="0" dirty="0"/>
              <a:t> </a:t>
            </a:r>
            <a:r>
              <a:rPr lang="tr-TR" sz="1200" b="0" dirty="0" err="1"/>
              <a:t>Important</a:t>
            </a:r>
            <a:r>
              <a:rPr lang="tr-TR" sz="1200" b="0" dirty="0"/>
              <a:t>?</a:t>
            </a:r>
          </a:p>
          <a:p>
            <a:pPr marL="0" lvl="0" indent="0" algn="l" rtl="0">
              <a:lnSpc>
                <a:spcPct val="107000"/>
              </a:lnSpc>
              <a:spcBef>
                <a:spcPts val="0"/>
              </a:spcBef>
              <a:spcAft>
                <a:spcPts val="0"/>
              </a:spcAft>
              <a:buNone/>
            </a:pPr>
            <a:r>
              <a:rPr lang="tr-TR" sz="1200" b="0" dirty="0" err="1"/>
              <a:t>Laboratory</a:t>
            </a:r>
            <a:r>
              <a:rPr lang="tr-TR" sz="1200" b="0" dirty="0"/>
              <a:t> </a:t>
            </a:r>
            <a:r>
              <a:rPr lang="tr-TR" sz="1200" b="0" dirty="0" err="1"/>
              <a:t>safety</a:t>
            </a:r>
            <a:r>
              <a:rPr lang="tr-TR" sz="1200" b="0" dirty="0"/>
              <a:t> is not </a:t>
            </a:r>
            <a:r>
              <a:rPr lang="tr-TR" sz="1200" b="0" dirty="0" err="1"/>
              <a:t>just</a:t>
            </a:r>
            <a:r>
              <a:rPr lang="tr-TR" sz="1200" b="0" dirty="0"/>
              <a:t> a set of </a:t>
            </a:r>
            <a:r>
              <a:rPr lang="tr-TR" sz="1200" b="0" dirty="0" err="1"/>
              <a:t>rules</a:t>
            </a:r>
            <a:r>
              <a:rPr lang="tr-TR" sz="1200" b="0" dirty="0"/>
              <a:t> </a:t>
            </a:r>
            <a:r>
              <a:rPr lang="tr-TR" sz="1200" b="0" dirty="0" err="1"/>
              <a:t>and</a:t>
            </a:r>
            <a:r>
              <a:rPr lang="tr-TR" sz="1200" b="0" dirty="0"/>
              <a:t> </a:t>
            </a:r>
            <a:r>
              <a:rPr lang="tr-TR" sz="1200" b="0" dirty="0" err="1"/>
              <a:t>regulations</a:t>
            </a:r>
            <a:r>
              <a:rPr lang="tr-TR" sz="1200" b="0" dirty="0"/>
              <a:t>; it is a </a:t>
            </a:r>
            <a:r>
              <a:rPr lang="tr-TR" sz="1200" b="0" dirty="0" err="1"/>
              <a:t>fundamental</a:t>
            </a:r>
            <a:r>
              <a:rPr lang="tr-TR" sz="1200" b="0" dirty="0"/>
              <a:t> </a:t>
            </a:r>
            <a:r>
              <a:rPr lang="tr-TR" sz="1200" b="0" dirty="0" err="1"/>
              <a:t>responsibility</a:t>
            </a:r>
            <a:r>
              <a:rPr lang="tr-TR" sz="1200" b="0" dirty="0"/>
              <a:t> </a:t>
            </a:r>
            <a:r>
              <a:rPr lang="tr-TR" sz="1200" b="0" dirty="0" err="1"/>
              <a:t>that</a:t>
            </a:r>
            <a:r>
              <a:rPr lang="tr-TR" sz="1200" b="0" dirty="0"/>
              <a:t> </a:t>
            </a:r>
            <a:r>
              <a:rPr lang="tr-TR" sz="1200" b="0" dirty="0" err="1"/>
              <a:t>every</a:t>
            </a:r>
            <a:r>
              <a:rPr lang="tr-TR" sz="1200" b="0" dirty="0"/>
              <a:t> </a:t>
            </a:r>
            <a:r>
              <a:rPr lang="tr-TR" sz="1200" b="0" dirty="0" err="1"/>
              <a:t>individual</a:t>
            </a:r>
            <a:r>
              <a:rPr lang="tr-TR" sz="1200" b="0" dirty="0"/>
              <a:t> </a:t>
            </a:r>
            <a:r>
              <a:rPr lang="tr-TR" sz="1200" b="0" dirty="0" err="1"/>
              <a:t>working</a:t>
            </a:r>
            <a:r>
              <a:rPr lang="tr-TR" sz="1200" b="0" dirty="0"/>
              <a:t> in a </a:t>
            </a:r>
            <a:r>
              <a:rPr lang="tr-TR" sz="1200" b="0" dirty="0" err="1"/>
              <a:t>laboratory</a:t>
            </a:r>
            <a:r>
              <a:rPr lang="tr-TR" sz="1200" b="0" dirty="0"/>
              <a:t> </a:t>
            </a:r>
            <a:r>
              <a:rPr lang="tr-TR" sz="1200" b="0" dirty="0" err="1"/>
              <a:t>must</a:t>
            </a:r>
            <a:r>
              <a:rPr lang="tr-TR" sz="1200" b="0" dirty="0"/>
              <a:t> </a:t>
            </a:r>
            <a:r>
              <a:rPr lang="tr-TR" sz="1200" b="0" dirty="0" err="1"/>
              <a:t>fulfill</a:t>
            </a:r>
            <a:r>
              <a:rPr lang="tr-TR" sz="1200" b="0" dirty="0"/>
              <a:t>. </a:t>
            </a:r>
            <a:r>
              <a:rPr lang="tr-TR" sz="1200" b="0" dirty="0" err="1"/>
              <a:t>The</a:t>
            </a:r>
            <a:r>
              <a:rPr lang="tr-TR" sz="1200" b="0" dirty="0"/>
              <a:t> </a:t>
            </a:r>
            <a:r>
              <a:rPr lang="tr-TR" sz="1200" b="0" dirty="0" err="1"/>
              <a:t>importance</a:t>
            </a:r>
            <a:r>
              <a:rPr lang="tr-TR" sz="1200" b="0" dirty="0"/>
              <a:t> of </a:t>
            </a:r>
            <a:r>
              <a:rPr lang="tr-TR" sz="1200" b="0" dirty="0" err="1"/>
              <a:t>laboratory</a:t>
            </a:r>
            <a:r>
              <a:rPr lang="tr-TR" sz="1200" b="0" dirty="0"/>
              <a:t> </a:t>
            </a:r>
            <a:r>
              <a:rPr lang="tr-TR" sz="1200" b="0" dirty="0" err="1"/>
              <a:t>safety</a:t>
            </a:r>
            <a:r>
              <a:rPr lang="tr-TR" sz="1200" b="0" dirty="0"/>
              <a:t> can be </a:t>
            </a:r>
            <a:r>
              <a:rPr lang="tr-TR" sz="1200" b="0" dirty="0" err="1"/>
              <a:t>summarized</a:t>
            </a:r>
            <a:r>
              <a:rPr lang="tr-TR" sz="1200" b="0" dirty="0"/>
              <a:t> </a:t>
            </a:r>
            <a:r>
              <a:rPr lang="tr-TR" sz="1200" b="0" dirty="0" err="1"/>
              <a:t>under</a:t>
            </a:r>
            <a:r>
              <a:rPr lang="tr-TR" sz="1200" b="0" dirty="0"/>
              <a:t> </a:t>
            </a:r>
            <a:r>
              <a:rPr lang="tr-TR" sz="1200" b="0" dirty="0" err="1"/>
              <a:t>several</a:t>
            </a:r>
            <a:r>
              <a:rPr lang="tr-TR" sz="1200" b="0" dirty="0"/>
              <a:t> </a:t>
            </a:r>
            <a:r>
              <a:rPr lang="tr-TR" sz="1200" b="0" dirty="0" err="1"/>
              <a:t>headings</a:t>
            </a:r>
            <a:r>
              <a:rPr lang="tr-TR" sz="1200" b="0" dirty="0"/>
              <a:t>:</a:t>
            </a:r>
          </a:p>
          <a:p>
            <a:pPr marL="0" lvl="0" indent="0" algn="l" rtl="0">
              <a:lnSpc>
                <a:spcPct val="107000"/>
              </a:lnSpc>
              <a:spcBef>
                <a:spcPts val="0"/>
              </a:spcBef>
              <a:spcAft>
                <a:spcPts val="0"/>
              </a:spcAft>
              <a:buNone/>
            </a:pPr>
            <a:r>
              <a:rPr lang="tr-TR" sz="1200" b="0" dirty="0" err="1"/>
              <a:t>Personal</a:t>
            </a:r>
            <a:r>
              <a:rPr lang="tr-TR" sz="1200" b="0" dirty="0"/>
              <a:t> </a:t>
            </a:r>
            <a:r>
              <a:rPr lang="tr-TR" sz="1200" b="0" dirty="0" err="1"/>
              <a:t>Safety</a:t>
            </a:r>
            <a:r>
              <a:rPr lang="tr-TR" sz="1200" b="0" dirty="0"/>
              <a:t>: </a:t>
            </a:r>
            <a:r>
              <a:rPr lang="tr-TR" sz="1200" b="0" dirty="0" err="1"/>
              <a:t>The</a:t>
            </a:r>
            <a:r>
              <a:rPr lang="tr-TR" sz="1200" b="0" dirty="0"/>
              <a:t> </a:t>
            </a:r>
            <a:r>
              <a:rPr lang="tr-TR" sz="1200" b="0" dirty="0" err="1"/>
              <a:t>primary</a:t>
            </a:r>
            <a:r>
              <a:rPr lang="tr-TR" sz="1200" b="0" dirty="0"/>
              <a:t> </a:t>
            </a:r>
            <a:r>
              <a:rPr lang="tr-TR" sz="1200" b="0" dirty="0" err="1"/>
              <a:t>concern</a:t>
            </a:r>
            <a:r>
              <a:rPr lang="tr-TR" sz="1200" b="0" dirty="0"/>
              <a:t> of </a:t>
            </a:r>
            <a:r>
              <a:rPr lang="tr-TR" sz="1200" b="0" dirty="0" err="1"/>
              <a:t>laboratory</a:t>
            </a:r>
            <a:r>
              <a:rPr lang="tr-TR" sz="1200" b="0" dirty="0"/>
              <a:t> </a:t>
            </a:r>
            <a:r>
              <a:rPr lang="tr-TR" sz="1200" b="0" dirty="0" err="1"/>
              <a:t>safety</a:t>
            </a:r>
            <a:r>
              <a:rPr lang="tr-TR" sz="1200" b="0" dirty="0"/>
              <a:t> is </a:t>
            </a:r>
            <a:r>
              <a:rPr lang="tr-TR" sz="1200" b="0" dirty="0" err="1"/>
              <a:t>the</a:t>
            </a:r>
            <a:r>
              <a:rPr lang="tr-TR" sz="1200" b="0" dirty="0"/>
              <a:t> </a:t>
            </a:r>
            <a:r>
              <a:rPr lang="tr-TR" sz="1200" b="0" dirty="0" err="1"/>
              <a:t>protection</a:t>
            </a:r>
            <a:r>
              <a:rPr lang="tr-TR" sz="1200" b="0" dirty="0"/>
              <a:t> of </a:t>
            </a:r>
            <a:r>
              <a:rPr lang="tr-TR" sz="1200" b="0" dirty="0" err="1"/>
              <a:t>individuals</a:t>
            </a:r>
            <a:r>
              <a:rPr lang="tr-TR" sz="1200" b="0" dirty="0"/>
              <a:t> </a:t>
            </a:r>
            <a:r>
              <a:rPr lang="tr-TR" sz="1200" b="0" dirty="0" err="1"/>
              <a:t>working</a:t>
            </a:r>
            <a:r>
              <a:rPr lang="tr-TR" sz="1200" b="0" dirty="0"/>
              <a:t> in </a:t>
            </a:r>
            <a:r>
              <a:rPr lang="tr-TR" sz="1200" b="0" dirty="0" err="1"/>
              <a:t>the</a:t>
            </a:r>
            <a:r>
              <a:rPr lang="tr-TR" sz="1200" b="0" dirty="0"/>
              <a:t> </a:t>
            </a:r>
            <a:r>
              <a:rPr lang="tr-TR" sz="1200" b="0" dirty="0" err="1"/>
              <a:t>laboratory</a:t>
            </a:r>
            <a:r>
              <a:rPr lang="tr-TR" sz="1200" b="0" dirty="0"/>
              <a:t>. </a:t>
            </a:r>
            <a:r>
              <a:rPr lang="tr-TR" sz="1200" b="0" dirty="0" err="1"/>
              <a:t>This</a:t>
            </a:r>
            <a:r>
              <a:rPr lang="tr-TR" sz="1200" b="0" dirty="0"/>
              <a:t> </a:t>
            </a:r>
            <a:r>
              <a:rPr lang="tr-TR" sz="1200" b="0" dirty="0" err="1"/>
              <a:t>includes</a:t>
            </a:r>
            <a:r>
              <a:rPr lang="tr-TR" sz="1200" b="0" dirty="0"/>
              <a:t> </a:t>
            </a:r>
            <a:r>
              <a:rPr lang="tr-TR" sz="1200" b="0" dirty="0" err="1"/>
              <a:t>researchers</a:t>
            </a:r>
            <a:r>
              <a:rPr lang="tr-TR" sz="1200" b="0" dirty="0"/>
              <a:t>, </a:t>
            </a:r>
            <a:r>
              <a:rPr lang="tr-TR" sz="1200" b="0" dirty="0" err="1"/>
              <a:t>technicians</a:t>
            </a:r>
            <a:r>
              <a:rPr lang="tr-TR" sz="1200" b="0" dirty="0"/>
              <a:t>, </a:t>
            </a:r>
            <a:r>
              <a:rPr lang="tr-TR" sz="1200" b="0" dirty="0" err="1"/>
              <a:t>and</a:t>
            </a:r>
            <a:r>
              <a:rPr lang="tr-TR" sz="1200" b="0" dirty="0"/>
              <a:t> </a:t>
            </a:r>
            <a:r>
              <a:rPr lang="tr-TR" sz="1200" b="0" dirty="0" err="1"/>
              <a:t>even</a:t>
            </a:r>
            <a:r>
              <a:rPr lang="tr-TR" sz="1200" b="0" dirty="0"/>
              <a:t> </a:t>
            </a:r>
            <a:r>
              <a:rPr lang="tr-TR" sz="1200" b="0" dirty="0" err="1"/>
              <a:t>visitors</a:t>
            </a:r>
            <a:r>
              <a:rPr lang="tr-TR" sz="1200" b="0" dirty="0"/>
              <a:t>. </a:t>
            </a:r>
            <a:r>
              <a:rPr lang="tr-TR" sz="1200" b="0" dirty="0" err="1"/>
              <a:t>Accidents</a:t>
            </a:r>
            <a:r>
              <a:rPr lang="tr-TR" sz="1200" b="0" dirty="0"/>
              <a:t> </a:t>
            </a:r>
            <a:r>
              <a:rPr lang="tr-TR" sz="1200" b="0" dirty="0" err="1"/>
              <a:t>and</a:t>
            </a:r>
            <a:r>
              <a:rPr lang="tr-TR" sz="1200" b="0" dirty="0"/>
              <a:t> </a:t>
            </a:r>
            <a:r>
              <a:rPr lang="tr-TR" sz="1200" b="0" dirty="0" err="1"/>
              <a:t>injuries</a:t>
            </a:r>
            <a:r>
              <a:rPr lang="tr-TR" sz="1200" b="0" dirty="0"/>
              <a:t> can </a:t>
            </a:r>
            <a:r>
              <a:rPr lang="tr-TR" sz="1200" b="0" dirty="0" err="1"/>
              <a:t>have</a:t>
            </a:r>
            <a:r>
              <a:rPr lang="tr-TR" sz="1200" b="0" dirty="0"/>
              <a:t> </a:t>
            </a:r>
            <a:r>
              <a:rPr lang="tr-TR" sz="1200" b="0" dirty="0" err="1"/>
              <a:t>serious</a:t>
            </a:r>
            <a:r>
              <a:rPr lang="tr-TR" sz="1200" b="0" dirty="0"/>
              <a:t> </a:t>
            </a:r>
            <a:r>
              <a:rPr lang="tr-TR" sz="1200" b="0" dirty="0" err="1"/>
              <a:t>consequences</a:t>
            </a:r>
            <a:r>
              <a:rPr lang="tr-TR" sz="1200" b="0" dirty="0"/>
              <a:t>, </a:t>
            </a:r>
            <a:r>
              <a:rPr lang="tr-TR" sz="1200" b="0" dirty="0" err="1"/>
              <a:t>both</a:t>
            </a:r>
            <a:r>
              <a:rPr lang="tr-TR" sz="1200" b="0" dirty="0"/>
              <a:t> </a:t>
            </a:r>
            <a:r>
              <a:rPr lang="tr-TR" sz="1200" b="0" dirty="0" err="1"/>
              <a:t>physically</a:t>
            </a:r>
            <a:r>
              <a:rPr lang="tr-TR" sz="1200" b="0" dirty="0"/>
              <a:t> </a:t>
            </a:r>
            <a:r>
              <a:rPr lang="tr-TR" sz="1200" b="0" dirty="0" err="1"/>
              <a:t>and</a:t>
            </a:r>
            <a:r>
              <a:rPr lang="tr-TR" sz="1200" b="0" dirty="0"/>
              <a:t> </a:t>
            </a:r>
            <a:r>
              <a:rPr lang="tr-TR" sz="1200" b="0" dirty="0" err="1"/>
              <a:t>emotionally</a:t>
            </a:r>
            <a:r>
              <a:rPr lang="tr-TR" sz="1200" b="0" dirty="0"/>
              <a:t>, </a:t>
            </a:r>
            <a:r>
              <a:rPr lang="tr-TR" sz="1200" b="0" dirty="0" err="1"/>
              <a:t>and</a:t>
            </a:r>
            <a:r>
              <a:rPr lang="tr-TR" sz="1200" b="0" dirty="0"/>
              <a:t> can </a:t>
            </a:r>
            <a:r>
              <a:rPr lang="tr-TR" sz="1200" b="0" dirty="0" err="1"/>
              <a:t>disrupt</a:t>
            </a:r>
            <a:r>
              <a:rPr lang="tr-TR" sz="1200" b="0" dirty="0"/>
              <a:t> </a:t>
            </a:r>
            <a:r>
              <a:rPr lang="tr-TR" sz="1200" b="0" dirty="0" err="1"/>
              <a:t>the</a:t>
            </a:r>
            <a:r>
              <a:rPr lang="tr-TR" sz="1200" b="0" dirty="0"/>
              <a:t> </a:t>
            </a:r>
            <a:r>
              <a:rPr lang="tr-TR" sz="1200" b="0" dirty="0" err="1"/>
              <a:t>progress</a:t>
            </a:r>
            <a:r>
              <a:rPr lang="tr-TR" sz="1200" b="0" dirty="0"/>
              <a:t> of </a:t>
            </a:r>
            <a:r>
              <a:rPr lang="tr-TR" sz="1200" b="0" dirty="0" err="1"/>
              <a:t>research</a:t>
            </a:r>
            <a:r>
              <a:rPr lang="tr-TR" sz="1200" b="0" dirty="0"/>
              <a:t>.</a:t>
            </a:r>
          </a:p>
          <a:p>
            <a:pPr marL="0" lvl="0" indent="0" algn="l" rtl="0">
              <a:lnSpc>
                <a:spcPct val="107000"/>
              </a:lnSpc>
              <a:spcBef>
                <a:spcPts val="0"/>
              </a:spcBef>
              <a:spcAft>
                <a:spcPts val="0"/>
              </a:spcAft>
              <a:buNone/>
            </a:pPr>
            <a:r>
              <a:rPr lang="tr-TR" sz="1200" b="0" dirty="0" err="1"/>
              <a:t>Environmental</a:t>
            </a:r>
            <a:r>
              <a:rPr lang="tr-TR" sz="1200" b="0" dirty="0"/>
              <a:t> </a:t>
            </a:r>
            <a:r>
              <a:rPr lang="tr-TR" sz="1200" b="0" dirty="0" err="1"/>
              <a:t>Protection</a:t>
            </a:r>
            <a:r>
              <a:rPr lang="tr-TR" sz="1200" b="0" dirty="0"/>
              <a:t>: </a:t>
            </a:r>
            <a:r>
              <a:rPr lang="tr-TR" sz="1200" b="0" dirty="0" err="1"/>
              <a:t>Laboratories</a:t>
            </a:r>
            <a:r>
              <a:rPr lang="tr-TR" sz="1200" b="0" dirty="0"/>
              <a:t> </a:t>
            </a:r>
            <a:r>
              <a:rPr lang="tr-TR" sz="1200" b="0" dirty="0" err="1"/>
              <a:t>often</a:t>
            </a:r>
            <a:r>
              <a:rPr lang="tr-TR" sz="1200" b="0" dirty="0"/>
              <a:t> </a:t>
            </a:r>
            <a:r>
              <a:rPr lang="tr-TR" sz="1200" b="0" dirty="0" err="1"/>
              <a:t>work</a:t>
            </a:r>
            <a:r>
              <a:rPr lang="tr-TR" sz="1200" b="0" dirty="0"/>
              <a:t> </a:t>
            </a:r>
            <a:r>
              <a:rPr lang="tr-TR" sz="1200" b="0" dirty="0" err="1"/>
              <a:t>with</a:t>
            </a:r>
            <a:r>
              <a:rPr lang="tr-TR" sz="1200" b="0" dirty="0"/>
              <a:t> </a:t>
            </a:r>
            <a:r>
              <a:rPr lang="tr-TR" sz="1200" b="0" dirty="0" err="1"/>
              <a:t>hazardous</a:t>
            </a:r>
            <a:r>
              <a:rPr lang="tr-TR" sz="1200" b="0" dirty="0"/>
              <a:t> </a:t>
            </a:r>
            <a:r>
              <a:rPr lang="tr-TR" sz="1200" b="0" dirty="0" err="1"/>
              <a:t>chemicals</a:t>
            </a:r>
            <a:r>
              <a:rPr lang="tr-TR" sz="1200" b="0" dirty="0"/>
              <a:t>, </a:t>
            </a:r>
            <a:r>
              <a:rPr lang="tr-TR" sz="1200" b="0" dirty="0" err="1"/>
              <a:t>materials</a:t>
            </a:r>
            <a:r>
              <a:rPr lang="tr-TR" sz="1200" b="0" dirty="0"/>
              <a:t>, </a:t>
            </a:r>
            <a:r>
              <a:rPr lang="tr-TR" sz="1200" b="0" dirty="0" err="1"/>
              <a:t>and</a:t>
            </a:r>
            <a:r>
              <a:rPr lang="tr-TR" sz="1200" b="0" dirty="0"/>
              <a:t> </a:t>
            </a:r>
            <a:r>
              <a:rPr lang="tr-TR" sz="1200" b="0" dirty="0" err="1"/>
              <a:t>equipment</a:t>
            </a:r>
            <a:r>
              <a:rPr lang="tr-TR" sz="1200" b="0" dirty="0"/>
              <a:t>. </a:t>
            </a:r>
            <a:r>
              <a:rPr lang="tr-TR" sz="1200" b="0" dirty="0" err="1"/>
              <a:t>Proper</a:t>
            </a:r>
            <a:r>
              <a:rPr lang="tr-TR" sz="1200" b="0" dirty="0"/>
              <a:t> </a:t>
            </a:r>
            <a:r>
              <a:rPr lang="tr-TR" sz="1200" b="0" dirty="0" err="1"/>
              <a:t>safety</a:t>
            </a:r>
            <a:r>
              <a:rPr lang="tr-TR" sz="1200" b="0" dirty="0"/>
              <a:t> </a:t>
            </a:r>
            <a:r>
              <a:rPr lang="tr-TR" sz="1200" b="0" dirty="0" err="1"/>
              <a:t>practices</a:t>
            </a:r>
            <a:r>
              <a:rPr lang="tr-TR" sz="1200" b="0" dirty="0"/>
              <a:t> </a:t>
            </a:r>
            <a:r>
              <a:rPr lang="tr-TR" sz="1200" b="0" dirty="0" err="1"/>
              <a:t>help</a:t>
            </a:r>
            <a:r>
              <a:rPr lang="tr-TR" sz="1200" b="0" dirty="0"/>
              <a:t> </a:t>
            </a:r>
            <a:r>
              <a:rPr lang="tr-TR" sz="1200" b="0" dirty="0" err="1"/>
              <a:t>prevent</a:t>
            </a:r>
            <a:r>
              <a:rPr lang="tr-TR" sz="1200" b="0" dirty="0"/>
              <a:t> </a:t>
            </a:r>
            <a:r>
              <a:rPr lang="tr-TR" sz="1200" b="0" dirty="0" err="1"/>
              <a:t>spills</a:t>
            </a:r>
            <a:r>
              <a:rPr lang="tr-TR" sz="1200" b="0" dirty="0"/>
              <a:t>, </a:t>
            </a:r>
            <a:r>
              <a:rPr lang="tr-TR" sz="1200" b="0" dirty="0" err="1"/>
              <a:t>leaks</a:t>
            </a:r>
            <a:r>
              <a:rPr lang="tr-TR" sz="1200" b="0" dirty="0"/>
              <a:t>, </a:t>
            </a:r>
            <a:r>
              <a:rPr lang="tr-TR" sz="1200" b="0" dirty="0" err="1"/>
              <a:t>and</a:t>
            </a:r>
            <a:r>
              <a:rPr lang="tr-TR" sz="1200" b="0" dirty="0"/>
              <a:t> </a:t>
            </a:r>
            <a:r>
              <a:rPr lang="tr-TR" sz="1200" b="0" dirty="0" err="1"/>
              <a:t>releases</a:t>
            </a:r>
            <a:r>
              <a:rPr lang="tr-TR" sz="1200" b="0" dirty="0"/>
              <a:t> </a:t>
            </a:r>
            <a:r>
              <a:rPr lang="tr-TR" sz="1200" b="0" dirty="0" err="1"/>
              <a:t>that</a:t>
            </a:r>
            <a:r>
              <a:rPr lang="tr-TR" sz="1200" b="0" dirty="0"/>
              <a:t> can </a:t>
            </a:r>
            <a:r>
              <a:rPr lang="tr-TR" sz="1200" b="0" dirty="0" err="1"/>
              <a:t>harm</a:t>
            </a:r>
            <a:r>
              <a:rPr lang="tr-TR" sz="1200" b="0" dirty="0"/>
              <a:t> </a:t>
            </a:r>
            <a:r>
              <a:rPr lang="tr-TR" sz="1200" b="0" dirty="0" err="1"/>
              <a:t>the</a:t>
            </a:r>
            <a:r>
              <a:rPr lang="tr-TR" sz="1200" b="0" dirty="0"/>
              <a:t> </a:t>
            </a:r>
            <a:r>
              <a:rPr lang="tr-TR" sz="1200" b="0" dirty="0" err="1"/>
              <a:t>environment</a:t>
            </a:r>
            <a:r>
              <a:rPr lang="tr-TR" sz="1200" b="0" dirty="0"/>
              <a:t>. </a:t>
            </a:r>
            <a:r>
              <a:rPr lang="tr-TR" sz="1200" b="0" dirty="0" err="1"/>
              <a:t>Environmental</a:t>
            </a:r>
            <a:r>
              <a:rPr lang="tr-TR" sz="1200" b="0" dirty="0"/>
              <a:t> </a:t>
            </a:r>
            <a:r>
              <a:rPr lang="tr-TR" sz="1200" b="0" dirty="0" err="1"/>
              <a:t>damage</a:t>
            </a:r>
            <a:r>
              <a:rPr lang="tr-TR" sz="1200" b="0" dirty="0"/>
              <a:t> can </a:t>
            </a:r>
            <a:r>
              <a:rPr lang="tr-TR" sz="1200" b="0" dirty="0" err="1"/>
              <a:t>lead</a:t>
            </a:r>
            <a:r>
              <a:rPr lang="tr-TR" sz="1200" b="0" dirty="0"/>
              <a:t> </a:t>
            </a:r>
            <a:r>
              <a:rPr lang="tr-TR" sz="1200" b="0" dirty="0" err="1"/>
              <a:t>to</a:t>
            </a:r>
            <a:r>
              <a:rPr lang="tr-TR" sz="1200" b="0" dirty="0"/>
              <a:t> legal </a:t>
            </a:r>
            <a:r>
              <a:rPr lang="tr-TR" sz="1200" b="0" dirty="0" err="1"/>
              <a:t>and</a:t>
            </a:r>
            <a:r>
              <a:rPr lang="tr-TR" sz="1200" b="0" dirty="0"/>
              <a:t> </a:t>
            </a:r>
            <a:r>
              <a:rPr lang="tr-TR" sz="1200" b="0" dirty="0" err="1"/>
              <a:t>financial</a:t>
            </a:r>
            <a:r>
              <a:rPr lang="tr-TR" sz="1200" b="0" dirty="0"/>
              <a:t> </a:t>
            </a:r>
            <a:r>
              <a:rPr lang="tr-TR" sz="1200" b="0" dirty="0" err="1"/>
              <a:t>consequences</a:t>
            </a:r>
            <a:r>
              <a:rPr lang="tr-TR" sz="1200" b="0" dirty="0"/>
              <a:t> </a:t>
            </a:r>
            <a:r>
              <a:rPr lang="tr-TR" sz="1200" b="0" dirty="0" err="1"/>
              <a:t>for</a:t>
            </a:r>
            <a:r>
              <a:rPr lang="tr-TR" sz="1200" b="0" dirty="0"/>
              <a:t> </a:t>
            </a:r>
            <a:r>
              <a:rPr lang="tr-TR" sz="1200" b="0" dirty="0" err="1"/>
              <a:t>institutions</a:t>
            </a:r>
            <a:r>
              <a:rPr lang="tr-TR" sz="1200" b="0" dirty="0"/>
              <a:t>.</a:t>
            </a:r>
          </a:p>
          <a:p>
            <a:pPr marL="0" lvl="0" indent="0" algn="l" rtl="0">
              <a:lnSpc>
                <a:spcPct val="107000"/>
              </a:lnSpc>
              <a:spcBef>
                <a:spcPts val="0"/>
              </a:spcBef>
              <a:spcAft>
                <a:spcPts val="0"/>
              </a:spcAft>
              <a:buNone/>
            </a:pPr>
            <a:r>
              <a:rPr lang="tr-TR" sz="1200" b="0" dirty="0" err="1"/>
              <a:t>Equipment</a:t>
            </a:r>
            <a:r>
              <a:rPr lang="tr-TR" sz="1200" b="0" dirty="0"/>
              <a:t> </a:t>
            </a:r>
            <a:r>
              <a:rPr lang="tr-TR" sz="1200" b="0" dirty="0" err="1"/>
              <a:t>and</a:t>
            </a:r>
            <a:r>
              <a:rPr lang="tr-TR" sz="1200" b="0" dirty="0"/>
              <a:t> </a:t>
            </a:r>
            <a:r>
              <a:rPr lang="tr-TR" sz="1200" b="0" dirty="0" err="1"/>
              <a:t>Infrastructure</a:t>
            </a:r>
            <a:r>
              <a:rPr lang="tr-TR" sz="1200" b="0" dirty="0"/>
              <a:t> </a:t>
            </a:r>
            <a:r>
              <a:rPr lang="tr-TR" sz="1200" b="0" dirty="0" err="1"/>
              <a:t>Protection</a:t>
            </a:r>
            <a:r>
              <a:rPr lang="tr-TR" sz="1200" b="0" dirty="0"/>
              <a:t>: </a:t>
            </a:r>
            <a:r>
              <a:rPr lang="tr-TR" sz="1200" b="0" dirty="0" err="1"/>
              <a:t>Carelessness</a:t>
            </a:r>
            <a:r>
              <a:rPr lang="tr-TR" sz="1200" b="0" dirty="0"/>
              <a:t> can </a:t>
            </a:r>
            <a:r>
              <a:rPr lang="tr-TR" sz="1200" b="0" dirty="0" err="1"/>
              <a:t>damage</a:t>
            </a:r>
            <a:r>
              <a:rPr lang="tr-TR" sz="1200" b="0" dirty="0"/>
              <a:t> </a:t>
            </a:r>
            <a:r>
              <a:rPr lang="tr-TR" sz="1200" b="0" dirty="0" err="1"/>
              <a:t>expensive</a:t>
            </a:r>
            <a:r>
              <a:rPr lang="tr-TR" sz="1200" b="0" dirty="0"/>
              <a:t> </a:t>
            </a:r>
            <a:r>
              <a:rPr lang="tr-TR" sz="1200" b="0" dirty="0" err="1"/>
              <a:t>laboratory</a:t>
            </a:r>
            <a:r>
              <a:rPr lang="tr-TR" sz="1200" b="0" dirty="0"/>
              <a:t> </a:t>
            </a:r>
            <a:r>
              <a:rPr lang="tr-TR" sz="1200" b="0" dirty="0" err="1"/>
              <a:t>equipment</a:t>
            </a:r>
            <a:r>
              <a:rPr lang="tr-TR" sz="1200" b="0" dirty="0"/>
              <a:t> </a:t>
            </a:r>
            <a:r>
              <a:rPr lang="tr-TR" sz="1200" b="0" dirty="0" err="1"/>
              <a:t>and</a:t>
            </a:r>
            <a:r>
              <a:rPr lang="tr-TR" sz="1200" b="0" dirty="0"/>
              <a:t> </a:t>
            </a:r>
            <a:r>
              <a:rPr lang="tr-TR" sz="1200" b="0" dirty="0" err="1"/>
              <a:t>infrastructure</a:t>
            </a:r>
            <a:r>
              <a:rPr lang="tr-TR" sz="1200" b="0" dirty="0"/>
              <a:t>. </a:t>
            </a:r>
            <a:r>
              <a:rPr lang="tr-TR" sz="1200" b="0" dirty="0" err="1"/>
              <a:t>Proper</a:t>
            </a:r>
            <a:r>
              <a:rPr lang="tr-TR" sz="1200" b="0" dirty="0"/>
              <a:t> </a:t>
            </a:r>
            <a:r>
              <a:rPr lang="tr-TR" sz="1200" b="0" dirty="0" err="1"/>
              <a:t>use</a:t>
            </a:r>
            <a:r>
              <a:rPr lang="tr-TR" sz="1200" b="0" dirty="0"/>
              <a:t> </a:t>
            </a:r>
            <a:r>
              <a:rPr lang="tr-TR" sz="1200" b="0" dirty="0" err="1"/>
              <a:t>and</a:t>
            </a:r>
            <a:r>
              <a:rPr lang="tr-TR" sz="1200" b="0" dirty="0"/>
              <a:t> </a:t>
            </a:r>
            <a:r>
              <a:rPr lang="tr-TR" sz="1200" b="0" dirty="0" err="1"/>
              <a:t>maintenance</a:t>
            </a:r>
            <a:r>
              <a:rPr lang="tr-TR" sz="1200" b="0" dirty="0"/>
              <a:t> of </a:t>
            </a:r>
            <a:r>
              <a:rPr lang="tr-TR" sz="1200" b="0" dirty="0" err="1"/>
              <a:t>equipment</a:t>
            </a:r>
            <a:r>
              <a:rPr lang="tr-TR" sz="1200" b="0" dirty="0"/>
              <a:t> is </a:t>
            </a:r>
            <a:r>
              <a:rPr lang="tr-TR" sz="1200" b="0" dirty="0" err="1"/>
              <a:t>important</a:t>
            </a:r>
            <a:r>
              <a:rPr lang="tr-TR" sz="1200" b="0" dirty="0"/>
              <a:t> </a:t>
            </a:r>
            <a:r>
              <a:rPr lang="tr-TR" sz="1200" b="0" dirty="0" err="1"/>
              <a:t>to</a:t>
            </a:r>
            <a:r>
              <a:rPr lang="tr-TR" sz="1200" b="0" dirty="0"/>
              <a:t> </a:t>
            </a:r>
            <a:r>
              <a:rPr lang="tr-TR" sz="1200" b="0" dirty="0" err="1"/>
              <a:t>avoid</a:t>
            </a:r>
            <a:r>
              <a:rPr lang="tr-TR" sz="1200" b="0" dirty="0"/>
              <a:t> </a:t>
            </a:r>
            <a:r>
              <a:rPr lang="tr-TR" sz="1200" b="0" dirty="0" err="1"/>
              <a:t>costly</a:t>
            </a:r>
            <a:r>
              <a:rPr lang="tr-TR" sz="1200" b="0" dirty="0"/>
              <a:t> </a:t>
            </a:r>
            <a:r>
              <a:rPr lang="tr-TR" sz="1200" b="0" dirty="0" err="1"/>
              <a:t>repairs</a:t>
            </a:r>
            <a:r>
              <a:rPr lang="tr-TR" sz="1200" b="0" dirty="0"/>
              <a:t> </a:t>
            </a:r>
            <a:r>
              <a:rPr lang="tr-TR" sz="1200" b="0" dirty="0" err="1"/>
              <a:t>or</a:t>
            </a:r>
            <a:r>
              <a:rPr lang="tr-TR" sz="1200" b="0" dirty="0"/>
              <a:t> </a:t>
            </a:r>
            <a:r>
              <a:rPr lang="tr-TR" sz="1200" b="0" dirty="0" err="1"/>
              <a:t>replacements</a:t>
            </a:r>
            <a:r>
              <a:rPr lang="tr-TR" sz="1200" b="0" dirty="0"/>
              <a:t>.</a:t>
            </a:r>
          </a:p>
          <a:p>
            <a:pPr marL="0" lvl="0" indent="0" algn="l" rtl="0">
              <a:lnSpc>
                <a:spcPct val="107000"/>
              </a:lnSpc>
              <a:spcBef>
                <a:spcPts val="0"/>
              </a:spcBef>
              <a:spcAft>
                <a:spcPts val="0"/>
              </a:spcAft>
              <a:buNone/>
            </a:pPr>
            <a:r>
              <a:rPr lang="tr-TR" sz="1200" b="0" dirty="0" err="1"/>
              <a:t>Reputation</a:t>
            </a:r>
            <a:r>
              <a:rPr lang="tr-TR" sz="1200" b="0" dirty="0"/>
              <a:t> </a:t>
            </a:r>
            <a:r>
              <a:rPr lang="tr-TR" sz="1200" b="0" dirty="0" err="1"/>
              <a:t>and</a:t>
            </a:r>
            <a:r>
              <a:rPr lang="tr-TR" sz="1200" b="0" dirty="0"/>
              <a:t> </a:t>
            </a:r>
            <a:r>
              <a:rPr lang="tr-TR" sz="1200" b="0" dirty="0" err="1"/>
              <a:t>Funding</a:t>
            </a:r>
            <a:r>
              <a:rPr lang="tr-TR" sz="1200" b="0" dirty="0"/>
              <a:t>: </a:t>
            </a:r>
            <a:r>
              <a:rPr lang="tr-TR" sz="1200" b="0" dirty="0" err="1"/>
              <a:t>Laboratory</a:t>
            </a:r>
            <a:r>
              <a:rPr lang="tr-TR" sz="1200" b="0" dirty="0"/>
              <a:t> </a:t>
            </a:r>
            <a:r>
              <a:rPr lang="tr-TR" sz="1200" b="0" dirty="0" err="1"/>
              <a:t>accidents</a:t>
            </a:r>
            <a:r>
              <a:rPr lang="tr-TR" sz="1200" b="0" dirty="0"/>
              <a:t> </a:t>
            </a:r>
            <a:r>
              <a:rPr lang="tr-TR" sz="1200" b="0" dirty="0" err="1"/>
              <a:t>that</a:t>
            </a:r>
            <a:r>
              <a:rPr lang="tr-TR" sz="1200" b="0" dirty="0"/>
              <a:t> </a:t>
            </a:r>
            <a:r>
              <a:rPr lang="tr-TR" sz="1200" b="0" dirty="0" err="1"/>
              <a:t>cause</a:t>
            </a:r>
            <a:r>
              <a:rPr lang="tr-TR" sz="1200" b="0" dirty="0"/>
              <a:t> </a:t>
            </a:r>
            <a:r>
              <a:rPr lang="tr-TR" sz="1200" b="0" dirty="0" err="1"/>
              <a:t>serious</a:t>
            </a:r>
            <a:r>
              <a:rPr lang="tr-TR" sz="1200" b="0" dirty="0"/>
              <a:t> </a:t>
            </a:r>
            <a:r>
              <a:rPr lang="tr-TR" sz="1200" b="0" dirty="0" err="1"/>
              <a:t>consequences</a:t>
            </a:r>
            <a:r>
              <a:rPr lang="tr-TR" sz="1200" b="0" dirty="0"/>
              <a:t> can </a:t>
            </a:r>
            <a:r>
              <a:rPr lang="tr-TR" sz="1200" b="0" dirty="0" err="1"/>
              <a:t>damage</a:t>
            </a:r>
            <a:r>
              <a:rPr lang="tr-TR" sz="1200" b="0" dirty="0"/>
              <a:t> an </a:t>
            </a:r>
            <a:r>
              <a:rPr lang="tr-TR" sz="1200" b="0" dirty="0" err="1"/>
              <a:t>institution's</a:t>
            </a:r>
            <a:r>
              <a:rPr lang="tr-TR" sz="1200" b="0" dirty="0"/>
              <a:t> </a:t>
            </a:r>
            <a:r>
              <a:rPr lang="tr-TR" sz="1200" b="0" dirty="0" err="1"/>
              <a:t>reputation</a:t>
            </a:r>
            <a:r>
              <a:rPr lang="tr-TR" sz="1200" b="0" dirty="0"/>
              <a:t> </a:t>
            </a:r>
            <a:r>
              <a:rPr lang="tr-TR" sz="1200" b="0" dirty="0" err="1"/>
              <a:t>and</a:t>
            </a:r>
            <a:r>
              <a:rPr lang="tr-TR" sz="1200" b="0" dirty="0"/>
              <a:t> </a:t>
            </a:r>
            <a:r>
              <a:rPr lang="tr-TR" sz="1200" b="0" dirty="0" err="1"/>
              <a:t>hinder</a:t>
            </a:r>
            <a:r>
              <a:rPr lang="tr-TR" sz="1200" b="0" dirty="0"/>
              <a:t> </a:t>
            </a:r>
            <a:r>
              <a:rPr lang="tr-TR" sz="1200" b="0" dirty="0" err="1"/>
              <a:t>its</a:t>
            </a:r>
            <a:r>
              <a:rPr lang="tr-TR" sz="1200" b="0" dirty="0"/>
              <a:t> </a:t>
            </a:r>
            <a:r>
              <a:rPr lang="tr-TR" sz="1200" b="0" dirty="0" err="1"/>
              <a:t>ability</a:t>
            </a:r>
            <a:r>
              <a:rPr lang="tr-TR" sz="1200" b="0" dirty="0"/>
              <a:t> </a:t>
            </a:r>
            <a:r>
              <a:rPr lang="tr-TR" sz="1200" b="0" dirty="0" err="1"/>
              <a:t>to</a:t>
            </a:r>
            <a:r>
              <a:rPr lang="tr-TR" sz="1200" b="0" dirty="0"/>
              <a:t> </a:t>
            </a:r>
            <a:r>
              <a:rPr lang="tr-TR" sz="1200" b="0" dirty="0" err="1"/>
              <a:t>secure</a:t>
            </a:r>
            <a:r>
              <a:rPr lang="tr-TR" sz="1200" b="0" dirty="0"/>
              <a:t> </a:t>
            </a:r>
            <a:r>
              <a:rPr lang="tr-TR" sz="1200" b="0" dirty="0" err="1"/>
              <a:t>research</a:t>
            </a:r>
            <a:r>
              <a:rPr lang="tr-TR" sz="1200" b="0" dirty="0"/>
              <a:t> </a:t>
            </a:r>
            <a:r>
              <a:rPr lang="tr-TR" sz="1200" b="0" dirty="0" err="1"/>
              <a:t>funding</a:t>
            </a:r>
            <a:r>
              <a:rPr lang="tr-TR" sz="1200" b="0" dirty="0"/>
              <a:t>. A </a:t>
            </a:r>
            <a:r>
              <a:rPr lang="tr-TR" sz="1200" b="0" dirty="0" err="1"/>
              <a:t>commitment</a:t>
            </a:r>
            <a:r>
              <a:rPr lang="tr-TR" sz="1200" b="0" dirty="0"/>
              <a:t> </a:t>
            </a:r>
            <a:r>
              <a:rPr lang="tr-TR" sz="1200" b="0" dirty="0" err="1"/>
              <a:t>to</a:t>
            </a:r>
            <a:r>
              <a:rPr lang="tr-TR" sz="1200" b="0" dirty="0"/>
              <a:t> </a:t>
            </a:r>
            <a:r>
              <a:rPr lang="tr-TR" sz="1200" b="0" dirty="0" err="1"/>
              <a:t>safety</a:t>
            </a:r>
            <a:r>
              <a:rPr lang="tr-TR" sz="1200" b="0" dirty="0"/>
              <a:t> </a:t>
            </a:r>
            <a:r>
              <a:rPr lang="tr-TR" sz="1200" b="0" dirty="0" err="1"/>
              <a:t>demonstrates</a:t>
            </a:r>
            <a:r>
              <a:rPr lang="tr-TR" sz="1200" b="0" dirty="0"/>
              <a:t> </a:t>
            </a:r>
            <a:r>
              <a:rPr lang="tr-TR" sz="1200" b="0" dirty="0" err="1"/>
              <a:t>professionalism</a:t>
            </a:r>
            <a:r>
              <a:rPr lang="tr-TR" sz="1200" b="0" dirty="0"/>
              <a:t> </a:t>
            </a:r>
            <a:r>
              <a:rPr lang="tr-TR" sz="1200" b="0" dirty="0" err="1"/>
              <a:t>and</a:t>
            </a:r>
            <a:r>
              <a:rPr lang="tr-TR" sz="1200" b="0" dirty="0"/>
              <a:t> </a:t>
            </a:r>
            <a:r>
              <a:rPr lang="tr-TR" sz="1200" b="0" dirty="0" err="1"/>
              <a:t>responsibility</a:t>
            </a:r>
            <a:r>
              <a:rPr lang="tr-TR" sz="1200" b="0" dirty="0"/>
              <a:t>, </a:t>
            </a:r>
            <a:r>
              <a:rPr lang="tr-TR" sz="1200" b="0" dirty="0" err="1"/>
              <a:t>attracting</a:t>
            </a:r>
            <a:r>
              <a:rPr lang="tr-TR" sz="1200" b="0" dirty="0"/>
              <a:t> </a:t>
            </a:r>
            <a:r>
              <a:rPr lang="tr-TR" sz="1200" b="0" dirty="0" err="1"/>
              <a:t>collaborators</a:t>
            </a:r>
            <a:r>
              <a:rPr lang="tr-TR" sz="1200" b="0" dirty="0"/>
              <a:t> </a:t>
            </a:r>
            <a:r>
              <a:rPr lang="tr-TR" sz="1200" b="0" dirty="0" err="1"/>
              <a:t>and</a:t>
            </a:r>
            <a:r>
              <a:rPr lang="tr-TR" sz="1200" b="0" dirty="0"/>
              <a:t> </a:t>
            </a:r>
            <a:r>
              <a:rPr lang="tr-TR" sz="1200" b="0" dirty="0" err="1"/>
              <a:t>funding</a:t>
            </a:r>
            <a:r>
              <a:rPr lang="tr-TR" sz="1200" b="0" dirty="0"/>
              <a:t> </a:t>
            </a:r>
            <a:r>
              <a:rPr lang="tr-TR" sz="1200" b="0" dirty="0" err="1"/>
              <a:t>opportunities</a:t>
            </a:r>
            <a:r>
              <a:rPr lang="tr-TR" sz="1200" b="0" dirty="0"/>
              <a:t>.</a:t>
            </a:r>
            <a:endParaRPr b="0" dirty="0"/>
          </a:p>
        </p:txBody>
      </p:sp>
      <p:sp>
        <p:nvSpPr>
          <p:cNvPr id="215" name="Google Shape;21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tr-TR" sz="1200" dirty="0" err="1"/>
              <a:t>Laboratory</a:t>
            </a:r>
            <a:r>
              <a:rPr lang="tr-TR" sz="1200" dirty="0"/>
              <a:t> </a:t>
            </a:r>
            <a:r>
              <a:rPr lang="tr-TR" sz="1200" dirty="0" err="1"/>
              <a:t>safety</a:t>
            </a:r>
            <a:r>
              <a:rPr lang="tr-TR" sz="1200" dirty="0"/>
              <a:t> is </a:t>
            </a:r>
            <a:r>
              <a:rPr lang="tr-TR" sz="1200" dirty="0" err="1"/>
              <a:t>organized</a:t>
            </a:r>
            <a:r>
              <a:rPr lang="tr-TR" sz="1200" dirty="0"/>
              <a:t> </a:t>
            </a:r>
            <a:r>
              <a:rPr lang="tr-TR" sz="1200" dirty="0" err="1"/>
              <a:t>into</a:t>
            </a:r>
            <a:r>
              <a:rPr lang="tr-TR" sz="1200" dirty="0"/>
              <a:t> a </a:t>
            </a:r>
            <a:r>
              <a:rPr lang="tr-TR" sz="1200" dirty="0" err="1"/>
              <a:t>hierarchy</a:t>
            </a:r>
            <a:r>
              <a:rPr lang="tr-TR" sz="1200" dirty="0"/>
              <a:t> of </a:t>
            </a:r>
            <a:r>
              <a:rPr lang="tr-TR" sz="1200" dirty="0" err="1"/>
              <a:t>controls</a:t>
            </a:r>
            <a:r>
              <a:rPr lang="tr-TR" sz="1200" dirty="0"/>
              <a:t> </a:t>
            </a:r>
            <a:r>
              <a:rPr lang="tr-TR" sz="1200" dirty="0" err="1"/>
              <a:t>that</a:t>
            </a:r>
            <a:r>
              <a:rPr lang="tr-TR" sz="1200" dirty="0"/>
              <a:t> </a:t>
            </a:r>
            <a:r>
              <a:rPr lang="tr-TR" sz="1200" dirty="0" err="1"/>
              <a:t>represent</a:t>
            </a:r>
            <a:r>
              <a:rPr lang="tr-TR" sz="1200" dirty="0"/>
              <a:t> </a:t>
            </a:r>
            <a:r>
              <a:rPr lang="tr-TR" sz="1200" dirty="0" err="1"/>
              <a:t>different</a:t>
            </a:r>
            <a:r>
              <a:rPr lang="tr-TR" sz="1200" dirty="0"/>
              <a:t> </a:t>
            </a:r>
            <a:r>
              <a:rPr lang="tr-TR" sz="1200" dirty="0" err="1"/>
              <a:t>levels</a:t>
            </a:r>
            <a:r>
              <a:rPr lang="tr-TR" sz="1200" dirty="0"/>
              <a:t> of </a:t>
            </a:r>
            <a:r>
              <a:rPr lang="tr-TR" sz="1200" dirty="0" err="1"/>
              <a:t>protection</a:t>
            </a:r>
            <a:r>
              <a:rPr lang="tr-TR" sz="1200" dirty="0"/>
              <a:t>. </a:t>
            </a:r>
            <a:r>
              <a:rPr lang="tr-TR" sz="1200" dirty="0" err="1"/>
              <a:t>These</a:t>
            </a:r>
            <a:r>
              <a:rPr lang="tr-TR" sz="1200" dirty="0"/>
              <a:t> </a:t>
            </a:r>
            <a:r>
              <a:rPr lang="tr-TR" sz="1200" dirty="0" err="1"/>
              <a:t>controls</a:t>
            </a:r>
            <a:r>
              <a:rPr lang="tr-TR" sz="1200" dirty="0"/>
              <a:t> </a:t>
            </a:r>
            <a:r>
              <a:rPr lang="tr-TR" sz="1200" dirty="0" err="1"/>
              <a:t>are</a:t>
            </a:r>
            <a:r>
              <a:rPr lang="tr-TR" sz="1200" dirty="0"/>
              <a:t> </a:t>
            </a:r>
            <a:r>
              <a:rPr lang="tr-TR" sz="1200" dirty="0" err="1"/>
              <a:t>ranked</a:t>
            </a:r>
            <a:r>
              <a:rPr lang="tr-TR" sz="1200" dirty="0"/>
              <a:t> </a:t>
            </a:r>
            <a:r>
              <a:rPr lang="tr-TR" sz="1200" dirty="0" err="1"/>
              <a:t>from</a:t>
            </a:r>
            <a:r>
              <a:rPr lang="tr-TR" sz="1200" dirty="0"/>
              <a:t> </a:t>
            </a:r>
            <a:r>
              <a:rPr lang="tr-TR" sz="1200" dirty="0" err="1"/>
              <a:t>most</a:t>
            </a:r>
            <a:r>
              <a:rPr lang="tr-TR" sz="1200" dirty="0"/>
              <a:t> </a:t>
            </a:r>
            <a:r>
              <a:rPr lang="tr-TR" sz="1200" dirty="0" err="1"/>
              <a:t>effective</a:t>
            </a:r>
            <a:r>
              <a:rPr lang="tr-TR" sz="1200" dirty="0"/>
              <a:t> </a:t>
            </a:r>
            <a:r>
              <a:rPr lang="tr-TR" sz="1200" dirty="0" err="1"/>
              <a:t>to</a:t>
            </a:r>
            <a:r>
              <a:rPr lang="tr-TR" sz="1200" dirty="0"/>
              <a:t> </a:t>
            </a:r>
            <a:r>
              <a:rPr lang="tr-TR" sz="1200" dirty="0" err="1"/>
              <a:t>least</a:t>
            </a:r>
            <a:r>
              <a:rPr lang="tr-TR" sz="1200" dirty="0"/>
              <a:t> </a:t>
            </a:r>
            <a:r>
              <a:rPr lang="tr-TR" sz="1200" dirty="0" err="1"/>
              <a:t>effective</a:t>
            </a:r>
            <a:r>
              <a:rPr lang="tr-TR" sz="1200" dirty="0"/>
              <a:t>:</a:t>
            </a:r>
          </a:p>
          <a:p>
            <a:pPr marL="0" lvl="0" indent="0" algn="l" rtl="0">
              <a:lnSpc>
                <a:spcPct val="107000"/>
              </a:lnSpc>
              <a:spcBef>
                <a:spcPts val="0"/>
              </a:spcBef>
              <a:spcAft>
                <a:spcPts val="0"/>
              </a:spcAft>
              <a:buNone/>
            </a:pPr>
            <a:r>
              <a:rPr lang="tr-TR" sz="1200" dirty="0" err="1"/>
              <a:t>Elimination</a:t>
            </a:r>
            <a:r>
              <a:rPr lang="tr-TR" sz="1200" dirty="0"/>
              <a:t>/</a:t>
            </a:r>
            <a:r>
              <a:rPr lang="tr-TR" sz="1200" dirty="0" err="1"/>
              <a:t>Substitution</a:t>
            </a:r>
            <a:r>
              <a:rPr lang="tr-TR" sz="1200" dirty="0"/>
              <a:t>: </a:t>
            </a:r>
            <a:r>
              <a:rPr lang="tr-TR" sz="1200" dirty="0" err="1"/>
              <a:t>The</a:t>
            </a:r>
            <a:r>
              <a:rPr lang="tr-TR" sz="1200" dirty="0"/>
              <a:t> </a:t>
            </a:r>
            <a:r>
              <a:rPr lang="tr-TR" sz="1200" dirty="0" err="1"/>
              <a:t>most</a:t>
            </a:r>
            <a:r>
              <a:rPr lang="tr-TR" sz="1200" dirty="0"/>
              <a:t> </a:t>
            </a:r>
            <a:r>
              <a:rPr lang="tr-TR" sz="1200" dirty="0" err="1"/>
              <a:t>effective</a:t>
            </a:r>
            <a:r>
              <a:rPr lang="tr-TR" sz="1200" dirty="0"/>
              <a:t> </a:t>
            </a:r>
            <a:r>
              <a:rPr lang="tr-TR" sz="1200" dirty="0" err="1"/>
              <a:t>way</a:t>
            </a:r>
            <a:r>
              <a:rPr lang="tr-TR" sz="1200" dirty="0"/>
              <a:t> </a:t>
            </a:r>
            <a:r>
              <a:rPr lang="tr-TR" sz="1200" dirty="0" err="1"/>
              <a:t>to</a:t>
            </a:r>
            <a:r>
              <a:rPr lang="tr-TR" sz="1200" dirty="0"/>
              <a:t> </a:t>
            </a:r>
            <a:r>
              <a:rPr lang="tr-TR" sz="1200" dirty="0" err="1"/>
              <a:t>prevent</a:t>
            </a:r>
            <a:r>
              <a:rPr lang="tr-TR" sz="1200" dirty="0"/>
              <a:t> </a:t>
            </a:r>
            <a:r>
              <a:rPr lang="tr-TR" sz="1200" dirty="0" err="1"/>
              <a:t>hazards</a:t>
            </a:r>
            <a:r>
              <a:rPr lang="tr-TR" sz="1200" dirty="0"/>
              <a:t> is </a:t>
            </a:r>
            <a:r>
              <a:rPr lang="tr-TR" sz="1200" dirty="0" err="1"/>
              <a:t>to</a:t>
            </a:r>
            <a:r>
              <a:rPr lang="tr-TR" sz="1200" dirty="0"/>
              <a:t> </a:t>
            </a:r>
            <a:r>
              <a:rPr lang="tr-TR" sz="1200" dirty="0" err="1"/>
              <a:t>eliminate</a:t>
            </a:r>
            <a:r>
              <a:rPr lang="tr-TR" sz="1200" dirty="0"/>
              <a:t> </a:t>
            </a:r>
            <a:r>
              <a:rPr lang="tr-TR" sz="1200" dirty="0" err="1"/>
              <a:t>them</a:t>
            </a:r>
            <a:r>
              <a:rPr lang="tr-TR" sz="1200" dirty="0"/>
              <a:t> </a:t>
            </a:r>
            <a:r>
              <a:rPr lang="tr-TR" sz="1200" dirty="0" err="1"/>
              <a:t>completely</a:t>
            </a:r>
            <a:r>
              <a:rPr lang="tr-TR" sz="1200" dirty="0"/>
              <a:t> </a:t>
            </a:r>
            <a:r>
              <a:rPr lang="tr-TR" sz="1200" dirty="0" err="1"/>
              <a:t>or</a:t>
            </a:r>
            <a:r>
              <a:rPr lang="tr-TR" sz="1200" dirty="0"/>
              <a:t> </a:t>
            </a:r>
            <a:r>
              <a:rPr lang="tr-TR" sz="1200" dirty="0" err="1"/>
              <a:t>replace</a:t>
            </a:r>
            <a:r>
              <a:rPr lang="tr-TR" sz="1200" dirty="0"/>
              <a:t> </a:t>
            </a:r>
            <a:r>
              <a:rPr lang="tr-TR" sz="1200" dirty="0" err="1"/>
              <a:t>them</a:t>
            </a:r>
            <a:r>
              <a:rPr lang="tr-TR" sz="1200" dirty="0"/>
              <a:t> </a:t>
            </a:r>
            <a:r>
              <a:rPr lang="tr-TR" sz="1200" dirty="0" err="1"/>
              <a:t>with</a:t>
            </a:r>
            <a:r>
              <a:rPr lang="tr-TR" sz="1200" dirty="0"/>
              <a:t> </a:t>
            </a:r>
            <a:r>
              <a:rPr lang="tr-TR" sz="1200" dirty="0" err="1"/>
              <a:t>less</a:t>
            </a:r>
            <a:r>
              <a:rPr lang="tr-TR" sz="1200" dirty="0"/>
              <a:t> </a:t>
            </a:r>
            <a:r>
              <a:rPr lang="tr-TR" sz="1200" dirty="0" err="1"/>
              <a:t>hazardous</a:t>
            </a:r>
            <a:r>
              <a:rPr lang="tr-TR" sz="1200" dirty="0"/>
              <a:t> </a:t>
            </a:r>
            <a:r>
              <a:rPr lang="tr-TR" sz="1200" dirty="0" err="1"/>
              <a:t>alternatives</a:t>
            </a:r>
            <a:r>
              <a:rPr lang="tr-TR" sz="1200" dirty="0"/>
              <a:t>. </a:t>
            </a:r>
            <a:r>
              <a:rPr lang="tr-TR" sz="1200" dirty="0" err="1"/>
              <a:t>This</a:t>
            </a:r>
            <a:r>
              <a:rPr lang="tr-TR" sz="1200" dirty="0"/>
              <a:t> </a:t>
            </a:r>
            <a:r>
              <a:rPr lang="tr-TR" sz="1200" dirty="0" err="1"/>
              <a:t>approach</a:t>
            </a:r>
            <a:r>
              <a:rPr lang="tr-TR" sz="1200" dirty="0"/>
              <a:t> </a:t>
            </a:r>
            <a:r>
              <a:rPr lang="tr-TR" sz="1200" dirty="0" err="1"/>
              <a:t>may</a:t>
            </a:r>
            <a:r>
              <a:rPr lang="tr-TR" sz="1200" dirty="0"/>
              <a:t> not </a:t>
            </a:r>
            <a:r>
              <a:rPr lang="tr-TR" sz="1200" dirty="0" err="1"/>
              <a:t>always</a:t>
            </a:r>
            <a:r>
              <a:rPr lang="tr-TR" sz="1200" dirty="0"/>
              <a:t> be </a:t>
            </a:r>
            <a:r>
              <a:rPr lang="tr-TR" sz="1200" dirty="0" err="1"/>
              <a:t>possible</a:t>
            </a:r>
            <a:r>
              <a:rPr lang="tr-TR" sz="1200" dirty="0"/>
              <a:t>, but </a:t>
            </a:r>
            <a:r>
              <a:rPr lang="tr-TR" sz="1200" dirty="0" err="1"/>
              <a:t>should</a:t>
            </a:r>
            <a:r>
              <a:rPr lang="tr-TR" sz="1200" dirty="0"/>
              <a:t> be </a:t>
            </a:r>
            <a:r>
              <a:rPr lang="tr-TR" sz="1200" dirty="0" err="1"/>
              <a:t>considered</a:t>
            </a:r>
            <a:r>
              <a:rPr lang="tr-TR" sz="1200" dirty="0"/>
              <a:t> </a:t>
            </a:r>
            <a:r>
              <a:rPr lang="tr-TR" sz="1200" dirty="0" err="1"/>
              <a:t>when</a:t>
            </a:r>
            <a:r>
              <a:rPr lang="tr-TR" sz="1200" dirty="0"/>
              <a:t> </a:t>
            </a:r>
            <a:r>
              <a:rPr lang="tr-TR" sz="1200" dirty="0" err="1"/>
              <a:t>possible</a:t>
            </a:r>
            <a:r>
              <a:rPr lang="tr-TR" sz="1200" dirty="0"/>
              <a:t>. </a:t>
            </a:r>
            <a:r>
              <a:rPr lang="tr-TR" sz="1200" dirty="0" err="1"/>
              <a:t>For</a:t>
            </a:r>
            <a:r>
              <a:rPr lang="tr-TR" sz="1200" dirty="0"/>
              <a:t> </a:t>
            </a:r>
            <a:r>
              <a:rPr lang="tr-TR" sz="1200" dirty="0" err="1"/>
              <a:t>example</a:t>
            </a:r>
            <a:r>
              <a:rPr lang="tr-TR" sz="1200" dirty="0"/>
              <a:t>, </a:t>
            </a:r>
            <a:r>
              <a:rPr lang="tr-TR" sz="1200" dirty="0" err="1"/>
              <a:t>substituting</a:t>
            </a:r>
            <a:r>
              <a:rPr lang="tr-TR" sz="1200" dirty="0"/>
              <a:t> a </a:t>
            </a:r>
            <a:r>
              <a:rPr lang="tr-TR" sz="1200" dirty="0" err="1"/>
              <a:t>toxic</a:t>
            </a:r>
            <a:r>
              <a:rPr lang="tr-TR" sz="1200" dirty="0"/>
              <a:t> </a:t>
            </a:r>
            <a:r>
              <a:rPr lang="tr-TR" sz="1200" dirty="0" err="1"/>
              <a:t>chemical</a:t>
            </a:r>
            <a:r>
              <a:rPr lang="tr-TR" sz="1200" dirty="0"/>
              <a:t> </a:t>
            </a:r>
            <a:r>
              <a:rPr lang="tr-TR" sz="1200" dirty="0" err="1"/>
              <a:t>for</a:t>
            </a:r>
            <a:r>
              <a:rPr lang="tr-TR" sz="1200" dirty="0"/>
              <a:t> a </a:t>
            </a:r>
            <a:r>
              <a:rPr lang="tr-TR" sz="1200" dirty="0" err="1"/>
              <a:t>nontoxic</a:t>
            </a:r>
            <a:r>
              <a:rPr lang="tr-TR" sz="1200" dirty="0"/>
              <a:t> </a:t>
            </a:r>
            <a:r>
              <a:rPr lang="tr-TR" sz="1200" dirty="0" err="1"/>
              <a:t>one</a:t>
            </a:r>
            <a:r>
              <a:rPr lang="tr-TR" sz="1200" dirty="0"/>
              <a:t> can </a:t>
            </a:r>
            <a:r>
              <a:rPr lang="tr-TR" sz="1200" dirty="0" err="1"/>
              <a:t>significantly</a:t>
            </a:r>
            <a:r>
              <a:rPr lang="tr-TR" sz="1200" dirty="0"/>
              <a:t> </a:t>
            </a:r>
            <a:r>
              <a:rPr lang="tr-TR" sz="1200" dirty="0" err="1"/>
              <a:t>reduce</a:t>
            </a:r>
            <a:r>
              <a:rPr lang="tr-TR" sz="1200" dirty="0"/>
              <a:t> </a:t>
            </a:r>
            <a:r>
              <a:rPr lang="tr-TR" sz="1200" dirty="0" err="1"/>
              <a:t>risks</a:t>
            </a:r>
            <a:r>
              <a:rPr lang="tr-TR" sz="1200" dirty="0"/>
              <a:t>.</a:t>
            </a:r>
          </a:p>
          <a:p>
            <a:pPr marL="0" lvl="0" indent="0" algn="l" rtl="0">
              <a:lnSpc>
                <a:spcPct val="107000"/>
              </a:lnSpc>
              <a:spcBef>
                <a:spcPts val="0"/>
              </a:spcBef>
              <a:spcAft>
                <a:spcPts val="0"/>
              </a:spcAft>
              <a:buNone/>
            </a:pPr>
            <a:r>
              <a:rPr lang="tr-TR" sz="1200" dirty="0" err="1"/>
              <a:t>Engineering</a:t>
            </a:r>
            <a:r>
              <a:rPr lang="tr-TR" sz="1200" dirty="0"/>
              <a:t> </a:t>
            </a:r>
            <a:r>
              <a:rPr lang="tr-TR" sz="1200" dirty="0" err="1"/>
              <a:t>Controls</a:t>
            </a:r>
            <a:r>
              <a:rPr lang="tr-TR" sz="1200" dirty="0"/>
              <a:t>: </a:t>
            </a:r>
            <a:r>
              <a:rPr lang="tr-TR" sz="1200" dirty="0" err="1"/>
              <a:t>Engineering</a:t>
            </a:r>
            <a:r>
              <a:rPr lang="tr-TR" sz="1200" dirty="0"/>
              <a:t> </a:t>
            </a:r>
            <a:r>
              <a:rPr lang="tr-TR" sz="1200" dirty="0" err="1"/>
              <a:t>controls</a:t>
            </a:r>
            <a:r>
              <a:rPr lang="tr-TR" sz="1200" dirty="0"/>
              <a:t> </a:t>
            </a:r>
            <a:r>
              <a:rPr lang="tr-TR" sz="1200" dirty="0" err="1"/>
              <a:t>involve</a:t>
            </a:r>
            <a:r>
              <a:rPr lang="tr-TR" sz="1200" dirty="0"/>
              <a:t> </a:t>
            </a:r>
            <a:r>
              <a:rPr lang="tr-TR" sz="1200" dirty="0" err="1"/>
              <a:t>the</a:t>
            </a:r>
            <a:r>
              <a:rPr lang="tr-TR" sz="1200" dirty="0"/>
              <a:t> </a:t>
            </a:r>
            <a:r>
              <a:rPr lang="tr-TR" sz="1200" dirty="0" err="1"/>
              <a:t>design</a:t>
            </a:r>
            <a:r>
              <a:rPr lang="tr-TR" sz="1200" dirty="0"/>
              <a:t> </a:t>
            </a:r>
            <a:r>
              <a:rPr lang="tr-TR" sz="1200" dirty="0" err="1"/>
              <a:t>and</a:t>
            </a:r>
            <a:r>
              <a:rPr lang="tr-TR" sz="1200" dirty="0"/>
              <a:t> </a:t>
            </a:r>
            <a:r>
              <a:rPr lang="tr-TR" sz="1200" dirty="0" err="1"/>
              <a:t>implementation</a:t>
            </a:r>
            <a:r>
              <a:rPr lang="tr-TR" sz="1200" dirty="0"/>
              <a:t> of </a:t>
            </a:r>
            <a:r>
              <a:rPr lang="tr-TR" sz="1200" dirty="0" err="1"/>
              <a:t>safety</a:t>
            </a:r>
            <a:r>
              <a:rPr lang="tr-TR" sz="1200" dirty="0"/>
              <a:t> </a:t>
            </a:r>
            <a:r>
              <a:rPr lang="tr-TR" sz="1200" dirty="0" err="1"/>
              <a:t>features</a:t>
            </a:r>
            <a:r>
              <a:rPr lang="tr-TR" sz="1200" dirty="0"/>
              <a:t> </a:t>
            </a:r>
            <a:r>
              <a:rPr lang="tr-TR" sz="1200" dirty="0" err="1"/>
              <a:t>and</a:t>
            </a:r>
            <a:r>
              <a:rPr lang="tr-TR" sz="1200" dirty="0"/>
              <a:t> </a:t>
            </a:r>
            <a:r>
              <a:rPr lang="tr-TR" sz="1200" dirty="0" err="1"/>
              <a:t>equipment</a:t>
            </a:r>
            <a:r>
              <a:rPr lang="tr-TR" sz="1200" dirty="0"/>
              <a:t> </a:t>
            </a:r>
            <a:r>
              <a:rPr lang="tr-TR" sz="1200" dirty="0" err="1"/>
              <a:t>that</a:t>
            </a:r>
            <a:r>
              <a:rPr lang="tr-TR" sz="1200" dirty="0"/>
              <a:t> minimize </a:t>
            </a:r>
            <a:r>
              <a:rPr lang="tr-TR" sz="1200" dirty="0" err="1"/>
              <a:t>exposure</a:t>
            </a:r>
            <a:r>
              <a:rPr lang="tr-TR" sz="1200" dirty="0"/>
              <a:t> </a:t>
            </a:r>
            <a:r>
              <a:rPr lang="tr-TR" sz="1200" dirty="0" err="1"/>
              <a:t>to</a:t>
            </a:r>
            <a:r>
              <a:rPr lang="tr-TR" sz="1200" dirty="0"/>
              <a:t> </a:t>
            </a:r>
            <a:r>
              <a:rPr lang="tr-TR" sz="1200" dirty="0" err="1"/>
              <a:t>hazards</a:t>
            </a:r>
            <a:r>
              <a:rPr lang="tr-TR" sz="1200" dirty="0"/>
              <a:t>. </a:t>
            </a:r>
            <a:r>
              <a:rPr lang="tr-TR" sz="1200" dirty="0" err="1"/>
              <a:t>Examples</a:t>
            </a:r>
            <a:r>
              <a:rPr lang="tr-TR" sz="1200" dirty="0"/>
              <a:t> </a:t>
            </a:r>
            <a:r>
              <a:rPr lang="tr-TR" sz="1200" dirty="0" err="1"/>
              <a:t>include</a:t>
            </a:r>
            <a:r>
              <a:rPr lang="tr-TR" sz="1200" dirty="0"/>
              <a:t> </a:t>
            </a:r>
            <a:r>
              <a:rPr lang="tr-TR" sz="1200" dirty="0" err="1"/>
              <a:t>fume</a:t>
            </a:r>
            <a:r>
              <a:rPr lang="tr-TR" sz="1200" dirty="0"/>
              <a:t> </a:t>
            </a:r>
            <a:r>
              <a:rPr lang="tr-TR" sz="1200" dirty="0" err="1"/>
              <a:t>hoods</a:t>
            </a:r>
            <a:r>
              <a:rPr lang="tr-TR" sz="1200" dirty="0"/>
              <a:t>, </a:t>
            </a:r>
            <a:r>
              <a:rPr lang="tr-TR" sz="1200" dirty="0" err="1"/>
              <a:t>safety</a:t>
            </a:r>
            <a:r>
              <a:rPr lang="tr-TR" sz="1200" dirty="0"/>
              <a:t> </a:t>
            </a:r>
            <a:r>
              <a:rPr lang="tr-TR" sz="1200" dirty="0" err="1"/>
              <a:t>showers</a:t>
            </a:r>
            <a:r>
              <a:rPr lang="tr-TR" sz="1200" dirty="0"/>
              <a:t>, </a:t>
            </a:r>
            <a:r>
              <a:rPr lang="tr-TR" sz="1200" dirty="0" err="1"/>
              <a:t>and</a:t>
            </a:r>
            <a:r>
              <a:rPr lang="tr-TR" sz="1200" dirty="0"/>
              <a:t> </a:t>
            </a:r>
            <a:r>
              <a:rPr lang="tr-TR" sz="1200" dirty="0" err="1"/>
              <a:t>eyewash</a:t>
            </a:r>
            <a:r>
              <a:rPr lang="tr-TR" sz="1200" dirty="0"/>
              <a:t> </a:t>
            </a:r>
            <a:r>
              <a:rPr lang="tr-TR" sz="1200" dirty="0" err="1"/>
              <a:t>stations</a:t>
            </a:r>
            <a:r>
              <a:rPr lang="tr-TR" sz="1200" dirty="0"/>
              <a:t>. </a:t>
            </a:r>
            <a:r>
              <a:rPr lang="tr-TR" sz="1200" dirty="0" err="1"/>
              <a:t>The</a:t>
            </a:r>
            <a:r>
              <a:rPr lang="tr-TR" sz="1200" dirty="0"/>
              <a:t> </a:t>
            </a:r>
            <a:r>
              <a:rPr lang="tr-TR" sz="1200" dirty="0" err="1"/>
              <a:t>goal</a:t>
            </a:r>
            <a:r>
              <a:rPr lang="tr-TR" sz="1200" dirty="0"/>
              <a:t> of </a:t>
            </a:r>
            <a:r>
              <a:rPr lang="tr-TR" sz="1200" dirty="0" err="1"/>
              <a:t>these</a:t>
            </a:r>
            <a:r>
              <a:rPr lang="tr-TR" sz="1200" dirty="0"/>
              <a:t> </a:t>
            </a:r>
            <a:r>
              <a:rPr lang="tr-TR" sz="1200" dirty="0" err="1"/>
              <a:t>controls</a:t>
            </a:r>
            <a:r>
              <a:rPr lang="tr-TR" sz="1200" dirty="0"/>
              <a:t> is </a:t>
            </a:r>
            <a:r>
              <a:rPr lang="tr-TR" sz="1200" dirty="0" err="1"/>
              <a:t>to</a:t>
            </a:r>
            <a:r>
              <a:rPr lang="tr-TR" sz="1200" dirty="0"/>
              <a:t> </a:t>
            </a:r>
            <a:r>
              <a:rPr lang="tr-TR" sz="1200" dirty="0" err="1"/>
              <a:t>isolate</a:t>
            </a:r>
            <a:r>
              <a:rPr lang="tr-TR" sz="1200" dirty="0"/>
              <a:t> </a:t>
            </a:r>
            <a:r>
              <a:rPr lang="tr-TR" sz="1200" dirty="0" err="1"/>
              <a:t>the</a:t>
            </a:r>
            <a:r>
              <a:rPr lang="tr-TR" sz="1200" dirty="0"/>
              <a:t> </a:t>
            </a:r>
            <a:r>
              <a:rPr lang="tr-TR" sz="1200" dirty="0" err="1"/>
              <a:t>hazard</a:t>
            </a:r>
            <a:r>
              <a:rPr lang="tr-TR" sz="1200" dirty="0"/>
              <a:t> </a:t>
            </a:r>
            <a:r>
              <a:rPr lang="tr-TR" sz="1200" dirty="0" err="1"/>
              <a:t>from</a:t>
            </a:r>
            <a:r>
              <a:rPr lang="tr-TR" sz="1200" dirty="0"/>
              <a:t> </a:t>
            </a:r>
            <a:r>
              <a:rPr lang="tr-TR" sz="1200" dirty="0" err="1"/>
              <a:t>the</a:t>
            </a:r>
            <a:r>
              <a:rPr lang="tr-TR" sz="1200" dirty="0"/>
              <a:t> </a:t>
            </a:r>
            <a:r>
              <a:rPr lang="tr-TR" sz="1200" dirty="0" err="1"/>
              <a:t>worker</a:t>
            </a:r>
            <a:r>
              <a:rPr lang="tr-TR" sz="1200" dirty="0"/>
              <a:t>.</a:t>
            </a:r>
          </a:p>
          <a:p>
            <a:pPr marL="0" lvl="0" indent="0" algn="l" rtl="0">
              <a:lnSpc>
                <a:spcPct val="107000"/>
              </a:lnSpc>
              <a:spcBef>
                <a:spcPts val="0"/>
              </a:spcBef>
              <a:spcAft>
                <a:spcPts val="0"/>
              </a:spcAft>
              <a:buNone/>
            </a:pPr>
            <a:r>
              <a:rPr lang="tr-TR" sz="1200" dirty="0" err="1"/>
              <a:t>Administrative</a:t>
            </a:r>
            <a:r>
              <a:rPr lang="tr-TR" sz="1200" dirty="0"/>
              <a:t> </a:t>
            </a:r>
            <a:r>
              <a:rPr lang="tr-TR" sz="1200" dirty="0" err="1"/>
              <a:t>Controls</a:t>
            </a:r>
            <a:r>
              <a:rPr lang="tr-TR" sz="1200" dirty="0"/>
              <a:t>: </a:t>
            </a:r>
            <a:r>
              <a:rPr lang="tr-TR" sz="1200" dirty="0" err="1"/>
              <a:t>Administrative</a:t>
            </a:r>
            <a:r>
              <a:rPr lang="tr-TR" sz="1200" dirty="0"/>
              <a:t> </a:t>
            </a:r>
            <a:r>
              <a:rPr lang="tr-TR" sz="1200" dirty="0" err="1"/>
              <a:t>controls</a:t>
            </a:r>
            <a:r>
              <a:rPr lang="tr-TR" sz="1200" dirty="0"/>
              <a:t> </a:t>
            </a:r>
            <a:r>
              <a:rPr lang="tr-TR" sz="1200" dirty="0" err="1"/>
              <a:t>are</a:t>
            </a:r>
            <a:r>
              <a:rPr lang="tr-TR" sz="1200" dirty="0"/>
              <a:t> </a:t>
            </a:r>
            <a:r>
              <a:rPr lang="tr-TR" sz="1200" dirty="0" err="1"/>
              <a:t>policies</a:t>
            </a:r>
            <a:r>
              <a:rPr lang="tr-TR" sz="1200" dirty="0"/>
              <a:t>, </a:t>
            </a:r>
            <a:r>
              <a:rPr lang="tr-TR" sz="1200" dirty="0" err="1"/>
              <a:t>procedures</a:t>
            </a:r>
            <a:r>
              <a:rPr lang="tr-TR" sz="1200" dirty="0"/>
              <a:t>, </a:t>
            </a:r>
            <a:r>
              <a:rPr lang="tr-TR" sz="1200" dirty="0" err="1"/>
              <a:t>and</a:t>
            </a:r>
            <a:r>
              <a:rPr lang="tr-TR" sz="1200" dirty="0"/>
              <a:t> </a:t>
            </a:r>
            <a:r>
              <a:rPr lang="tr-TR" sz="1200" dirty="0" err="1"/>
              <a:t>training</a:t>
            </a:r>
            <a:r>
              <a:rPr lang="tr-TR" sz="1200" dirty="0"/>
              <a:t> </a:t>
            </a:r>
            <a:r>
              <a:rPr lang="tr-TR" sz="1200" dirty="0" err="1"/>
              <a:t>that</a:t>
            </a:r>
            <a:r>
              <a:rPr lang="tr-TR" sz="1200" dirty="0"/>
              <a:t> </a:t>
            </a:r>
            <a:r>
              <a:rPr lang="tr-TR" sz="1200" dirty="0" err="1"/>
              <a:t>guide</a:t>
            </a:r>
            <a:r>
              <a:rPr lang="tr-TR" sz="1200" dirty="0"/>
              <a:t> </a:t>
            </a:r>
            <a:r>
              <a:rPr lang="tr-TR" sz="1200" dirty="0" err="1"/>
              <a:t>safe</a:t>
            </a:r>
            <a:r>
              <a:rPr lang="tr-TR" sz="1200" dirty="0"/>
              <a:t> </a:t>
            </a:r>
            <a:r>
              <a:rPr lang="tr-TR" sz="1200" dirty="0" err="1"/>
              <a:t>laboratory</a:t>
            </a:r>
            <a:r>
              <a:rPr lang="tr-TR" sz="1200" dirty="0"/>
              <a:t> </a:t>
            </a:r>
            <a:r>
              <a:rPr lang="tr-TR" sz="1200" dirty="0" err="1"/>
              <a:t>practices</a:t>
            </a:r>
            <a:r>
              <a:rPr lang="tr-TR" sz="1200" dirty="0"/>
              <a:t>. </a:t>
            </a:r>
            <a:r>
              <a:rPr lang="tr-TR" sz="1200" dirty="0" err="1"/>
              <a:t>Examples</a:t>
            </a:r>
            <a:r>
              <a:rPr lang="tr-TR" sz="1200" dirty="0"/>
              <a:t> </a:t>
            </a:r>
            <a:r>
              <a:rPr lang="tr-TR" sz="1200" dirty="0" err="1"/>
              <a:t>include</a:t>
            </a:r>
            <a:r>
              <a:rPr lang="tr-TR" sz="1200" dirty="0"/>
              <a:t> </a:t>
            </a:r>
            <a:r>
              <a:rPr lang="tr-TR" sz="1200" dirty="0" err="1"/>
              <a:t>safety</a:t>
            </a:r>
            <a:r>
              <a:rPr lang="tr-TR" sz="1200" dirty="0"/>
              <a:t> </a:t>
            </a:r>
            <a:r>
              <a:rPr lang="tr-TR" sz="1200" dirty="0" err="1"/>
              <a:t>protocols</a:t>
            </a:r>
            <a:r>
              <a:rPr lang="tr-TR" sz="1200" dirty="0"/>
              <a:t>, </a:t>
            </a:r>
            <a:r>
              <a:rPr lang="tr-TR" sz="1200" dirty="0" err="1"/>
              <a:t>access</a:t>
            </a:r>
            <a:r>
              <a:rPr lang="tr-TR" sz="1200" dirty="0"/>
              <a:t> </a:t>
            </a:r>
            <a:r>
              <a:rPr lang="tr-TR" sz="1200" dirty="0" err="1"/>
              <a:t>restrictions</a:t>
            </a:r>
            <a:r>
              <a:rPr lang="tr-TR" sz="1200" dirty="0"/>
              <a:t>, </a:t>
            </a:r>
            <a:r>
              <a:rPr lang="tr-TR" sz="1200" dirty="0" err="1"/>
              <a:t>and</a:t>
            </a:r>
            <a:r>
              <a:rPr lang="tr-TR" sz="1200" dirty="0"/>
              <a:t> </a:t>
            </a:r>
            <a:r>
              <a:rPr lang="tr-TR" sz="1200" dirty="0" err="1"/>
              <a:t>training</a:t>
            </a:r>
            <a:r>
              <a:rPr lang="tr-TR" sz="1200" dirty="0"/>
              <a:t> </a:t>
            </a:r>
            <a:r>
              <a:rPr lang="tr-TR" sz="1200" dirty="0" err="1"/>
              <a:t>programs</a:t>
            </a:r>
            <a:r>
              <a:rPr lang="tr-TR" sz="1200" dirty="0"/>
              <a:t>. </a:t>
            </a:r>
            <a:r>
              <a:rPr lang="tr-TR" sz="1200" dirty="0" err="1"/>
              <a:t>These</a:t>
            </a:r>
            <a:r>
              <a:rPr lang="tr-TR" sz="1200" dirty="0"/>
              <a:t> </a:t>
            </a:r>
            <a:r>
              <a:rPr lang="tr-TR" sz="1200" dirty="0" err="1"/>
              <a:t>controls</a:t>
            </a:r>
            <a:r>
              <a:rPr lang="tr-TR" sz="1200" dirty="0"/>
              <a:t> </a:t>
            </a:r>
            <a:r>
              <a:rPr lang="tr-TR" sz="1200" dirty="0" err="1"/>
              <a:t>rely</a:t>
            </a:r>
            <a:r>
              <a:rPr lang="tr-TR" sz="1200" dirty="0"/>
              <a:t> on </a:t>
            </a:r>
            <a:r>
              <a:rPr lang="tr-TR" sz="1200" dirty="0" err="1"/>
              <a:t>individuals</a:t>
            </a:r>
            <a:r>
              <a:rPr lang="tr-TR" sz="1200" dirty="0"/>
              <a:t> </a:t>
            </a:r>
            <a:r>
              <a:rPr lang="tr-TR" sz="1200" dirty="0" err="1"/>
              <a:t>to</a:t>
            </a:r>
            <a:r>
              <a:rPr lang="tr-TR" sz="1200" dirty="0"/>
              <a:t> </a:t>
            </a:r>
            <a:r>
              <a:rPr lang="tr-TR" sz="1200" dirty="0" err="1"/>
              <a:t>follow</a:t>
            </a:r>
            <a:r>
              <a:rPr lang="tr-TR" sz="1200" dirty="0"/>
              <a:t> </a:t>
            </a:r>
            <a:r>
              <a:rPr lang="tr-TR" sz="1200" dirty="0" err="1"/>
              <a:t>established</a:t>
            </a:r>
            <a:r>
              <a:rPr lang="tr-TR" sz="1200" dirty="0"/>
              <a:t> </a:t>
            </a:r>
            <a:r>
              <a:rPr lang="tr-TR" sz="1200" dirty="0" err="1"/>
              <a:t>guidelines</a:t>
            </a:r>
            <a:r>
              <a:rPr lang="tr-TR" sz="1200" dirty="0"/>
              <a:t>.</a:t>
            </a:r>
          </a:p>
          <a:p>
            <a:pPr marL="0" lvl="0" indent="0" algn="l" rtl="0">
              <a:lnSpc>
                <a:spcPct val="107000"/>
              </a:lnSpc>
              <a:spcBef>
                <a:spcPts val="0"/>
              </a:spcBef>
              <a:spcAft>
                <a:spcPts val="0"/>
              </a:spcAft>
              <a:buNone/>
            </a:pPr>
            <a:r>
              <a:rPr lang="tr-TR" sz="1200" dirty="0" err="1"/>
              <a:t>Personal</a:t>
            </a:r>
            <a:r>
              <a:rPr lang="tr-TR" sz="1200" dirty="0"/>
              <a:t> </a:t>
            </a:r>
            <a:r>
              <a:rPr lang="tr-TR" sz="1200" dirty="0" err="1"/>
              <a:t>Protective</a:t>
            </a:r>
            <a:r>
              <a:rPr lang="tr-TR" sz="1200" dirty="0"/>
              <a:t> </a:t>
            </a:r>
            <a:r>
              <a:rPr lang="tr-TR" sz="1200" dirty="0" err="1"/>
              <a:t>Equipment</a:t>
            </a:r>
            <a:r>
              <a:rPr lang="tr-TR" sz="1200" dirty="0"/>
              <a:t> (PPE): </a:t>
            </a:r>
            <a:r>
              <a:rPr lang="tr-TR" sz="1200" dirty="0" err="1"/>
              <a:t>When</a:t>
            </a:r>
            <a:r>
              <a:rPr lang="tr-TR" sz="1200" dirty="0"/>
              <a:t> </a:t>
            </a:r>
            <a:r>
              <a:rPr lang="tr-TR" sz="1200" dirty="0" err="1"/>
              <a:t>hazards</a:t>
            </a:r>
            <a:r>
              <a:rPr lang="tr-TR" sz="1200" dirty="0"/>
              <a:t> </a:t>
            </a:r>
            <a:r>
              <a:rPr lang="tr-TR" sz="1200" dirty="0" err="1"/>
              <a:t>cannot</a:t>
            </a:r>
            <a:r>
              <a:rPr lang="tr-TR" sz="1200" dirty="0"/>
              <a:t> be </a:t>
            </a:r>
            <a:r>
              <a:rPr lang="tr-TR" sz="1200" dirty="0" err="1"/>
              <a:t>eliminated</a:t>
            </a:r>
            <a:r>
              <a:rPr lang="tr-TR" sz="1200" dirty="0"/>
              <a:t> </a:t>
            </a:r>
            <a:r>
              <a:rPr lang="tr-TR" sz="1200" dirty="0" err="1"/>
              <a:t>or</a:t>
            </a:r>
            <a:r>
              <a:rPr lang="tr-TR" sz="1200" dirty="0"/>
              <a:t> </a:t>
            </a:r>
            <a:r>
              <a:rPr lang="tr-TR" sz="1200" dirty="0" err="1"/>
              <a:t>controlled</a:t>
            </a:r>
            <a:r>
              <a:rPr lang="tr-TR" sz="1200" dirty="0"/>
              <a:t> </a:t>
            </a:r>
            <a:r>
              <a:rPr lang="tr-TR" sz="1200" dirty="0" err="1"/>
              <a:t>by</a:t>
            </a:r>
            <a:r>
              <a:rPr lang="tr-TR" sz="1200" dirty="0"/>
              <a:t> </a:t>
            </a:r>
            <a:r>
              <a:rPr lang="tr-TR" sz="1200" dirty="0" err="1"/>
              <a:t>other</a:t>
            </a:r>
            <a:r>
              <a:rPr lang="tr-TR" sz="1200" dirty="0"/>
              <a:t> </a:t>
            </a:r>
            <a:r>
              <a:rPr lang="tr-TR" sz="1200" dirty="0" err="1"/>
              <a:t>means</a:t>
            </a:r>
            <a:r>
              <a:rPr lang="tr-TR" sz="1200" dirty="0"/>
              <a:t>, PPE </a:t>
            </a:r>
            <a:r>
              <a:rPr lang="tr-TR" sz="1200" dirty="0" err="1"/>
              <a:t>becomes</a:t>
            </a:r>
            <a:r>
              <a:rPr lang="tr-TR" sz="1200" dirty="0"/>
              <a:t> </a:t>
            </a:r>
            <a:r>
              <a:rPr lang="tr-TR" sz="1200" dirty="0" err="1"/>
              <a:t>the</a:t>
            </a:r>
            <a:r>
              <a:rPr lang="tr-TR" sz="1200" dirty="0"/>
              <a:t> </a:t>
            </a:r>
            <a:r>
              <a:rPr lang="tr-TR" sz="1200" dirty="0" err="1"/>
              <a:t>last</a:t>
            </a:r>
            <a:r>
              <a:rPr lang="tr-TR" sz="1200" dirty="0"/>
              <a:t> </a:t>
            </a:r>
            <a:r>
              <a:rPr lang="tr-TR" sz="1200" dirty="0" err="1"/>
              <a:t>line</a:t>
            </a:r>
            <a:r>
              <a:rPr lang="tr-TR" sz="1200" dirty="0"/>
              <a:t> of </a:t>
            </a:r>
            <a:r>
              <a:rPr lang="tr-TR" sz="1200" dirty="0" err="1"/>
              <a:t>defense</a:t>
            </a:r>
            <a:r>
              <a:rPr lang="tr-TR" sz="1200" dirty="0"/>
              <a:t>. </a:t>
            </a:r>
            <a:r>
              <a:rPr lang="tr-TR" sz="1200" dirty="0" err="1"/>
              <a:t>This</a:t>
            </a:r>
            <a:r>
              <a:rPr lang="tr-TR" sz="1200" dirty="0"/>
              <a:t> </a:t>
            </a:r>
            <a:r>
              <a:rPr lang="tr-TR" sz="1200" dirty="0" err="1"/>
              <a:t>includes</a:t>
            </a:r>
            <a:r>
              <a:rPr lang="tr-TR" sz="1200" dirty="0"/>
              <a:t> </a:t>
            </a:r>
            <a:r>
              <a:rPr lang="tr-TR" sz="1200" dirty="0" err="1"/>
              <a:t>items</a:t>
            </a:r>
            <a:r>
              <a:rPr lang="tr-TR" sz="1200" dirty="0"/>
              <a:t> </a:t>
            </a:r>
            <a:r>
              <a:rPr lang="tr-TR" sz="1200" dirty="0" err="1"/>
              <a:t>such</a:t>
            </a:r>
            <a:r>
              <a:rPr lang="tr-TR" sz="1200" dirty="0"/>
              <a:t> as </a:t>
            </a:r>
            <a:r>
              <a:rPr lang="tr-TR" sz="1200" dirty="0" err="1"/>
              <a:t>lab</a:t>
            </a:r>
            <a:r>
              <a:rPr lang="tr-TR" sz="1200" dirty="0"/>
              <a:t> </a:t>
            </a:r>
            <a:r>
              <a:rPr lang="tr-TR" sz="1200" dirty="0" err="1"/>
              <a:t>coats</a:t>
            </a:r>
            <a:r>
              <a:rPr lang="tr-TR" sz="1200" dirty="0"/>
              <a:t>, </a:t>
            </a:r>
            <a:r>
              <a:rPr lang="tr-TR" sz="1200" dirty="0" err="1"/>
              <a:t>gloves</a:t>
            </a:r>
            <a:r>
              <a:rPr lang="tr-TR" sz="1200" dirty="0"/>
              <a:t>, </a:t>
            </a:r>
            <a:r>
              <a:rPr lang="tr-TR" sz="1200" dirty="0" err="1"/>
              <a:t>safety</a:t>
            </a:r>
            <a:r>
              <a:rPr lang="tr-TR" sz="1200" dirty="0"/>
              <a:t> </a:t>
            </a:r>
            <a:r>
              <a:rPr lang="tr-TR" sz="1200" dirty="0" err="1"/>
              <a:t>glasses</a:t>
            </a:r>
            <a:r>
              <a:rPr lang="tr-TR" sz="1200" dirty="0"/>
              <a:t>, </a:t>
            </a:r>
            <a:r>
              <a:rPr lang="tr-TR" sz="1200" dirty="0" err="1"/>
              <a:t>and</a:t>
            </a:r>
            <a:r>
              <a:rPr lang="tr-TR" sz="1200" dirty="0"/>
              <a:t> </a:t>
            </a:r>
            <a:r>
              <a:rPr lang="tr-TR" sz="1200" dirty="0" err="1"/>
              <a:t>breathing</a:t>
            </a:r>
            <a:r>
              <a:rPr lang="tr-TR" sz="1200" dirty="0"/>
              <a:t> </a:t>
            </a:r>
            <a:r>
              <a:rPr lang="tr-TR" sz="1200" dirty="0" err="1"/>
              <a:t>masks</a:t>
            </a:r>
            <a:r>
              <a:rPr lang="tr-TR" sz="1200" dirty="0"/>
              <a:t>. Using </a:t>
            </a:r>
            <a:r>
              <a:rPr lang="tr-TR" sz="1200" dirty="0" err="1"/>
              <a:t>the</a:t>
            </a:r>
            <a:r>
              <a:rPr lang="tr-TR" sz="1200" dirty="0"/>
              <a:t> </a:t>
            </a:r>
            <a:r>
              <a:rPr lang="tr-TR" sz="1200" dirty="0" err="1"/>
              <a:t>right</a:t>
            </a:r>
            <a:r>
              <a:rPr lang="tr-TR" sz="1200" dirty="0"/>
              <a:t> PPE is </a:t>
            </a:r>
            <a:r>
              <a:rPr lang="tr-TR" sz="1200" dirty="0" err="1"/>
              <a:t>essential</a:t>
            </a:r>
            <a:r>
              <a:rPr lang="tr-TR" sz="1200" dirty="0"/>
              <a:t> </a:t>
            </a:r>
            <a:r>
              <a:rPr lang="tr-TR" sz="1200" dirty="0" err="1"/>
              <a:t>to</a:t>
            </a:r>
            <a:r>
              <a:rPr lang="tr-TR" sz="1200" dirty="0"/>
              <a:t> minimize </a:t>
            </a:r>
            <a:r>
              <a:rPr lang="tr-TR" sz="1200" dirty="0" err="1"/>
              <a:t>exposure</a:t>
            </a:r>
            <a:r>
              <a:rPr lang="tr-TR" sz="1200" dirty="0"/>
              <a:t> </a:t>
            </a:r>
            <a:r>
              <a:rPr lang="tr-TR" sz="1200" dirty="0" err="1"/>
              <a:t>to</a:t>
            </a:r>
            <a:r>
              <a:rPr lang="tr-TR" sz="1200" dirty="0"/>
              <a:t> </a:t>
            </a:r>
            <a:r>
              <a:rPr lang="tr-TR" sz="1200" dirty="0" err="1"/>
              <a:t>hazards</a:t>
            </a:r>
            <a:r>
              <a:rPr lang="tr-TR" sz="1200" dirty="0"/>
              <a:t>.</a:t>
            </a:r>
            <a:endParaRPr dirty="0"/>
          </a:p>
        </p:txBody>
      </p:sp>
      <p:sp>
        <p:nvSpPr>
          <p:cNvPr id="222" name="Google Shape;22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tr-TR" sz="1200" b="1" dirty="0"/>
              <a:t>General </a:t>
            </a:r>
            <a:r>
              <a:rPr lang="tr-TR" sz="1200" b="1" dirty="0" err="1"/>
              <a:t>Laboratory</a:t>
            </a:r>
            <a:r>
              <a:rPr lang="tr-TR" sz="1200" b="1" dirty="0"/>
              <a:t> </a:t>
            </a:r>
            <a:r>
              <a:rPr lang="tr-TR" sz="1200" b="1" dirty="0" err="1"/>
              <a:t>Safety</a:t>
            </a:r>
            <a:r>
              <a:rPr lang="tr-TR" sz="1200" b="1" dirty="0"/>
              <a:t> </a:t>
            </a:r>
            <a:r>
              <a:rPr lang="tr-TR" sz="1200" b="1" dirty="0" err="1"/>
              <a:t>Practices</a:t>
            </a:r>
            <a:endParaRPr lang="tr-TR" sz="1200" b="1" dirty="0"/>
          </a:p>
          <a:p>
            <a:pPr marL="0" lvl="0" indent="0" algn="l" rtl="0">
              <a:lnSpc>
                <a:spcPct val="107000"/>
              </a:lnSpc>
              <a:spcBef>
                <a:spcPts val="0"/>
              </a:spcBef>
              <a:spcAft>
                <a:spcPts val="0"/>
              </a:spcAft>
              <a:buNone/>
            </a:pPr>
            <a:r>
              <a:rPr lang="tr-TR" sz="1200" b="1" dirty="0"/>
              <a:t>Here </a:t>
            </a:r>
            <a:r>
              <a:rPr lang="tr-TR" sz="1200" b="1" dirty="0" err="1"/>
              <a:t>are</a:t>
            </a:r>
            <a:r>
              <a:rPr lang="tr-TR" sz="1200" b="1" dirty="0"/>
              <a:t> </a:t>
            </a:r>
            <a:r>
              <a:rPr lang="tr-TR" sz="1200" b="1" dirty="0" err="1"/>
              <a:t>some</a:t>
            </a:r>
            <a:r>
              <a:rPr lang="tr-TR" sz="1200" b="1" dirty="0"/>
              <a:t> </a:t>
            </a:r>
            <a:r>
              <a:rPr lang="tr-TR" sz="1200" b="1" dirty="0" err="1"/>
              <a:t>basic</a:t>
            </a:r>
            <a:r>
              <a:rPr lang="tr-TR" sz="1200" b="1" dirty="0"/>
              <a:t> </a:t>
            </a:r>
            <a:r>
              <a:rPr lang="tr-TR" sz="1200" b="1" dirty="0" err="1"/>
              <a:t>laboratory</a:t>
            </a:r>
            <a:r>
              <a:rPr lang="tr-TR" sz="1200" b="1" dirty="0"/>
              <a:t> </a:t>
            </a:r>
            <a:r>
              <a:rPr lang="tr-TR" sz="1200" b="1" dirty="0" err="1"/>
              <a:t>safety</a:t>
            </a:r>
            <a:r>
              <a:rPr lang="tr-TR" sz="1200" b="1" dirty="0"/>
              <a:t> </a:t>
            </a:r>
            <a:r>
              <a:rPr lang="tr-TR" sz="1200" b="1" dirty="0" err="1"/>
              <a:t>practices</a:t>
            </a:r>
            <a:r>
              <a:rPr lang="tr-TR" sz="1200" b="1" dirty="0"/>
              <a:t> </a:t>
            </a:r>
            <a:r>
              <a:rPr lang="tr-TR" sz="1200" b="1" dirty="0" err="1"/>
              <a:t>that</a:t>
            </a:r>
            <a:r>
              <a:rPr lang="tr-TR" sz="1200" b="1" dirty="0"/>
              <a:t> </a:t>
            </a:r>
            <a:r>
              <a:rPr lang="tr-TR" sz="1200" b="1" dirty="0" err="1"/>
              <a:t>should</a:t>
            </a:r>
            <a:r>
              <a:rPr lang="tr-TR" sz="1200" b="1" dirty="0"/>
              <a:t> be </a:t>
            </a:r>
            <a:r>
              <a:rPr lang="tr-TR" sz="1200" b="1" dirty="0" err="1"/>
              <a:t>followed</a:t>
            </a:r>
            <a:r>
              <a:rPr lang="tr-TR" sz="1200" b="1" dirty="0"/>
              <a:t> in </a:t>
            </a:r>
            <a:r>
              <a:rPr lang="tr-TR" sz="1200" b="1" dirty="0" err="1"/>
              <a:t>every</a:t>
            </a:r>
            <a:r>
              <a:rPr lang="tr-TR" sz="1200" b="1" dirty="0"/>
              <a:t> </a:t>
            </a:r>
            <a:r>
              <a:rPr lang="tr-TR" sz="1200" b="1" dirty="0" err="1"/>
              <a:t>laboratory</a:t>
            </a:r>
            <a:r>
              <a:rPr lang="tr-TR" sz="1200" b="1" dirty="0"/>
              <a:t> </a:t>
            </a:r>
            <a:r>
              <a:rPr lang="tr-TR" sz="1200" b="1" dirty="0" err="1"/>
              <a:t>environment</a:t>
            </a:r>
            <a:r>
              <a:rPr lang="tr-TR" sz="1200" b="1" dirty="0"/>
              <a:t>: </a:t>
            </a:r>
            <a:r>
              <a:rPr lang="tr-TR" sz="1200" b="1" dirty="0" err="1"/>
              <a:t>These</a:t>
            </a:r>
            <a:r>
              <a:rPr lang="tr-TR" sz="1200" b="1" dirty="0"/>
              <a:t> can be </a:t>
            </a:r>
            <a:r>
              <a:rPr lang="tr-TR" sz="1200" b="1" dirty="0" err="1"/>
              <a:t>grouped</a:t>
            </a:r>
            <a:r>
              <a:rPr lang="tr-TR" sz="1200" b="1" dirty="0"/>
              <a:t> </a:t>
            </a:r>
            <a:r>
              <a:rPr lang="tr-TR" sz="1200" b="1" dirty="0" err="1"/>
              <a:t>into</a:t>
            </a:r>
            <a:r>
              <a:rPr lang="tr-TR" sz="1200" b="1" dirty="0"/>
              <a:t> </a:t>
            </a:r>
            <a:r>
              <a:rPr lang="tr-TR" sz="1200" b="1" dirty="0" err="1"/>
              <a:t>three</a:t>
            </a:r>
            <a:r>
              <a:rPr lang="tr-TR" sz="1200" b="1" dirty="0"/>
              <a:t>.</a:t>
            </a:r>
            <a:endParaRPr lang="tr-TR" dirty="0"/>
          </a:p>
        </p:txBody>
      </p:sp>
      <p:sp>
        <p:nvSpPr>
          <p:cNvPr id="230" name="Google Shape;23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tr-TR" sz="1200" b="1" dirty="0"/>
              <a:t>Risk </a:t>
            </a:r>
            <a:r>
              <a:rPr lang="tr-TR" sz="1200" b="1" dirty="0" err="1"/>
              <a:t>assessment</a:t>
            </a:r>
            <a:endParaRPr lang="tr-TR" sz="1200" b="1" dirty="0"/>
          </a:p>
          <a:p>
            <a:pPr marL="0" lvl="0" indent="0" algn="l" rtl="0">
              <a:lnSpc>
                <a:spcPct val="107000"/>
              </a:lnSpc>
              <a:spcBef>
                <a:spcPts val="0"/>
              </a:spcBef>
              <a:spcAft>
                <a:spcPts val="0"/>
              </a:spcAft>
              <a:buNone/>
            </a:pPr>
            <a:r>
              <a:rPr lang="tr-TR" sz="1200" b="1" dirty="0" err="1"/>
              <a:t>Before</a:t>
            </a:r>
            <a:r>
              <a:rPr lang="tr-TR" sz="1200" b="1" dirty="0"/>
              <a:t> </a:t>
            </a:r>
            <a:r>
              <a:rPr lang="tr-TR" sz="1200" b="1" dirty="0" err="1"/>
              <a:t>beginning</a:t>
            </a:r>
            <a:r>
              <a:rPr lang="tr-TR" sz="1200" b="1" dirty="0"/>
              <a:t> </a:t>
            </a:r>
            <a:r>
              <a:rPr lang="tr-TR" sz="1200" b="1" dirty="0" err="1"/>
              <a:t>any</a:t>
            </a:r>
            <a:r>
              <a:rPr lang="tr-TR" sz="1200" b="1" dirty="0"/>
              <a:t> </a:t>
            </a:r>
            <a:r>
              <a:rPr lang="tr-TR" sz="1200" b="1" dirty="0" err="1"/>
              <a:t>experiment</a:t>
            </a:r>
            <a:r>
              <a:rPr lang="tr-TR" sz="1200" b="1" dirty="0"/>
              <a:t>, </a:t>
            </a:r>
            <a:r>
              <a:rPr lang="tr-TR" sz="1200" b="1" dirty="0" err="1"/>
              <a:t>researchers</a:t>
            </a:r>
            <a:r>
              <a:rPr lang="tr-TR" sz="1200" b="1" dirty="0"/>
              <a:t> </a:t>
            </a:r>
            <a:r>
              <a:rPr lang="tr-TR" sz="1200" b="1" dirty="0" err="1"/>
              <a:t>should</a:t>
            </a:r>
            <a:r>
              <a:rPr lang="tr-TR" sz="1200" b="1" dirty="0"/>
              <a:t> </a:t>
            </a:r>
            <a:r>
              <a:rPr lang="tr-TR" sz="1200" b="1" dirty="0" err="1"/>
              <a:t>conduct</a:t>
            </a:r>
            <a:r>
              <a:rPr lang="tr-TR" sz="1200" b="1" dirty="0"/>
              <a:t> a </a:t>
            </a:r>
            <a:r>
              <a:rPr lang="tr-TR" sz="1200" b="1" dirty="0" err="1"/>
              <a:t>thorough</a:t>
            </a:r>
            <a:r>
              <a:rPr lang="tr-TR" sz="1200" b="1" dirty="0"/>
              <a:t> risk </a:t>
            </a:r>
            <a:r>
              <a:rPr lang="tr-TR" sz="1200" b="1" dirty="0" err="1"/>
              <a:t>assessment</a:t>
            </a:r>
            <a:r>
              <a:rPr lang="tr-TR" sz="1200" b="1" dirty="0"/>
              <a:t> </a:t>
            </a:r>
            <a:r>
              <a:rPr lang="tr-TR" sz="1200" b="1" dirty="0" err="1"/>
              <a:t>to</a:t>
            </a:r>
            <a:r>
              <a:rPr lang="tr-TR" sz="1200" b="1" dirty="0"/>
              <a:t> </a:t>
            </a:r>
            <a:r>
              <a:rPr lang="tr-TR" sz="1200" b="1" dirty="0" err="1"/>
              <a:t>identify</a:t>
            </a:r>
            <a:r>
              <a:rPr lang="tr-TR" sz="1200" b="1" dirty="0"/>
              <a:t> </a:t>
            </a:r>
            <a:r>
              <a:rPr lang="tr-TR" sz="1200" b="1" dirty="0" err="1"/>
              <a:t>potential</a:t>
            </a:r>
            <a:r>
              <a:rPr lang="tr-TR" sz="1200" b="1" dirty="0"/>
              <a:t> </a:t>
            </a:r>
            <a:r>
              <a:rPr lang="tr-TR" sz="1200" b="1" dirty="0" err="1"/>
              <a:t>hazards</a:t>
            </a:r>
            <a:r>
              <a:rPr lang="tr-TR" sz="1200" b="1" dirty="0"/>
              <a:t> </a:t>
            </a:r>
            <a:r>
              <a:rPr lang="tr-TR" sz="1200" b="1" dirty="0" err="1"/>
              <a:t>and</a:t>
            </a:r>
            <a:r>
              <a:rPr lang="tr-TR" sz="1200" b="1" dirty="0"/>
              <a:t> </a:t>
            </a:r>
            <a:r>
              <a:rPr lang="tr-TR" sz="1200" b="1" dirty="0" err="1"/>
              <a:t>develop</a:t>
            </a:r>
            <a:r>
              <a:rPr lang="tr-TR" sz="1200" b="1" dirty="0"/>
              <a:t> </a:t>
            </a:r>
            <a:r>
              <a:rPr lang="tr-TR" sz="1200" b="1" dirty="0" err="1"/>
              <a:t>strategies</a:t>
            </a:r>
            <a:r>
              <a:rPr lang="tr-TR" sz="1200" b="1" dirty="0"/>
              <a:t> </a:t>
            </a:r>
            <a:r>
              <a:rPr lang="tr-TR" sz="1200" b="1" dirty="0" err="1"/>
              <a:t>to</a:t>
            </a:r>
            <a:r>
              <a:rPr lang="tr-TR" sz="1200" b="1" dirty="0"/>
              <a:t> </a:t>
            </a:r>
            <a:r>
              <a:rPr lang="tr-TR" sz="1200" b="1" dirty="0" err="1"/>
              <a:t>mitigate</a:t>
            </a:r>
            <a:r>
              <a:rPr lang="tr-TR" sz="1200" b="1" dirty="0"/>
              <a:t> </a:t>
            </a:r>
            <a:r>
              <a:rPr lang="tr-TR" sz="1200" b="1" dirty="0" err="1"/>
              <a:t>them</a:t>
            </a:r>
            <a:r>
              <a:rPr lang="tr-TR" sz="1200" b="1" dirty="0"/>
              <a:t>.</a:t>
            </a:r>
          </a:p>
          <a:p>
            <a:pPr marL="0" lvl="0" indent="0" algn="l" rtl="0">
              <a:lnSpc>
                <a:spcPct val="107000"/>
              </a:lnSpc>
              <a:spcBef>
                <a:spcPts val="0"/>
              </a:spcBef>
              <a:spcAft>
                <a:spcPts val="0"/>
              </a:spcAft>
              <a:buNone/>
            </a:pPr>
            <a:r>
              <a:rPr lang="tr-TR" sz="1200" b="1" dirty="0" err="1"/>
              <a:t>Emergency</a:t>
            </a:r>
            <a:r>
              <a:rPr lang="tr-TR" sz="1200" b="1" dirty="0"/>
              <a:t> </a:t>
            </a:r>
            <a:r>
              <a:rPr lang="tr-TR" sz="1200" b="1" dirty="0" err="1"/>
              <a:t>procedures</a:t>
            </a:r>
            <a:endParaRPr lang="tr-TR" sz="1200" b="1" dirty="0"/>
          </a:p>
          <a:p>
            <a:pPr marL="0" lvl="0" indent="0" algn="l" rtl="0">
              <a:lnSpc>
                <a:spcPct val="107000"/>
              </a:lnSpc>
              <a:spcBef>
                <a:spcPts val="0"/>
              </a:spcBef>
              <a:spcAft>
                <a:spcPts val="0"/>
              </a:spcAft>
              <a:buNone/>
            </a:pPr>
            <a:r>
              <a:rPr lang="tr-TR" sz="1200" b="1" dirty="0" err="1"/>
              <a:t>Learn</a:t>
            </a:r>
            <a:r>
              <a:rPr lang="tr-TR" sz="1200" b="1" dirty="0"/>
              <a:t> </a:t>
            </a:r>
            <a:r>
              <a:rPr lang="tr-TR" sz="1200" b="1" dirty="0" err="1"/>
              <a:t>the</a:t>
            </a:r>
            <a:r>
              <a:rPr lang="tr-TR" sz="1200" b="1" dirty="0"/>
              <a:t> </a:t>
            </a:r>
            <a:r>
              <a:rPr lang="tr-TR" sz="1200" b="1" dirty="0" err="1"/>
              <a:t>location</a:t>
            </a:r>
            <a:r>
              <a:rPr lang="tr-TR" sz="1200" b="1" dirty="0"/>
              <a:t> </a:t>
            </a:r>
            <a:r>
              <a:rPr lang="tr-TR" sz="1200" b="1" dirty="0" err="1"/>
              <a:t>and</a:t>
            </a:r>
            <a:r>
              <a:rPr lang="tr-TR" sz="1200" b="1" dirty="0"/>
              <a:t> </a:t>
            </a:r>
            <a:r>
              <a:rPr lang="tr-TR" sz="1200" b="1" dirty="0" err="1"/>
              <a:t>proper</a:t>
            </a:r>
            <a:r>
              <a:rPr lang="tr-TR" sz="1200" b="1" dirty="0"/>
              <a:t> </a:t>
            </a:r>
            <a:r>
              <a:rPr lang="tr-TR" sz="1200" b="1" dirty="0" err="1"/>
              <a:t>use</a:t>
            </a:r>
            <a:r>
              <a:rPr lang="tr-TR" sz="1200" b="1" dirty="0"/>
              <a:t> of </a:t>
            </a:r>
            <a:r>
              <a:rPr lang="tr-TR" sz="1200" b="1" dirty="0" err="1"/>
              <a:t>safety</a:t>
            </a:r>
            <a:r>
              <a:rPr lang="tr-TR" sz="1200" b="1" dirty="0"/>
              <a:t> </a:t>
            </a:r>
            <a:r>
              <a:rPr lang="tr-TR" sz="1200" b="1" dirty="0" err="1"/>
              <a:t>equipment</a:t>
            </a:r>
            <a:r>
              <a:rPr lang="tr-TR" sz="1200" b="1" dirty="0"/>
              <a:t>, </a:t>
            </a:r>
            <a:r>
              <a:rPr lang="tr-TR" sz="1200" b="1" dirty="0" err="1"/>
              <a:t>such</a:t>
            </a:r>
            <a:r>
              <a:rPr lang="tr-TR" sz="1200" b="1" dirty="0"/>
              <a:t> as fire </a:t>
            </a:r>
            <a:r>
              <a:rPr lang="tr-TR" sz="1200" b="1" dirty="0" err="1"/>
              <a:t>extinguishers</a:t>
            </a:r>
            <a:r>
              <a:rPr lang="tr-TR" sz="1200" b="1" dirty="0"/>
              <a:t>, </a:t>
            </a:r>
            <a:r>
              <a:rPr lang="tr-TR" sz="1200" b="1" dirty="0" err="1"/>
              <a:t>eye</a:t>
            </a:r>
            <a:r>
              <a:rPr lang="tr-TR" sz="1200" b="1" dirty="0"/>
              <a:t> </a:t>
            </a:r>
            <a:r>
              <a:rPr lang="tr-TR" sz="1200" b="1" dirty="0" err="1"/>
              <a:t>wash</a:t>
            </a:r>
            <a:r>
              <a:rPr lang="tr-TR" sz="1200" b="1" dirty="0"/>
              <a:t> </a:t>
            </a:r>
            <a:r>
              <a:rPr lang="tr-TR" sz="1200" b="1" dirty="0" err="1"/>
              <a:t>stations</a:t>
            </a:r>
            <a:r>
              <a:rPr lang="tr-TR" sz="1200" b="1" dirty="0"/>
              <a:t>, </a:t>
            </a:r>
            <a:r>
              <a:rPr lang="tr-TR" sz="1200" b="1" dirty="0" err="1"/>
              <a:t>and</a:t>
            </a:r>
            <a:r>
              <a:rPr lang="tr-TR" sz="1200" b="1" dirty="0"/>
              <a:t> </a:t>
            </a:r>
            <a:r>
              <a:rPr lang="tr-TR" sz="1200" b="1" dirty="0" err="1"/>
              <a:t>safety</a:t>
            </a:r>
            <a:r>
              <a:rPr lang="tr-TR" sz="1200" b="1" dirty="0"/>
              <a:t> </a:t>
            </a:r>
            <a:r>
              <a:rPr lang="tr-TR" sz="1200" b="1" dirty="0" err="1"/>
              <a:t>showers</a:t>
            </a:r>
            <a:r>
              <a:rPr lang="tr-TR" sz="1200" b="1" dirty="0"/>
              <a:t>. </a:t>
            </a:r>
            <a:r>
              <a:rPr lang="tr-TR" sz="1200" b="1" dirty="0" err="1"/>
              <a:t>Learn</a:t>
            </a:r>
            <a:r>
              <a:rPr lang="tr-TR" sz="1200" b="1" dirty="0"/>
              <a:t> </a:t>
            </a:r>
            <a:r>
              <a:rPr lang="tr-TR" sz="1200" b="1" dirty="0" err="1"/>
              <a:t>evacuation</a:t>
            </a:r>
            <a:r>
              <a:rPr lang="tr-TR" sz="1200" b="1" dirty="0"/>
              <a:t> </a:t>
            </a:r>
            <a:r>
              <a:rPr lang="tr-TR" sz="1200" b="1" dirty="0" err="1"/>
              <a:t>routes</a:t>
            </a:r>
            <a:r>
              <a:rPr lang="tr-TR" sz="1200" b="1" dirty="0"/>
              <a:t> </a:t>
            </a:r>
            <a:r>
              <a:rPr lang="tr-TR" sz="1200" b="1" dirty="0" err="1"/>
              <a:t>and</a:t>
            </a:r>
            <a:r>
              <a:rPr lang="tr-TR" sz="1200" b="1" dirty="0"/>
              <a:t> </a:t>
            </a:r>
            <a:r>
              <a:rPr lang="tr-TR" sz="1200" b="1" dirty="0" err="1"/>
              <a:t>emergency</a:t>
            </a:r>
            <a:r>
              <a:rPr lang="tr-TR" sz="1200" b="1" dirty="0"/>
              <a:t> </a:t>
            </a:r>
            <a:r>
              <a:rPr lang="tr-TR" sz="1200" b="1" dirty="0" err="1"/>
              <a:t>contact</a:t>
            </a:r>
            <a:r>
              <a:rPr lang="tr-TR" sz="1200" b="1" dirty="0"/>
              <a:t> </a:t>
            </a:r>
            <a:r>
              <a:rPr lang="tr-TR" sz="1200" b="1" dirty="0" err="1"/>
              <a:t>information</a:t>
            </a:r>
            <a:r>
              <a:rPr lang="tr-TR" sz="1200" b="1" dirty="0"/>
              <a:t>.</a:t>
            </a:r>
          </a:p>
          <a:p>
            <a:pPr marL="0" lvl="0" indent="0" algn="l" rtl="0">
              <a:lnSpc>
                <a:spcPct val="107000"/>
              </a:lnSpc>
              <a:spcBef>
                <a:spcPts val="0"/>
              </a:spcBef>
              <a:spcAft>
                <a:spcPts val="0"/>
              </a:spcAft>
              <a:buNone/>
            </a:pPr>
            <a:r>
              <a:rPr lang="tr-TR" sz="1200" b="1" dirty="0" err="1"/>
              <a:t>Incident</a:t>
            </a:r>
            <a:r>
              <a:rPr lang="tr-TR" sz="1200" b="1" dirty="0"/>
              <a:t> </a:t>
            </a:r>
            <a:r>
              <a:rPr lang="tr-TR" sz="1200" b="1" dirty="0" err="1"/>
              <a:t>reporting</a:t>
            </a:r>
            <a:endParaRPr lang="tr-TR" sz="1200" b="1" dirty="0"/>
          </a:p>
          <a:p>
            <a:pPr marL="0" lvl="0" indent="0" algn="l" rtl="0">
              <a:lnSpc>
                <a:spcPct val="107000"/>
              </a:lnSpc>
              <a:spcBef>
                <a:spcPts val="0"/>
              </a:spcBef>
              <a:spcAft>
                <a:spcPts val="0"/>
              </a:spcAft>
              <a:buNone/>
            </a:pPr>
            <a:r>
              <a:rPr lang="tr-TR" sz="1200" b="1" dirty="0" err="1"/>
              <a:t>Laboratory</a:t>
            </a:r>
            <a:r>
              <a:rPr lang="tr-TR" sz="1200" b="1" dirty="0"/>
              <a:t> </a:t>
            </a:r>
            <a:r>
              <a:rPr lang="tr-TR" sz="1200" b="1" dirty="0" err="1"/>
              <a:t>workers</a:t>
            </a:r>
            <a:r>
              <a:rPr lang="tr-TR" sz="1200" b="1" dirty="0"/>
              <a:t> </a:t>
            </a:r>
            <a:r>
              <a:rPr lang="tr-TR" sz="1200" b="1" dirty="0" err="1"/>
              <a:t>should</a:t>
            </a:r>
            <a:r>
              <a:rPr lang="tr-TR" sz="1200" b="1" dirty="0"/>
              <a:t> be </a:t>
            </a:r>
            <a:r>
              <a:rPr lang="tr-TR" sz="1200" b="1" dirty="0" err="1"/>
              <a:t>encouraged</a:t>
            </a:r>
            <a:r>
              <a:rPr lang="tr-TR" sz="1200" b="1" dirty="0"/>
              <a:t> </a:t>
            </a:r>
            <a:r>
              <a:rPr lang="tr-TR" sz="1200" b="1" dirty="0" err="1"/>
              <a:t>to</a:t>
            </a:r>
            <a:r>
              <a:rPr lang="tr-TR" sz="1200" b="1" dirty="0"/>
              <a:t> </a:t>
            </a:r>
            <a:r>
              <a:rPr lang="tr-TR" sz="1200" b="1" dirty="0" err="1"/>
              <a:t>report</a:t>
            </a:r>
            <a:r>
              <a:rPr lang="tr-TR" sz="1200" b="1" dirty="0"/>
              <a:t> </a:t>
            </a:r>
            <a:r>
              <a:rPr lang="tr-TR" sz="1200" b="1" dirty="0" err="1"/>
              <a:t>near-misses</a:t>
            </a:r>
            <a:r>
              <a:rPr lang="tr-TR" sz="1200" b="1" dirty="0"/>
              <a:t> </a:t>
            </a:r>
            <a:r>
              <a:rPr lang="tr-TR" sz="1200" b="1" dirty="0" err="1"/>
              <a:t>and</a:t>
            </a:r>
            <a:r>
              <a:rPr lang="tr-TR" sz="1200" b="1" dirty="0"/>
              <a:t> </a:t>
            </a:r>
            <a:r>
              <a:rPr lang="tr-TR" sz="1200" b="1" dirty="0" err="1"/>
              <a:t>incidents</a:t>
            </a:r>
            <a:r>
              <a:rPr lang="tr-TR" sz="1200" b="1" dirty="0"/>
              <a:t>. </a:t>
            </a:r>
            <a:r>
              <a:rPr lang="tr-TR" sz="1200" b="1" dirty="0" err="1"/>
              <a:t>Important</a:t>
            </a:r>
            <a:r>
              <a:rPr lang="tr-TR" sz="1200" b="1" dirty="0"/>
              <a:t> </a:t>
            </a:r>
            <a:r>
              <a:rPr lang="tr-TR" sz="1200" b="1" dirty="0" err="1"/>
              <a:t>for</a:t>
            </a:r>
            <a:r>
              <a:rPr lang="tr-TR" sz="1200" b="1" dirty="0"/>
              <a:t> risk </a:t>
            </a:r>
            <a:r>
              <a:rPr lang="tr-TR" sz="1200" b="1" dirty="0" err="1"/>
              <a:t>assessmentLaboratory</a:t>
            </a:r>
            <a:r>
              <a:rPr lang="tr-TR" sz="1200" b="1" dirty="0"/>
              <a:t> </a:t>
            </a:r>
            <a:r>
              <a:rPr lang="tr-TR" sz="1200" b="1" dirty="0" err="1"/>
              <a:t>workers</a:t>
            </a:r>
            <a:r>
              <a:rPr lang="tr-TR" sz="1200" b="1" dirty="0"/>
              <a:t> </a:t>
            </a:r>
            <a:r>
              <a:rPr lang="tr-TR" sz="1200" b="1" dirty="0" err="1"/>
              <a:t>should</a:t>
            </a:r>
            <a:r>
              <a:rPr lang="tr-TR" sz="1200" b="1" dirty="0"/>
              <a:t> be </a:t>
            </a:r>
            <a:r>
              <a:rPr lang="tr-TR" sz="1200" b="1" dirty="0" err="1"/>
              <a:t>informed</a:t>
            </a:r>
            <a:r>
              <a:rPr lang="tr-TR" sz="1200" b="1" dirty="0"/>
              <a:t> of </a:t>
            </a:r>
            <a:r>
              <a:rPr lang="tr-TR" sz="1200" b="1" dirty="0" err="1"/>
              <a:t>who</a:t>
            </a:r>
            <a:r>
              <a:rPr lang="tr-TR" sz="1200" b="1" dirty="0"/>
              <a:t> </a:t>
            </a:r>
            <a:r>
              <a:rPr lang="tr-TR" sz="1200" b="1" dirty="0" err="1"/>
              <a:t>to</a:t>
            </a:r>
            <a:r>
              <a:rPr lang="tr-TR" sz="1200" b="1" dirty="0"/>
              <a:t> </a:t>
            </a:r>
            <a:r>
              <a:rPr lang="tr-TR" sz="1200" b="1" dirty="0" err="1"/>
              <a:t>contact</a:t>
            </a:r>
            <a:r>
              <a:rPr lang="tr-TR" sz="1200" b="1" dirty="0"/>
              <a:t> in an </a:t>
            </a:r>
            <a:r>
              <a:rPr lang="tr-TR" sz="1200" b="1" dirty="0" err="1"/>
              <a:t>emergency</a:t>
            </a:r>
            <a:r>
              <a:rPr lang="tr-TR" sz="1200" b="1" dirty="0"/>
              <a:t>. A </a:t>
            </a:r>
            <a:r>
              <a:rPr lang="tr-TR" sz="1200" b="1" dirty="0" err="1"/>
              <a:t>culture</a:t>
            </a:r>
            <a:r>
              <a:rPr lang="tr-TR" sz="1200" b="1" dirty="0"/>
              <a:t> of </a:t>
            </a:r>
            <a:r>
              <a:rPr lang="tr-TR" sz="1200" b="1" dirty="0" err="1"/>
              <a:t>non-punitive</a:t>
            </a:r>
            <a:r>
              <a:rPr lang="tr-TR" sz="1200" b="1" dirty="0"/>
              <a:t> </a:t>
            </a:r>
            <a:r>
              <a:rPr lang="tr-TR" sz="1200" b="1" dirty="0" err="1"/>
              <a:t>reporting</a:t>
            </a:r>
            <a:r>
              <a:rPr lang="tr-TR" sz="1200" b="1" dirty="0"/>
              <a:t> </a:t>
            </a:r>
            <a:r>
              <a:rPr lang="tr-TR" sz="1200" b="1" dirty="0" err="1"/>
              <a:t>needs</a:t>
            </a:r>
            <a:r>
              <a:rPr lang="tr-TR" sz="1200" b="1" dirty="0"/>
              <a:t> </a:t>
            </a:r>
            <a:r>
              <a:rPr lang="tr-TR" sz="1200" b="1" dirty="0" err="1"/>
              <a:t>to</a:t>
            </a:r>
            <a:r>
              <a:rPr lang="tr-TR" sz="1200" b="1" dirty="0"/>
              <a:t> be </a:t>
            </a:r>
            <a:r>
              <a:rPr lang="tr-TR" sz="1200" b="1" dirty="0" err="1"/>
              <a:t>established</a:t>
            </a:r>
            <a:r>
              <a:rPr lang="tr-TR" sz="1200" b="1" dirty="0"/>
              <a:t> in </a:t>
            </a:r>
            <a:r>
              <a:rPr lang="tr-TR" sz="1200" b="1" dirty="0" err="1"/>
              <a:t>the</a:t>
            </a:r>
            <a:r>
              <a:rPr lang="tr-TR" sz="1200" b="1" dirty="0"/>
              <a:t> </a:t>
            </a:r>
            <a:r>
              <a:rPr lang="tr-TR" sz="1200" b="1" dirty="0" err="1"/>
              <a:t>laboratory</a:t>
            </a:r>
            <a:r>
              <a:rPr lang="tr-TR" sz="1200" b="1" dirty="0"/>
              <a:t>.</a:t>
            </a:r>
          </a:p>
          <a:p>
            <a:pPr marL="0" lvl="0" indent="0" algn="l" rtl="0">
              <a:lnSpc>
                <a:spcPct val="107000"/>
              </a:lnSpc>
              <a:spcBef>
                <a:spcPts val="0"/>
              </a:spcBef>
              <a:spcAft>
                <a:spcPts val="0"/>
              </a:spcAft>
              <a:buNone/>
            </a:pPr>
            <a:r>
              <a:rPr lang="tr-TR" sz="1200" b="1" dirty="0" err="1"/>
              <a:t>Safety</a:t>
            </a:r>
            <a:r>
              <a:rPr lang="tr-TR" sz="1200" b="1" dirty="0"/>
              <a:t> </a:t>
            </a:r>
            <a:r>
              <a:rPr lang="tr-TR" sz="1200" b="1" dirty="0" err="1"/>
              <a:t>training</a:t>
            </a:r>
            <a:endParaRPr lang="tr-TR" sz="1200" b="1" dirty="0"/>
          </a:p>
          <a:p>
            <a:pPr marL="0" lvl="0" indent="0" algn="l" rtl="0">
              <a:lnSpc>
                <a:spcPct val="107000"/>
              </a:lnSpc>
              <a:spcBef>
                <a:spcPts val="0"/>
              </a:spcBef>
              <a:spcAft>
                <a:spcPts val="0"/>
              </a:spcAft>
              <a:buNone/>
            </a:pPr>
            <a:r>
              <a:rPr lang="tr-TR" sz="1200" b="1" dirty="0" err="1"/>
              <a:t>All</a:t>
            </a:r>
            <a:r>
              <a:rPr lang="tr-TR" sz="1200" b="1" dirty="0"/>
              <a:t> </a:t>
            </a:r>
            <a:r>
              <a:rPr lang="tr-TR" sz="1200" b="1" dirty="0" err="1"/>
              <a:t>individuals</a:t>
            </a:r>
            <a:r>
              <a:rPr lang="tr-TR" sz="1200" b="1" dirty="0"/>
              <a:t> </a:t>
            </a:r>
            <a:r>
              <a:rPr lang="tr-TR" sz="1200" b="1" dirty="0" err="1"/>
              <a:t>working</a:t>
            </a:r>
            <a:r>
              <a:rPr lang="tr-TR" sz="1200" b="1" dirty="0"/>
              <a:t> in </a:t>
            </a:r>
            <a:r>
              <a:rPr lang="tr-TR" sz="1200" b="1" dirty="0" err="1"/>
              <a:t>the</a:t>
            </a:r>
            <a:r>
              <a:rPr lang="tr-TR" sz="1200" b="1" dirty="0"/>
              <a:t> </a:t>
            </a:r>
            <a:r>
              <a:rPr lang="tr-TR" sz="1200" b="1" dirty="0" err="1"/>
              <a:t>laboratory</a:t>
            </a:r>
            <a:r>
              <a:rPr lang="tr-TR" sz="1200" b="1" dirty="0"/>
              <a:t> </a:t>
            </a:r>
            <a:r>
              <a:rPr lang="tr-TR" sz="1200" b="1" dirty="0" err="1"/>
              <a:t>should</a:t>
            </a:r>
            <a:r>
              <a:rPr lang="tr-TR" sz="1200" b="1" dirty="0"/>
              <a:t> </a:t>
            </a:r>
            <a:r>
              <a:rPr lang="tr-TR" sz="1200" b="1" dirty="0" err="1"/>
              <a:t>receive</a:t>
            </a:r>
            <a:r>
              <a:rPr lang="tr-TR" sz="1200" b="1" dirty="0"/>
              <a:t> </a:t>
            </a:r>
            <a:r>
              <a:rPr lang="tr-TR" sz="1200" b="1" dirty="0" err="1"/>
              <a:t>appropriate</a:t>
            </a:r>
            <a:r>
              <a:rPr lang="tr-TR" sz="1200" b="1" dirty="0"/>
              <a:t> </a:t>
            </a:r>
            <a:r>
              <a:rPr lang="tr-TR" sz="1200" b="1" dirty="0" err="1"/>
              <a:t>safety</a:t>
            </a:r>
            <a:r>
              <a:rPr lang="tr-TR" sz="1200" b="1" dirty="0"/>
              <a:t> </a:t>
            </a:r>
            <a:r>
              <a:rPr lang="tr-TR" sz="1200" b="1" dirty="0" err="1"/>
              <a:t>training</a:t>
            </a:r>
            <a:r>
              <a:rPr lang="tr-TR" sz="1200" b="1" dirty="0"/>
              <a:t>, </a:t>
            </a:r>
            <a:r>
              <a:rPr lang="tr-TR" sz="1200" b="1" dirty="0" err="1"/>
              <a:t>including</a:t>
            </a:r>
            <a:r>
              <a:rPr lang="tr-TR" sz="1200" b="1" dirty="0"/>
              <a:t> </a:t>
            </a:r>
            <a:r>
              <a:rPr lang="tr-TR" sz="1200" b="1" dirty="0" err="1"/>
              <a:t>instructions</a:t>
            </a:r>
            <a:r>
              <a:rPr lang="tr-TR" sz="1200" b="1" dirty="0"/>
              <a:t> on </a:t>
            </a:r>
            <a:r>
              <a:rPr lang="tr-TR" sz="1200" b="1" dirty="0" err="1"/>
              <a:t>the</a:t>
            </a:r>
            <a:r>
              <a:rPr lang="tr-TR" sz="1200" b="1" dirty="0"/>
              <a:t> </a:t>
            </a:r>
            <a:r>
              <a:rPr lang="tr-TR" sz="1200" b="1" dirty="0" err="1"/>
              <a:t>safe</a:t>
            </a:r>
            <a:r>
              <a:rPr lang="tr-TR" sz="1200" b="1" dirty="0"/>
              <a:t> </a:t>
            </a:r>
            <a:r>
              <a:rPr lang="tr-TR" sz="1200" b="1" dirty="0" err="1"/>
              <a:t>use</a:t>
            </a:r>
            <a:r>
              <a:rPr lang="tr-TR" sz="1200" b="1" dirty="0"/>
              <a:t> of </a:t>
            </a:r>
            <a:r>
              <a:rPr lang="tr-TR" sz="1200" b="1" dirty="0" err="1"/>
              <a:t>chemicals</a:t>
            </a:r>
            <a:r>
              <a:rPr lang="tr-TR" sz="1200" b="1" dirty="0"/>
              <a:t>, </a:t>
            </a:r>
            <a:r>
              <a:rPr lang="tr-TR" sz="1200" b="1" dirty="0" err="1"/>
              <a:t>equipment</a:t>
            </a:r>
            <a:r>
              <a:rPr lang="tr-TR" sz="1200" b="1" dirty="0"/>
              <a:t>, </a:t>
            </a:r>
            <a:r>
              <a:rPr lang="tr-TR" sz="1200" b="1" dirty="0" err="1"/>
              <a:t>and</a:t>
            </a:r>
            <a:r>
              <a:rPr lang="tr-TR" sz="1200" b="1" dirty="0"/>
              <a:t> </a:t>
            </a:r>
            <a:r>
              <a:rPr lang="tr-TR" sz="1200" b="1" dirty="0" err="1"/>
              <a:t>emergency</a:t>
            </a:r>
            <a:r>
              <a:rPr lang="tr-TR" sz="1200" b="1" dirty="0"/>
              <a:t> </a:t>
            </a:r>
            <a:r>
              <a:rPr lang="tr-TR" sz="1200" b="1" dirty="0" err="1"/>
              <a:t>procedures</a:t>
            </a:r>
            <a:r>
              <a:rPr lang="tr-TR" sz="1200" b="1" dirty="0"/>
              <a:t>.</a:t>
            </a:r>
          </a:p>
          <a:p>
            <a:pPr marL="0" lvl="0" indent="0" algn="l" rtl="0">
              <a:lnSpc>
                <a:spcPct val="107000"/>
              </a:lnSpc>
              <a:spcBef>
                <a:spcPts val="0"/>
              </a:spcBef>
              <a:spcAft>
                <a:spcPts val="0"/>
              </a:spcAft>
              <a:buNone/>
            </a:pPr>
            <a:r>
              <a:rPr lang="tr-TR" sz="1200" b="1" dirty="0" err="1"/>
              <a:t>Institutional</a:t>
            </a:r>
            <a:r>
              <a:rPr lang="tr-TR" sz="1200" b="1" dirty="0"/>
              <a:t> </a:t>
            </a:r>
            <a:r>
              <a:rPr lang="tr-TR" sz="1200" b="1" dirty="0" err="1"/>
              <a:t>resources</a:t>
            </a:r>
            <a:endParaRPr lang="tr-TR" sz="1200" b="1" dirty="0"/>
          </a:p>
          <a:p>
            <a:pPr marL="0" lvl="0" indent="0" algn="l" rtl="0">
              <a:lnSpc>
                <a:spcPct val="107000"/>
              </a:lnSpc>
              <a:spcBef>
                <a:spcPts val="0"/>
              </a:spcBef>
              <a:spcAft>
                <a:spcPts val="0"/>
              </a:spcAft>
              <a:buNone/>
            </a:pPr>
            <a:r>
              <a:rPr lang="tr-TR" sz="1200" b="1" dirty="0" err="1"/>
              <a:t>Available</a:t>
            </a:r>
            <a:r>
              <a:rPr lang="tr-TR" sz="1200" b="1" dirty="0"/>
              <a:t> </a:t>
            </a:r>
            <a:r>
              <a:rPr lang="tr-TR" sz="1200" b="1" dirty="0" err="1"/>
              <a:t>resources</a:t>
            </a:r>
            <a:r>
              <a:rPr lang="tr-TR" sz="1200" b="1" dirty="0"/>
              <a:t> </a:t>
            </a:r>
            <a:r>
              <a:rPr lang="tr-TR" sz="1200" b="1" dirty="0" err="1"/>
              <a:t>such</a:t>
            </a:r>
            <a:r>
              <a:rPr lang="tr-TR" sz="1200" b="1" dirty="0"/>
              <a:t> as </a:t>
            </a:r>
            <a:r>
              <a:rPr lang="tr-TR" sz="1200" b="1" dirty="0" err="1"/>
              <a:t>safety</a:t>
            </a:r>
            <a:r>
              <a:rPr lang="tr-TR" sz="1200" b="1" dirty="0"/>
              <a:t> </a:t>
            </a:r>
            <a:r>
              <a:rPr lang="tr-TR" sz="1200" b="1" dirty="0" err="1"/>
              <a:t>guards</a:t>
            </a:r>
            <a:r>
              <a:rPr lang="tr-TR" sz="1200" b="1" dirty="0"/>
              <a:t>, </a:t>
            </a:r>
            <a:r>
              <a:rPr lang="tr-TR" sz="1200" b="1" dirty="0" err="1"/>
              <a:t>first</a:t>
            </a:r>
            <a:r>
              <a:rPr lang="tr-TR" sz="1200" b="1" dirty="0"/>
              <a:t> </a:t>
            </a:r>
            <a:r>
              <a:rPr lang="tr-TR" sz="1200" b="1" dirty="0" err="1"/>
              <a:t>aid</a:t>
            </a:r>
            <a:r>
              <a:rPr lang="tr-TR" sz="1200" b="1" dirty="0"/>
              <a:t>, </a:t>
            </a:r>
            <a:r>
              <a:rPr lang="tr-TR" sz="1200" b="1" dirty="0" err="1"/>
              <a:t>and</a:t>
            </a:r>
            <a:r>
              <a:rPr lang="tr-TR" sz="1200" b="1" dirty="0"/>
              <a:t> </a:t>
            </a:r>
            <a:r>
              <a:rPr lang="tr-TR" sz="1200" b="1" dirty="0" err="1"/>
              <a:t>safety</a:t>
            </a:r>
            <a:r>
              <a:rPr lang="tr-TR" sz="1200" b="1" dirty="0"/>
              <a:t> </a:t>
            </a:r>
            <a:r>
              <a:rPr lang="tr-TR" sz="1200" b="1" dirty="0" err="1"/>
              <a:t>manuals</a:t>
            </a:r>
            <a:r>
              <a:rPr lang="tr-TR" sz="1200" b="1" dirty="0"/>
              <a:t> </a:t>
            </a:r>
            <a:r>
              <a:rPr lang="tr-TR" sz="1200" b="1" dirty="0" err="1"/>
              <a:t>should</a:t>
            </a:r>
            <a:r>
              <a:rPr lang="tr-TR" sz="1200" b="1" dirty="0"/>
              <a:t> be </a:t>
            </a:r>
            <a:r>
              <a:rPr lang="tr-TR" sz="1200" b="1" dirty="0" err="1"/>
              <a:t>emphasized</a:t>
            </a:r>
            <a:r>
              <a:rPr lang="tr-TR" sz="1200" b="1" dirty="0"/>
              <a:t>. </a:t>
            </a:r>
            <a:r>
              <a:rPr lang="tr-TR" sz="1200" b="1" dirty="0" err="1"/>
              <a:t>Laboratory</a:t>
            </a:r>
            <a:r>
              <a:rPr lang="tr-TR" sz="1200" b="1" dirty="0"/>
              <a:t> </a:t>
            </a:r>
            <a:r>
              <a:rPr lang="tr-TR" sz="1200" b="1" dirty="0" err="1"/>
              <a:t>workers</a:t>
            </a:r>
            <a:r>
              <a:rPr lang="tr-TR" sz="1200" b="1" dirty="0"/>
              <a:t> </a:t>
            </a:r>
            <a:r>
              <a:rPr lang="tr-TR" sz="1200" b="1" dirty="0" err="1"/>
              <a:t>should</a:t>
            </a:r>
            <a:r>
              <a:rPr lang="tr-TR" sz="1200" b="1" dirty="0"/>
              <a:t> be </a:t>
            </a:r>
            <a:r>
              <a:rPr lang="tr-TR" sz="1200" b="1" dirty="0" err="1"/>
              <a:t>encouraged</a:t>
            </a:r>
            <a:r>
              <a:rPr lang="tr-TR" sz="1200" b="1" dirty="0"/>
              <a:t> </a:t>
            </a:r>
            <a:r>
              <a:rPr lang="tr-TR" sz="1200" b="1" dirty="0" err="1"/>
              <a:t>to</a:t>
            </a:r>
            <a:r>
              <a:rPr lang="tr-TR" sz="1200" b="1" dirty="0"/>
              <a:t> </a:t>
            </a:r>
            <a:r>
              <a:rPr lang="tr-TR" sz="1200" b="1" dirty="0" err="1"/>
              <a:t>seek</a:t>
            </a:r>
            <a:r>
              <a:rPr lang="tr-TR" sz="1200" b="1" dirty="0"/>
              <a:t> </a:t>
            </a:r>
            <a:r>
              <a:rPr lang="tr-TR" sz="1200" b="1" dirty="0" err="1"/>
              <a:t>help</a:t>
            </a:r>
            <a:r>
              <a:rPr lang="tr-TR" sz="1200" b="1" dirty="0"/>
              <a:t> </a:t>
            </a:r>
            <a:r>
              <a:rPr lang="tr-TR" sz="1200" b="1" dirty="0" err="1"/>
              <a:t>and</a:t>
            </a:r>
            <a:r>
              <a:rPr lang="tr-TR" sz="1200" b="1" dirty="0"/>
              <a:t> </a:t>
            </a:r>
            <a:r>
              <a:rPr lang="tr-TR" sz="1200" b="1" dirty="0" err="1"/>
              <a:t>guidance</a:t>
            </a:r>
            <a:r>
              <a:rPr lang="tr-TR" sz="1200" b="1" dirty="0"/>
              <a:t>. </a:t>
            </a:r>
            <a:r>
              <a:rPr lang="tr-TR" sz="1200" b="1" dirty="0" err="1"/>
              <a:t>Laboratory</a:t>
            </a:r>
            <a:r>
              <a:rPr lang="tr-TR" sz="1200" b="1" dirty="0"/>
              <a:t> </a:t>
            </a:r>
            <a:r>
              <a:rPr lang="tr-TR" sz="1200" b="1" dirty="0" err="1"/>
              <a:t>safety</a:t>
            </a:r>
            <a:r>
              <a:rPr lang="tr-TR" sz="1200" b="1" dirty="0"/>
              <a:t> </a:t>
            </a:r>
            <a:r>
              <a:rPr lang="tr-TR" sz="1200" b="1" dirty="0" err="1"/>
              <a:t>and</a:t>
            </a:r>
            <a:r>
              <a:rPr lang="tr-TR" sz="1200" b="1" dirty="0"/>
              <a:t> </a:t>
            </a:r>
            <a:r>
              <a:rPr lang="tr-TR" sz="1200" b="1" dirty="0" err="1"/>
              <a:t>security</a:t>
            </a:r>
            <a:r>
              <a:rPr lang="tr-TR" sz="1200" b="1" dirty="0"/>
              <a:t> </a:t>
            </a:r>
            <a:r>
              <a:rPr lang="tr-TR" sz="1200" b="1" dirty="0" err="1"/>
              <a:t>manuals</a:t>
            </a:r>
            <a:r>
              <a:rPr lang="tr-TR" sz="1200" b="1" dirty="0"/>
              <a:t> </a:t>
            </a:r>
            <a:r>
              <a:rPr lang="tr-TR" sz="1200" b="1" dirty="0" err="1"/>
              <a:t>should</a:t>
            </a:r>
            <a:r>
              <a:rPr lang="tr-TR" sz="1200" b="1" dirty="0"/>
              <a:t> be </a:t>
            </a:r>
            <a:r>
              <a:rPr lang="tr-TR" sz="1200" b="1" dirty="0" err="1"/>
              <a:t>prepared</a:t>
            </a:r>
            <a:r>
              <a:rPr lang="tr-TR" sz="1200" b="1" dirty="0"/>
              <a:t> </a:t>
            </a:r>
            <a:r>
              <a:rPr lang="tr-TR" sz="1200" b="1" dirty="0" err="1"/>
              <a:t>and</a:t>
            </a:r>
            <a:r>
              <a:rPr lang="tr-TR" sz="1200" b="1" dirty="0"/>
              <a:t> </a:t>
            </a:r>
            <a:r>
              <a:rPr lang="tr-TR" sz="1200" b="1" dirty="0" err="1"/>
              <a:t>shared</a:t>
            </a:r>
            <a:r>
              <a:rPr lang="tr-TR" sz="1200" b="1" dirty="0"/>
              <a:t> </a:t>
            </a:r>
            <a:r>
              <a:rPr lang="tr-TR" sz="1200" b="1" dirty="0" err="1"/>
              <a:t>with</a:t>
            </a:r>
            <a:r>
              <a:rPr lang="tr-TR" sz="1200" b="1" dirty="0"/>
              <a:t> </a:t>
            </a:r>
            <a:r>
              <a:rPr lang="tr-TR" sz="1200" b="1" dirty="0" err="1"/>
              <a:t>laboratory</a:t>
            </a:r>
            <a:r>
              <a:rPr lang="tr-TR" sz="1200" b="1" dirty="0"/>
              <a:t> </a:t>
            </a:r>
            <a:r>
              <a:rPr lang="tr-TR" sz="1200" b="1" dirty="0" err="1"/>
              <a:t>workers</a:t>
            </a:r>
            <a:r>
              <a:rPr lang="tr-TR" sz="1200" b="1" dirty="0"/>
              <a:t> at </a:t>
            </a:r>
            <a:r>
              <a:rPr lang="tr-TR" sz="1200" b="1" dirty="0" err="1"/>
              <a:t>all</a:t>
            </a:r>
            <a:r>
              <a:rPr lang="tr-TR" sz="1200" b="1" dirty="0"/>
              <a:t> </a:t>
            </a:r>
            <a:r>
              <a:rPr lang="tr-TR" sz="1200" b="1" dirty="0" err="1"/>
              <a:t>levels</a:t>
            </a:r>
            <a:r>
              <a:rPr lang="tr-TR" sz="1200" b="1" dirty="0"/>
              <a:t> </a:t>
            </a:r>
            <a:r>
              <a:rPr lang="tr-TR" sz="1200" b="1" dirty="0" err="1"/>
              <a:t>and</a:t>
            </a:r>
            <a:r>
              <a:rPr lang="tr-TR" sz="1200" b="1" dirty="0"/>
              <a:t> in </a:t>
            </a:r>
            <a:r>
              <a:rPr lang="tr-TR" sz="1200" b="1" dirty="0" err="1"/>
              <a:t>all</a:t>
            </a:r>
            <a:r>
              <a:rPr lang="tr-TR" sz="1200" b="1" dirty="0"/>
              <a:t> </a:t>
            </a:r>
            <a:r>
              <a:rPr lang="tr-TR" sz="1200" b="1" dirty="0" err="1"/>
              <a:t>roles</a:t>
            </a:r>
            <a:r>
              <a:rPr lang="tr-TR" sz="1200" b="1" dirty="0"/>
              <a:t>.</a:t>
            </a:r>
            <a:endParaRPr dirty="0"/>
          </a:p>
        </p:txBody>
      </p:sp>
      <p:sp>
        <p:nvSpPr>
          <p:cNvPr id="239" name="Google Shape;239;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2C237-017C-3BEE-0FD5-74EC325BE268}"/>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NL"/>
          </a:p>
        </p:txBody>
      </p:sp>
      <p:sp>
        <p:nvSpPr>
          <p:cNvPr id="3" name="Subtitle 2">
            <a:extLst>
              <a:ext uri="{FF2B5EF4-FFF2-40B4-BE49-F238E27FC236}">
                <a16:creationId xmlns:a16="http://schemas.microsoft.com/office/drawing/2014/main" id="{E1FA7C1F-E9C6-EB6C-F987-1F781474B9A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E8DF732A-A5EF-701F-38FA-A4ABB3DF11E1}"/>
              </a:ext>
            </a:extLst>
          </p:cNvPr>
          <p:cNvSpPr>
            <a:spLocks noGrp="1"/>
          </p:cNvSpPr>
          <p:nvPr>
            <p:ph type="dt" sz="half" idx="10"/>
          </p:nvPr>
        </p:nvSpPr>
        <p:spPr/>
        <p:txBody>
          <a:bodyPr/>
          <a:lstStyle/>
          <a:p>
            <a:endParaRPr lang="en-NL"/>
          </a:p>
        </p:txBody>
      </p:sp>
      <p:sp>
        <p:nvSpPr>
          <p:cNvPr id="5" name="Footer Placeholder 4">
            <a:extLst>
              <a:ext uri="{FF2B5EF4-FFF2-40B4-BE49-F238E27FC236}">
                <a16:creationId xmlns:a16="http://schemas.microsoft.com/office/drawing/2014/main" id="{46F170A7-CC0F-EED9-BCA9-0B091B1D7ECF}"/>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8C9960F-FA43-580C-5B2A-2FFE014234F9}"/>
              </a:ext>
            </a:extLst>
          </p:cNvPr>
          <p:cNvSpPr>
            <a:spLocks noGrp="1"/>
          </p:cNvSpPr>
          <p:nvPr>
            <p:ph type="sldNum" sz="quarter" idx="12"/>
          </p:nvPr>
        </p:nvSpPr>
        <p:spPr/>
        <p:txBody>
          <a:bodyPr/>
          <a:lstStyle/>
          <a:p>
            <a:fld id="{00000000-1234-1234-1234-123412341234}" type="slidenum">
              <a:rPr lang="tr-TR" smtClean="0"/>
              <a:pPr/>
              <a:t>‹nr.›</a:t>
            </a:fld>
            <a:endParaRPr lang="tr-TR"/>
          </a:p>
        </p:txBody>
      </p:sp>
    </p:spTree>
    <p:extLst>
      <p:ext uri="{BB962C8B-B14F-4D97-AF65-F5344CB8AC3E}">
        <p14:creationId xmlns:p14="http://schemas.microsoft.com/office/powerpoint/2010/main" val="217480113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25749-C392-4AE6-ABFB-0936A66EF154}"/>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DC909BAF-0FE8-25ED-5703-0CAEFC164ED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66984FB8-F21E-2524-12EA-D12F97AAFAC0}"/>
              </a:ext>
            </a:extLst>
          </p:cNvPr>
          <p:cNvSpPr>
            <a:spLocks noGrp="1"/>
          </p:cNvSpPr>
          <p:nvPr>
            <p:ph type="dt" sz="half" idx="10"/>
          </p:nvPr>
        </p:nvSpPr>
        <p:spPr/>
        <p:txBody>
          <a:bodyPr/>
          <a:lstStyle/>
          <a:p>
            <a:endParaRPr lang="en-NL"/>
          </a:p>
        </p:txBody>
      </p:sp>
      <p:sp>
        <p:nvSpPr>
          <p:cNvPr id="5" name="Footer Placeholder 4">
            <a:extLst>
              <a:ext uri="{FF2B5EF4-FFF2-40B4-BE49-F238E27FC236}">
                <a16:creationId xmlns:a16="http://schemas.microsoft.com/office/drawing/2014/main" id="{A944E3C9-C225-5CEB-9667-AA4641CE303C}"/>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EB597B4-8F70-3A2C-B530-D474F66826E5}"/>
              </a:ext>
            </a:extLst>
          </p:cNvPr>
          <p:cNvSpPr>
            <a:spLocks noGrp="1"/>
          </p:cNvSpPr>
          <p:nvPr>
            <p:ph type="sldNum" sz="quarter" idx="12"/>
          </p:nvPr>
        </p:nvSpPr>
        <p:spPr/>
        <p:txBody>
          <a:bodyPr/>
          <a:lstStyle/>
          <a:p>
            <a:fld id="{00000000-1234-1234-1234-123412341234}" type="slidenum">
              <a:rPr lang="tr-TR" smtClean="0"/>
              <a:pPr/>
              <a:t>‹nr.›</a:t>
            </a:fld>
            <a:endParaRPr lang="tr-TR"/>
          </a:p>
        </p:txBody>
      </p:sp>
    </p:spTree>
    <p:extLst>
      <p:ext uri="{BB962C8B-B14F-4D97-AF65-F5344CB8AC3E}">
        <p14:creationId xmlns:p14="http://schemas.microsoft.com/office/powerpoint/2010/main" val="46794997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B611DE-5653-96A5-AAA7-86DC889EC369}"/>
              </a:ext>
            </a:extLst>
          </p:cNvPr>
          <p:cNvSpPr>
            <a:spLocks noGrp="1"/>
          </p:cNvSpPr>
          <p:nvPr>
            <p:ph type="title" orient="vert"/>
          </p:nvPr>
        </p:nvSpPr>
        <p:spPr>
          <a:xfrm>
            <a:off x="6543676" y="365125"/>
            <a:ext cx="1971675"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3139AF29-B152-E8AF-9295-BA5E10AC8DAF}"/>
              </a:ext>
            </a:extLst>
          </p:cNvPr>
          <p:cNvSpPr>
            <a:spLocks noGrp="1"/>
          </p:cNvSpPr>
          <p:nvPr>
            <p:ph type="body" orient="vert" idx="1"/>
          </p:nvPr>
        </p:nvSpPr>
        <p:spPr>
          <a:xfrm>
            <a:off x="628651"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A161E60D-C378-9F89-BC4A-6A2A5AC13FF6}"/>
              </a:ext>
            </a:extLst>
          </p:cNvPr>
          <p:cNvSpPr>
            <a:spLocks noGrp="1"/>
          </p:cNvSpPr>
          <p:nvPr>
            <p:ph type="dt" sz="half" idx="10"/>
          </p:nvPr>
        </p:nvSpPr>
        <p:spPr/>
        <p:txBody>
          <a:bodyPr/>
          <a:lstStyle/>
          <a:p>
            <a:endParaRPr lang="en-NL"/>
          </a:p>
        </p:txBody>
      </p:sp>
      <p:sp>
        <p:nvSpPr>
          <p:cNvPr id="5" name="Footer Placeholder 4">
            <a:extLst>
              <a:ext uri="{FF2B5EF4-FFF2-40B4-BE49-F238E27FC236}">
                <a16:creationId xmlns:a16="http://schemas.microsoft.com/office/drawing/2014/main" id="{CE7C07EC-B715-B8F7-D1B1-2B2055BF9E67}"/>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BC98E76C-1301-4083-2473-2E2956AB70DD}"/>
              </a:ext>
            </a:extLst>
          </p:cNvPr>
          <p:cNvSpPr>
            <a:spLocks noGrp="1"/>
          </p:cNvSpPr>
          <p:nvPr>
            <p:ph type="sldNum" sz="quarter" idx="12"/>
          </p:nvPr>
        </p:nvSpPr>
        <p:spPr/>
        <p:txBody>
          <a:bodyPr/>
          <a:lstStyle/>
          <a:p>
            <a:fld id="{00000000-1234-1234-1234-123412341234}" type="slidenum">
              <a:rPr lang="tr-TR" smtClean="0"/>
              <a:pPr/>
              <a:t>‹nr.›</a:t>
            </a:fld>
            <a:endParaRPr lang="tr-TR"/>
          </a:p>
        </p:txBody>
      </p:sp>
    </p:spTree>
    <p:extLst>
      <p:ext uri="{BB962C8B-B14F-4D97-AF65-F5344CB8AC3E}">
        <p14:creationId xmlns:p14="http://schemas.microsoft.com/office/powerpoint/2010/main" val="422586540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pPr>
              <a:defRPr/>
            </a:pPr>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fld id="{52472CDB-5D1D-6044-8D32-596F60C51AC0}" type="slidenum">
              <a:rPr lang="tr-TR" smtClean="0"/>
              <a:pPr/>
              <a:t>‹nr.›</a:t>
            </a:fld>
            <a:endParaRPr lang="tr-TR"/>
          </a:p>
        </p:txBody>
      </p:sp>
    </p:spTree>
    <p:extLst>
      <p:ext uri="{BB962C8B-B14F-4D97-AF65-F5344CB8AC3E}">
        <p14:creationId xmlns:p14="http://schemas.microsoft.com/office/powerpoint/2010/main" val="2385062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EA0FD-5115-A3A8-3DC3-8467C72415A0}"/>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B1902D54-E8EE-4395-ABC5-98D0D5B934C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4F001A20-2BD8-3877-C794-3A5AAEE1D551}"/>
              </a:ext>
            </a:extLst>
          </p:cNvPr>
          <p:cNvSpPr>
            <a:spLocks noGrp="1"/>
          </p:cNvSpPr>
          <p:nvPr>
            <p:ph type="dt" sz="half" idx="10"/>
          </p:nvPr>
        </p:nvSpPr>
        <p:spPr/>
        <p:txBody>
          <a:bodyPr/>
          <a:lstStyle/>
          <a:p>
            <a:endParaRPr lang="en-NL"/>
          </a:p>
        </p:txBody>
      </p:sp>
      <p:sp>
        <p:nvSpPr>
          <p:cNvPr id="5" name="Footer Placeholder 4">
            <a:extLst>
              <a:ext uri="{FF2B5EF4-FFF2-40B4-BE49-F238E27FC236}">
                <a16:creationId xmlns:a16="http://schemas.microsoft.com/office/drawing/2014/main" id="{6AF654FC-B0B2-FEC0-6F9A-AC1919075644}"/>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CDBF845D-0BAF-5A2B-20FB-BA59B0E9AB41}"/>
              </a:ext>
            </a:extLst>
          </p:cNvPr>
          <p:cNvSpPr>
            <a:spLocks noGrp="1"/>
          </p:cNvSpPr>
          <p:nvPr>
            <p:ph type="sldNum" sz="quarter" idx="12"/>
          </p:nvPr>
        </p:nvSpPr>
        <p:spPr/>
        <p:txBody>
          <a:bodyPr/>
          <a:lstStyle/>
          <a:p>
            <a:fld id="{00000000-1234-1234-1234-123412341234}" type="slidenum">
              <a:rPr lang="tr-TR" smtClean="0"/>
              <a:pPr/>
              <a:t>‹nr.›</a:t>
            </a:fld>
            <a:endParaRPr lang="tr-TR"/>
          </a:p>
        </p:txBody>
      </p:sp>
    </p:spTree>
    <p:extLst>
      <p:ext uri="{BB962C8B-B14F-4D97-AF65-F5344CB8AC3E}">
        <p14:creationId xmlns:p14="http://schemas.microsoft.com/office/powerpoint/2010/main" val="264065595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B8213-FB72-6479-8D1A-3D7F060DB9FD}"/>
              </a:ext>
            </a:extLst>
          </p:cNvPr>
          <p:cNvSpPr>
            <a:spLocks noGrp="1"/>
          </p:cNvSpPr>
          <p:nvPr>
            <p:ph type="title"/>
          </p:nvPr>
        </p:nvSpPr>
        <p:spPr>
          <a:xfrm>
            <a:off x="623887" y="1709738"/>
            <a:ext cx="7886700" cy="2852737"/>
          </a:xfrm>
        </p:spPr>
        <p:txBody>
          <a:bodyPr anchor="b"/>
          <a:lstStyle>
            <a:lvl1pPr>
              <a:defRPr sz="45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1DDA0550-0C68-0739-E6E5-1500FCB5DD78}"/>
              </a:ext>
            </a:extLst>
          </p:cNvPr>
          <p:cNvSpPr>
            <a:spLocks noGrp="1"/>
          </p:cNvSpPr>
          <p:nvPr>
            <p:ph type="body" idx="1"/>
          </p:nvPr>
        </p:nvSpPr>
        <p:spPr>
          <a:xfrm>
            <a:off x="623887"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1C0CD06-537B-73FA-F2A1-F110CA40C5B9}"/>
              </a:ext>
            </a:extLst>
          </p:cNvPr>
          <p:cNvSpPr>
            <a:spLocks noGrp="1"/>
          </p:cNvSpPr>
          <p:nvPr>
            <p:ph type="dt" sz="half" idx="10"/>
          </p:nvPr>
        </p:nvSpPr>
        <p:spPr/>
        <p:txBody>
          <a:bodyPr/>
          <a:lstStyle/>
          <a:p>
            <a:endParaRPr lang="en-NL"/>
          </a:p>
        </p:txBody>
      </p:sp>
      <p:sp>
        <p:nvSpPr>
          <p:cNvPr id="5" name="Footer Placeholder 4">
            <a:extLst>
              <a:ext uri="{FF2B5EF4-FFF2-40B4-BE49-F238E27FC236}">
                <a16:creationId xmlns:a16="http://schemas.microsoft.com/office/drawing/2014/main" id="{B702D4EA-9C5F-5591-BA62-A3E396BBA8EA}"/>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68F5811E-C814-E4DD-9C3F-52CCC3652AB7}"/>
              </a:ext>
            </a:extLst>
          </p:cNvPr>
          <p:cNvSpPr>
            <a:spLocks noGrp="1"/>
          </p:cNvSpPr>
          <p:nvPr>
            <p:ph type="sldNum" sz="quarter" idx="12"/>
          </p:nvPr>
        </p:nvSpPr>
        <p:spPr/>
        <p:txBody>
          <a:bodyPr/>
          <a:lstStyle/>
          <a:p>
            <a:fld id="{00000000-1234-1234-1234-123412341234}" type="slidenum">
              <a:rPr lang="tr-TR" smtClean="0"/>
              <a:pPr/>
              <a:t>‹nr.›</a:t>
            </a:fld>
            <a:endParaRPr lang="tr-TR"/>
          </a:p>
        </p:txBody>
      </p:sp>
    </p:spTree>
    <p:extLst>
      <p:ext uri="{BB962C8B-B14F-4D97-AF65-F5344CB8AC3E}">
        <p14:creationId xmlns:p14="http://schemas.microsoft.com/office/powerpoint/2010/main" val="204316272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06B8-56E8-1817-5B40-BC64B73B0000}"/>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ADA2B19F-AA2C-B138-6890-DB7F574F7390}"/>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7D6107F5-9C8A-8BBD-8DAB-2D688BB1E693}"/>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E80C5717-2F63-544D-8BDF-EE6B3477F44F}"/>
              </a:ext>
            </a:extLst>
          </p:cNvPr>
          <p:cNvSpPr>
            <a:spLocks noGrp="1"/>
          </p:cNvSpPr>
          <p:nvPr>
            <p:ph type="dt" sz="half" idx="10"/>
          </p:nvPr>
        </p:nvSpPr>
        <p:spPr/>
        <p:txBody>
          <a:bodyPr/>
          <a:lstStyle/>
          <a:p>
            <a:endParaRPr lang="en-NL"/>
          </a:p>
        </p:txBody>
      </p:sp>
      <p:sp>
        <p:nvSpPr>
          <p:cNvPr id="6" name="Footer Placeholder 5">
            <a:extLst>
              <a:ext uri="{FF2B5EF4-FFF2-40B4-BE49-F238E27FC236}">
                <a16:creationId xmlns:a16="http://schemas.microsoft.com/office/drawing/2014/main" id="{1F803729-205E-633D-C9DE-E2EA5B08FE4D}"/>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B358C8A9-A484-1D10-C6EA-35E8866DAAFD}"/>
              </a:ext>
            </a:extLst>
          </p:cNvPr>
          <p:cNvSpPr>
            <a:spLocks noGrp="1"/>
          </p:cNvSpPr>
          <p:nvPr>
            <p:ph type="sldNum" sz="quarter" idx="12"/>
          </p:nvPr>
        </p:nvSpPr>
        <p:spPr/>
        <p:txBody>
          <a:bodyPr/>
          <a:lstStyle/>
          <a:p>
            <a:fld id="{00000000-1234-1234-1234-123412341234}" type="slidenum">
              <a:rPr lang="tr-TR" smtClean="0"/>
              <a:pPr/>
              <a:t>‹nr.›</a:t>
            </a:fld>
            <a:endParaRPr lang="tr-TR"/>
          </a:p>
        </p:txBody>
      </p:sp>
    </p:spTree>
    <p:extLst>
      <p:ext uri="{BB962C8B-B14F-4D97-AF65-F5344CB8AC3E}">
        <p14:creationId xmlns:p14="http://schemas.microsoft.com/office/powerpoint/2010/main" val="309468716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0EC1A-BDE4-0C56-1114-67AF79FE5C57}"/>
              </a:ext>
            </a:extLst>
          </p:cNvPr>
          <p:cNvSpPr>
            <a:spLocks noGrp="1"/>
          </p:cNvSpPr>
          <p:nvPr>
            <p:ph type="title"/>
          </p:nvPr>
        </p:nvSpPr>
        <p:spPr>
          <a:xfrm>
            <a:off x="629841" y="365126"/>
            <a:ext cx="78867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F43CCE45-2644-C96E-2459-0CFE25CB67C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90AB8ED4-C091-560A-C15A-B89DC1236BE4}"/>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0948BA16-9DA4-B4B8-8473-A554F056B12A}"/>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986B320A-481F-A118-794B-412F251E1712}"/>
              </a:ext>
            </a:extLst>
          </p:cNvPr>
          <p:cNvSpPr>
            <a:spLocks noGrp="1"/>
          </p:cNvSpPr>
          <p:nvPr>
            <p:ph sz="quarter" idx="4"/>
          </p:nvPr>
        </p:nvSpPr>
        <p:spPr>
          <a:xfrm>
            <a:off x="4629151"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0CABAC32-E603-F5A0-27D2-BBA7AE5429D4}"/>
              </a:ext>
            </a:extLst>
          </p:cNvPr>
          <p:cNvSpPr>
            <a:spLocks noGrp="1"/>
          </p:cNvSpPr>
          <p:nvPr>
            <p:ph type="dt" sz="half" idx="10"/>
          </p:nvPr>
        </p:nvSpPr>
        <p:spPr/>
        <p:txBody>
          <a:bodyPr/>
          <a:lstStyle/>
          <a:p>
            <a:endParaRPr lang="en-NL"/>
          </a:p>
        </p:txBody>
      </p:sp>
      <p:sp>
        <p:nvSpPr>
          <p:cNvPr id="8" name="Footer Placeholder 7">
            <a:extLst>
              <a:ext uri="{FF2B5EF4-FFF2-40B4-BE49-F238E27FC236}">
                <a16:creationId xmlns:a16="http://schemas.microsoft.com/office/drawing/2014/main" id="{B8B278E8-0065-36DF-AFD9-94D7EB5D90D2}"/>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26AFEA42-8DCA-06C9-77EF-9F36E31E9AD2}"/>
              </a:ext>
            </a:extLst>
          </p:cNvPr>
          <p:cNvSpPr>
            <a:spLocks noGrp="1"/>
          </p:cNvSpPr>
          <p:nvPr>
            <p:ph type="sldNum" sz="quarter" idx="12"/>
          </p:nvPr>
        </p:nvSpPr>
        <p:spPr/>
        <p:txBody>
          <a:bodyPr/>
          <a:lstStyle/>
          <a:p>
            <a:fld id="{00000000-1234-1234-1234-123412341234}" type="slidenum">
              <a:rPr lang="tr-TR" smtClean="0"/>
              <a:pPr/>
              <a:t>‹nr.›</a:t>
            </a:fld>
            <a:endParaRPr lang="tr-TR"/>
          </a:p>
        </p:txBody>
      </p:sp>
    </p:spTree>
    <p:extLst>
      <p:ext uri="{BB962C8B-B14F-4D97-AF65-F5344CB8AC3E}">
        <p14:creationId xmlns:p14="http://schemas.microsoft.com/office/powerpoint/2010/main" val="296068235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4ADC-83A5-DBCE-9CFB-862227E77F87}"/>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01C7F45F-3D21-938D-FD3C-E8DA12006155}"/>
              </a:ext>
            </a:extLst>
          </p:cNvPr>
          <p:cNvSpPr>
            <a:spLocks noGrp="1"/>
          </p:cNvSpPr>
          <p:nvPr>
            <p:ph type="dt" sz="half" idx="10"/>
          </p:nvPr>
        </p:nvSpPr>
        <p:spPr/>
        <p:txBody>
          <a:bodyPr/>
          <a:lstStyle/>
          <a:p>
            <a:endParaRPr lang="en-NL"/>
          </a:p>
        </p:txBody>
      </p:sp>
      <p:sp>
        <p:nvSpPr>
          <p:cNvPr id="4" name="Footer Placeholder 3">
            <a:extLst>
              <a:ext uri="{FF2B5EF4-FFF2-40B4-BE49-F238E27FC236}">
                <a16:creationId xmlns:a16="http://schemas.microsoft.com/office/drawing/2014/main" id="{41FE03C1-520A-0EE9-5BBE-7820681B1153}"/>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D0025568-13B5-E312-18C6-3BF6F616DB0C}"/>
              </a:ext>
            </a:extLst>
          </p:cNvPr>
          <p:cNvSpPr>
            <a:spLocks noGrp="1"/>
          </p:cNvSpPr>
          <p:nvPr>
            <p:ph type="sldNum" sz="quarter" idx="12"/>
          </p:nvPr>
        </p:nvSpPr>
        <p:spPr/>
        <p:txBody>
          <a:bodyPr/>
          <a:lstStyle/>
          <a:p>
            <a:fld id="{00000000-1234-1234-1234-123412341234}" type="slidenum">
              <a:rPr lang="tr-TR" smtClean="0"/>
              <a:pPr/>
              <a:t>‹nr.›</a:t>
            </a:fld>
            <a:endParaRPr lang="tr-TR"/>
          </a:p>
        </p:txBody>
      </p:sp>
    </p:spTree>
    <p:extLst>
      <p:ext uri="{BB962C8B-B14F-4D97-AF65-F5344CB8AC3E}">
        <p14:creationId xmlns:p14="http://schemas.microsoft.com/office/powerpoint/2010/main" val="279224183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1C1A9-5BDE-B2E4-2787-452339340B9B}"/>
              </a:ext>
            </a:extLst>
          </p:cNvPr>
          <p:cNvSpPr>
            <a:spLocks noGrp="1"/>
          </p:cNvSpPr>
          <p:nvPr>
            <p:ph type="dt" sz="half" idx="10"/>
          </p:nvPr>
        </p:nvSpPr>
        <p:spPr/>
        <p:txBody>
          <a:bodyPr/>
          <a:lstStyle/>
          <a:p>
            <a:endParaRPr lang="en-NL"/>
          </a:p>
        </p:txBody>
      </p:sp>
      <p:sp>
        <p:nvSpPr>
          <p:cNvPr id="3" name="Footer Placeholder 2">
            <a:extLst>
              <a:ext uri="{FF2B5EF4-FFF2-40B4-BE49-F238E27FC236}">
                <a16:creationId xmlns:a16="http://schemas.microsoft.com/office/drawing/2014/main" id="{516962C1-C207-1590-81EB-F158E76B2119}"/>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7DB8BFD8-E7AB-C22A-9FE2-BE3D2CBB34D6}"/>
              </a:ext>
            </a:extLst>
          </p:cNvPr>
          <p:cNvSpPr>
            <a:spLocks noGrp="1"/>
          </p:cNvSpPr>
          <p:nvPr>
            <p:ph type="sldNum" sz="quarter" idx="12"/>
          </p:nvPr>
        </p:nvSpPr>
        <p:spPr/>
        <p:txBody>
          <a:bodyPr/>
          <a:lstStyle/>
          <a:p>
            <a:fld id="{00000000-1234-1234-1234-123412341234}" type="slidenum">
              <a:rPr lang="tr-TR" smtClean="0"/>
              <a:pPr/>
              <a:t>‹nr.›</a:t>
            </a:fld>
            <a:endParaRPr lang="tr-TR"/>
          </a:p>
        </p:txBody>
      </p:sp>
    </p:spTree>
    <p:extLst>
      <p:ext uri="{BB962C8B-B14F-4D97-AF65-F5344CB8AC3E}">
        <p14:creationId xmlns:p14="http://schemas.microsoft.com/office/powerpoint/2010/main" val="247046767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9F36C-34CC-7C90-C7E9-0B29D4BCDD9E}"/>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D8B671EB-3B75-42B5-9A4F-BAE64D70C8D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EF734A20-ABDF-2C4C-BA3C-7C0BFCF222B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539AA9E1-C864-8621-1CBD-C710CC504F8B}"/>
              </a:ext>
            </a:extLst>
          </p:cNvPr>
          <p:cNvSpPr>
            <a:spLocks noGrp="1"/>
          </p:cNvSpPr>
          <p:nvPr>
            <p:ph type="dt" sz="half" idx="10"/>
          </p:nvPr>
        </p:nvSpPr>
        <p:spPr/>
        <p:txBody>
          <a:bodyPr/>
          <a:lstStyle/>
          <a:p>
            <a:endParaRPr lang="en-NL"/>
          </a:p>
        </p:txBody>
      </p:sp>
      <p:sp>
        <p:nvSpPr>
          <p:cNvPr id="6" name="Footer Placeholder 5">
            <a:extLst>
              <a:ext uri="{FF2B5EF4-FFF2-40B4-BE49-F238E27FC236}">
                <a16:creationId xmlns:a16="http://schemas.microsoft.com/office/drawing/2014/main" id="{0002DA3E-BCFF-8CCD-EE64-252FF2FDAD5D}"/>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7607BC51-80A2-DFDF-3458-1A962EFC1A27}"/>
              </a:ext>
            </a:extLst>
          </p:cNvPr>
          <p:cNvSpPr>
            <a:spLocks noGrp="1"/>
          </p:cNvSpPr>
          <p:nvPr>
            <p:ph type="sldNum" sz="quarter" idx="12"/>
          </p:nvPr>
        </p:nvSpPr>
        <p:spPr/>
        <p:txBody>
          <a:bodyPr/>
          <a:lstStyle/>
          <a:p>
            <a:fld id="{00000000-1234-1234-1234-123412341234}" type="slidenum">
              <a:rPr lang="tr-TR" smtClean="0"/>
              <a:pPr/>
              <a:t>‹nr.›</a:t>
            </a:fld>
            <a:endParaRPr lang="tr-TR"/>
          </a:p>
        </p:txBody>
      </p:sp>
    </p:spTree>
    <p:extLst>
      <p:ext uri="{BB962C8B-B14F-4D97-AF65-F5344CB8AC3E}">
        <p14:creationId xmlns:p14="http://schemas.microsoft.com/office/powerpoint/2010/main" val="380562761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47DF0-CF21-0524-584C-F3294F3AEE10}"/>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6CBBFA71-ED1C-9924-238D-A772ECE9F51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NL"/>
          </a:p>
        </p:txBody>
      </p:sp>
      <p:sp>
        <p:nvSpPr>
          <p:cNvPr id="4" name="Text Placeholder 3">
            <a:extLst>
              <a:ext uri="{FF2B5EF4-FFF2-40B4-BE49-F238E27FC236}">
                <a16:creationId xmlns:a16="http://schemas.microsoft.com/office/drawing/2014/main" id="{DDBE3E6A-92B6-765C-0CB6-4F2082E963D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7EA3E475-0826-252B-ABE9-4CFBFB4ACBCC}"/>
              </a:ext>
            </a:extLst>
          </p:cNvPr>
          <p:cNvSpPr>
            <a:spLocks noGrp="1"/>
          </p:cNvSpPr>
          <p:nvPr>
            <p:ph type="dt" sz="half" idx="10"/>
          </p:nvPr>
        </p:nvSpPr>
        <p:spPr/>
        <p:txBody>
          <a:bodyPr/>
          <a:lstStyle/>
          <a:p>
            <a:endParaRPr lang="en-NL"/>
          </a:p>
        </p:txBody>
      </p:sp>
      <p:sp>
        <p:nvSpPr>
          <p:cNvPr id="6" name="Footer Placeholder 5">
            <a:extLst>
              <a:ext uri="{FF2B5EF4-FFF2-40B4-BE49-F238E27FC236}">
                <a16:creationId xmlns:a16="http://schemas.microsoft.com/office/drawing/2014/main" id="{1C3C8D94-E4C3-6E62-9566-2AC3EDEAA600}"/>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B816323E-232F-7F1C-FE33-91A2DB4A10E5}"/>
              </a:ext>
            </a:extLst>
          </p:cNvPr>
          <p:cNvSpPr>
            <a:spLocks noGrp="1"/>
          </p:cNvSpPr>
          <p:nvPr>
            <p:ph type="sldNum" sz="quarter" idx="12"/>
          </p:nvPr>
        </p:nvSpPr>
        <p:spPr/>
        <p:txBody>
          <a:bodyPr/>
          <a:lstStyle/>
          <a:p>
            <a:fld id="{00000000-1234-1234-1234-123412341234}" type="slidenum">
              <a:rPr lang="tr-TR" smtClean="0"/>
              <a:pPr/>
              <a:t>‹nr.›</a:t>
            </a:fld>
            <a:endParaRPr lang="tr-TR"/>
          </a:p>
        </p:txBody>
      </p:sp>
    </p:spTree>
    <p:extLst>
      <p:ext uri="{BB962C8B-B14F-4D97-AF65-F5344CB8AC3E}">
        <p14:creationId xmlns:p14="http://schemas.microsoft.com/office/powerpoint/2010/main" val="346554369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E5C3F7-4A8D-C08D-437C-0F3FC3171B5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4C914FE2-57C9-04D5-979E-F0DB233E0D3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BC70E877-179C-4722-D70D-29F616F136F7}"/>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NL"/>
          </a:p>
        </p:txBody>
      </p:sp>
      <p:sp>
        <p:nvSpPr>
          <p:cNvPr id="5" name="Footer Placeholder 4">
            <a:extLst>
              <a:ext uri="{FF2B5EF4-FFF2-40B4-BE49-F238E27FC236}">
                <a16:creationId xmlns:a16="http://schemas.microsoft.com/office/drawing/2014/main" id="{D0FDDEEB-9741-D316-D9AD-D23F35DFA570}"/>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D7C4CF8A-2B38-1D30-4048-8C7195CEA907}"/>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0000000-1234-1234-1234-123412341234}" type="slidenum">
              <a:rPr lang="tr-TR" smtClean="0"/>
              <a:pPr/>
              <a:t>‹nr.›</a:t>
            </a:fld>
            <a:endParaRPr lang="tr-TR"/>
          </a:p>
        </p:txBody>
      </p:sp>
    </p:spTree>
    <p:extLst>
      <p:ext uri="{BB962C8B-B14F-4D97-AF65-F5344CB8AC3E}">
        <p14:creationId xmlns:p14="http://schemas.microsoft.com/office/powerpoint/2010/main" val="15920531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osha.gov/laws-regs/regulations/standardnumber/1910/1910.1450"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hyperlink" Target="https://www.who.int/publications/i/item/9789240011311"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jp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0.jpe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1.jpe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8"/>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91" descr="Vaccine storage and manufacturing">
            <a:extLst>
              <a:ext uri="{FF2B5EF4-FFF2-40B4-BE49-F238E27FC236}">
                <a16:creationId xmlns:a16="http://schemas.microsoft.com/office/drawing/2014/main" id="{F52057B2-F2D4-8232-939C-E0C4286F6D55}"/>
              </a:ext>
            </a:extLst>
          </p:cNvPr>
          <p:cNvPicPr>
            <a:picLocks noChangeAspect="1"/>
          </p:cNvPicPr>
          <p:nvPr/>
        </p:nvPicPr>
        <p:blipFill rotWithShape="1">
          <a:blip r:embed="rId3"/>
          <a:srcRect l="11598" t="9091" r="7493"/>
          <a:stretch/>
        </p:blipFill>
        <p:spPr>
          <a:xfrm>
            <a:off x="20" y="9635"/>
            <a:ext cx="9143980" cy="6857990"/>
          </a:xfrm>
          <a:prstGeom prst="rect">
            <a:avLst/>
          </a:prstGeom>
        </p:spPr>
      </p:pic>
      <p:sp>
        <p:nvSpPr>
          <p:cNvPr id="107" name="Rectangle 10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5" y="-511"/>
            <a:ext cx="4592270" cy="9144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Google Shape;89;p1"/>
          <p:cNvSpPr txBox="1">
            <a:spLocks noGrp="1"/>
          </p:cNvSpPr>
          <p:nvPr>
            <p:ph type="title"/>
          </p:nvPr>
        </p:nvSpPr>
        <p:spPr>
          <a:xfrm>
            <a:off x="303414" y="3091928"/>
            <a:ext cx="7926186" cy="2387600"/>
          </a:xfrm>
        </p:spPr>
        <p:txBody>
          <a:bodyPr spcFirstLastPara="1" vert="horz" lIns="91440" tIns="45720" rIns="91440" bIns="45720" rtlCol="0" anchor="b" anchorCtr="0">
            <a:normAutofit fontScale="90000"/>
          </a:bodyPr>
          <a:lstStyle/>
          <a:p>
            <a:pPr defTabSz="914400">
              <a:buClr>
                <a:schemeClr val="dk1"/>
              </a:buClr>
              <a:buSzPts val="4000"/>
            </a:pPr>
            <a:r>
              <a:rPr lang="en-US" sz="5700" b="1" dirty="0">
                <a:solidFill>
                  <a:schemeClr val="bg1"/>
                </a:solidFill>
              </a:rPr>
              <a:t>Development: Introduction to </a:t>
            </a:r>
            <a:br>
              <a:rPr lang="en-US" sz="5700" b="1" dirty="0">
                <a:solidFill>
                  <a:schemeClr val="bg1"/>
                </a:solidFill>
              </a:rPr>
            </a:br>
            <a:r>
              <a:rPr lang="en-US" sz="5700" b="1" dirty="0">
                <a:solidFill>
                  <a:schemeClr val="bg1"/>
                </a:solidFill>
              </a:rPr>
              <a:t>Laboratory Safety</a:t>
            </a:r>
            <a:endParaRPr lang="en-US" sz="5700" dirty="0">
              <a:solidFill>
                <a:schemeClr val="bg1"/>
              </a:solidFill>
            </a:endParaRPr>
          </a:p>
        </p:txBody>
      </p:sp>
      <p:sp>
        <p:nvSpPr>
          <p:cNvPr id="109" name="Rectangle: Rounded Corners 10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Google Shape;90;p1"/>
          <p:cNvSpPr txBox="1">
            <a:spLocks noGrp="1"/>
          </p:cNvSpPr>
          <p:nvPr>
            <p:ph type="body" idx="1"/>
          </p:nvPr>
        </p:nvSpPr>
        <p:spPr>
          <a:xfrm>
            <a:off x="303414" y="5624947"/>
            <a:ext cx="6808922" cy="592975"/>
          </a:xfrm>
        </p:spPr>
        <p:txBody>
          <a:bodyPr spcFirstLastPara="1" vert="horz" lIns="91440" tIns="45720" rIns="91440" bIns="45720" rtlCol="0" anchor="ctr" anchorCtr="0">
            <a:normAutofit/>
          </a:bodyPr>
          <a:lstStyle/>
          <a:p>
            <a:pPr defTabSz="914400">
              <a:spcBef>
                <a:spcPts val="1000"/>
              </a:spcBef>
              <a:spcAft>
                <a:spcPts val="600"/>
              </a:spcAft>
              <a:buClr>
                <a:schemeClr val="dk1"/>
              </a:buClr>
              <a:buSzPts val="2800"/>
            </a:pPr>
            <a:r>
              <a:rPr lang="en-US" sz="2000" dirty="0">
                <a:solidFill>
                  <a:schemeClr val="bg1"/>
                </a:solidFill>
              </a:rPr>
              <a:t>From Molecule to Drug</a:t>
            </a:r>
          </a:p>
        </p:txBody>
      </p:sp>
      <p:sp>
        <p:nvSpPr>
          <p:cNvPr id="2" name="Alt Başlık 1">
            <a:extLst>
              <a:ext uri="{FF2B5EF4-FFF2-40B4-BE49-F238E27FC236}">
                <a16:creationId xmlns:a16="http://schemas.microsoft.com/office/drawing/2014/main" id="{CDD4A468-61C4-F844-A21C-1C272B432FAB}"/>
              </a:ext>
            </a:extLst>
          </p:cNvPr>
          <p:cNvSpPr txBox="1">
            <a:spLocks/>
          </p:cNvSpPr>
          <p:nvPr/>
        </p:nvSpPr>
        <p:spPr>
          <a:xfrm>
            <a:off x="370391" y="6296104"/>
            <a:ext cx="8206683" cy="56189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1400" dirty="0">
                <a:solidFill>
                  <a:srgbClr val="FFFFFF"/>
                </a:solidFill>
              </a:rPr>
              <a:t>PROF. DR. AYSEGUL TAYLAN ÖZKAN</a:t>
            </a:r>
          </a:p>
        </p:txBody>
      </p:sp>
      <p:pic>
        <p:nvPicPr>
          <p:cNvPr id="3" name="Resim 9">
            <a:extLst>
              <a:ext uri="{FF2B5EF4-FFF2-40B4-BE49-F238E27FC236}">
                <a16:creationId xmlns:a16="http://schemas.microsoft.com/office/drawing/2014/main" id="{4B194FE3-DEF7-FCB2-B27D-2DFBBA7E9140}"/>
              </a:ext>
            </a:extLst>
          </p:cNvPr>
          <p:cNvPicPr>
            <a:picLocks noChangeAspect="1"/>
          </p:cNvPicPr>
          <p:nvPr/>
        </p:nvPicPr>
        <p:blipFill>
          <a:blip r:embed="rId4"/>
          <a:stretch>
            <a:fillRect/>
          </a:stretch>
        </p:blipFill>
        <p:spPr>
          <a:xfrm>
            <a:off x="212850" y="217668"/>
            <a:ext cx="8528814" cy="724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486"/>
    </mc:Choice>
    <mc:Fallback xmlns="">
      <p:transition spd="slow" advTm="20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4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9"/>
        <p:cNvGrpSpPr/>
        <p:nvPr/>
      </p:nvGrpSpPr>
      <p:grpSpPr>
        <a:xfrm>
          <a:off x="0" y="0"/>
          <a:ext cx="0" cy="0"/>
          <a:chOff x="0" y="0"/>
          <a:chExt cx="0" cy="0"/>
        </a:xfrm>
      </p:grpSpPr>
      <p:sp useBgFill="1">
        <p:nvSpPr>
          <p:cNvPr id="258" name="Rectangle 257">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Google Shape;250;p23"/>
          <p:cNvSpPr txBox="1">
            <a:spLocks noGrp="1"/>
          </p:cNvSpPr>
          <p:nvPr>
            <p:ph type="title"/>
          </p:nvPr>
        </p:nvSpPr>
        <p:spPr>
          <a:xfrm>
            <a:off x="473202" y="640823"/>
            <a:ext cx="2564892" cy="5583148"/>
          </a:xfrm>
          <a:prstGeom prst="rect">
            <a:avLst/>
          </a:prstGeom>
        </p:spPr>
        <p:txBody>
          <a:bodyPr spcFirstLastPara="1" vert="horz" lIns="91425" tIns="45700" rIns="91425" bIns="45700" rtlCol="0" anchor="ctr" anchorCtr="0">
            <a:normAutofit/>
          </a:bodyPr>
          <a:lstStyle/>
          <a:p>
            <a:pPr>
              <a:spcBef>
                <a:spcPts val="0"/>
              </a:spcBef>
              <a:buClr>
                <a:schemeClr val="dk1"/>
              </a:buClr>
              <a:buSzPts val="3200"/>
            </a:pPr>
            <a:r>
              <a:rPr lang="tr-TR" sz="4000" b="1">
                <a:latin typeface="Calibri"/>
                <a:ea typeface="Calibri"/>
                <a:cs typeface="Calibri"/>
                <a:sym typeface="Calibri"/>
              </a:rPr>
              <a:t>General Laboratory Safety Practices</a:t>
            </a:r>
          </a:p>
        </p:txBody>
      </p:sp>
      <p:sp>
        <p:nvSpPr>
          <p:cNvPr id="260"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00400" y="630938"/>
            <a:ext cx="13716" cy="5590381"/>
          </a:xfrm>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 name="connsiteX0" fmla="*/ 0 w 13716"/>
              <a:gd name="connsiteY0" fmla="*/ 0 h 5590381"/>
              <a:gd name="connsiteX1" fmla="*/ 13716 w 13716"/>
              <a:gd name="connsiteY1" fmla="*/ 0 h 5590381"/>
              <a:gd name="connsiteX2" fmla="*/ 13716 w 13716"/>
              <a:gd name="connsiteY2" fmla="*/ 698798 h 5590381"/>
              <a:gd name="connsiteX3" fmla="*/ 13716 w 13716"/>
              <a:gd name="connsiteY3" fmla="*/ 1397595 h 5590381"/>
              <a:gd name="connsiteX4" fmla="*/ 13716 w 13716"/>
              <a:gd name="connsiteY4" fmla="*/ 2152297 h 5590381"/>
              <a:gd name="connsiteX5" fmla="*/ 13716 w 13716"/>
              <a:gd name="connsiteY5" fmla="*/ 2739287 h 5590381"/>
              <a:gd name="connsiteX6" fmla="*/ 13716 w 13716"/>
              <a:gd name="connsiteY6" fmla="*/ 3493988 h 5590381"/>
              <a:gd name="connsiteX7" fmla="*/ 13716 w 13716"/>
              <a:gd name="connsiteY7" fmla="*/ 4304593 h 5590381"/>
              <a:gd name="connsiteX8" fmla="*/ 13716 w 13716"/>
              <a:gd name="connsiteY8" fmla="*/ 5590381 h 5590381"/>
              <a:gd name="connsiteX9" fmla="*/ 0 w 13716"/>
              <a:gd name="connsiteY9" fmla="*/ 5590381 h 5590381"/>
              <a:gd name="connsiteX10" fmla="*/ 0 w 13716"/>
              <a:gd name="connsiteY10" fmla="*/ 4835680 h 5590381"/>
              <a:gd name="connsiteX11" fmla="*/ 0 w 13716"/>
              <a:gd name="connsiteY11" fmla="*/ 4136882 h 5590381"/>
              <a:gd name="connsiteX12" fmla="*/ 0 w 13716"/>
              <a:gd name="connsiteY12" fmla="*/ 3549892 h 5590381"/>
              <a:gd name="connsiteX13" fmla="*/ 0 w 13716"/>
              <a:gd name="connsiteY13" fmla="*/ 2851094 h 5590381"/>
              <a:gd name="connsiteX14" fmla="*/ 0 w 13716"/>
              <a:gd name="connsiteY14" fmla="*/ 2264104 h 5590381"/>
              <a:gd name="connsiteX15" fmla="*/ 0 w 13716"/>
              <a:gd name="connsiteY15" fmla="*/ 1733018 h 5590381"/>
              <a:gd name="connsiteX16" fmla="*/ 0 w 13716"/>
              <a:gd name="connsiteY16" fmla="*/ 1090124 h 5590381"/>
              <a:gd name="connsiteX17" fmla="*/ 0 w 13716"/>
              <a:gd name="connsiteY17"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16" h="5590381" fill="none" extrusionOk="0">
                <a:moveTo>
                  <a:pt x="0" y="0"/>
                </a:moveTo>
                <a:cubicBezTo>
                  <a:pt x="6858" y="-583"/>
                  <a:pt x="7851" y="431"/>
                  <a:pt x="13716" y="0"/>
                </a:cubicBezTo>
                <a:cubicBezTo>
                  <a:pt x="34933" y="215318"/>
                  <a:pt x="27251" y="565582"/>
                  <a:pt x="13716" y="754701"/>
                </a:cubicBezTo>
                <a:cubicBezTo>
                  <a:pt x="-46127" y="1001571"/>
                  <a:pt x="16502" y="1226848"/>
                  <a:pt x="13716" y="1565307"/>
                </a:cubicBezTo>
                <a:cubicBezTo>
                  <a:pt x="518" y="1889109"/>
                  <a:pt x="-16367" y="2000548"/>
                  <a:pt x="13716" y="2152297"/>
                </a:cubicBezTo>
                <a:cubicBezTo>
                  <a:pt x="-27751" y="2293511"/>
                  <a:pt x="26467" y="2577637"/>
                  <a:pt x="13716" y="2906998"/>
                </a:cubicBezTo>
                <a:cubicBezTo>
                  <a:pt x="10317" y="3210592"/>
                  <a:pt x="23894" y="3347388"/>
                  <a:pt x="13716" y="3549892"/>
                </a:cubicBezTo>
                <a:cubicBezTo>
                  <a:pt x="-2084" y="3774164"/>
                  <a:pt x="29811" y="3846282"/>
                  <a:pt x="13716" y="4080978"/>
                </a:cubicBezTo>
                <a:cubicBezTo>
                  <a:pt x="-34083" y="4316157"/>
                  <a:pt x="-21714" y="4469094"/>
                  <a:pt x="13716" y="4835680"/>
                </a:cubicBezTo>
                <a:cubicBezTo>
                  <a:pt x="54813" y="5147918"/>
                  <a:pt x="-17924" y="5390556"/>
                  <a:pt x="13716" y="5590381"/>
                </a:cubicBezTo>
                <a:cubicBezTo>
                  <a:pt x="8175" y="5590136"/>
                  <a:pt x="6849" y="5590599"/>
                  <a:pt x="0" y="5590381"/>
                </a:cubicBezTo>
                <a:cubicBezTo>
                  <a:pt x="25138" y="5250698"/>
                  <a:pt x="-4619" y="5075445"/>
                  <a:pt x="0" y="4835680"/>
                </a:cubicBezTo>
                <a:cubicBezTo>
                  <a:pt x="36581" y="4590550"/>
                  <a:pt x="3022" y="4474529"/>
                  <a:pt x="0" y="4304593"/>
                </a:cubicBezTo>
                <a:cubicBezTo>
                  <a:pt x="-12701" y="4111845"/>
                  <a:pt x="27688" y="3905584"/>
                  <a:pt x="0" y="3773507"/>
                </a:cubicBezTo>
                <a:cubicBezTo>
                  <a:pt x="-26601" y="3606595"/>
                  <a:pt x="-5508" y="3333425"/>
                  <a:pt x="0" y="3186517"/>
                </a:cubicBezTo>
                <a:cubicBezTo>
                  <a:pt x="27803" y="3020623"/>
                  <a:pt x="39608" y="2648539"/>
                  <a:pt x="0" y="2487720"/>
                </a:cubicBezTo>
                <a:cubicBezTo>
                  <a:pt x="-30668" y="2356394"/>
                  <a:pt x="-10848" y="2125581"/>
                  <a:pt x="0" y="1956633"/>
                </a:cubicBezTo>
                <a:cubicBezTo>
                  <a:pt x="21350" y="1832604"/>
                  <a:pt x="13098" y="1675326"/>
                  <a:pt x="0" y="1425547"/>
                </a:cubicBezTo>
                <a:cubicBezTo>
                  <a:pt x="51943" y="1231575"/>
                  <a:pt x="-49685" y="947153"/>
                  <a:pt x="0" y="614942"/>
                </a:cubicBezTo>
                <a:cubicBezTo>
                  <a:pt x="23685" y="274445"/>
                  <a:pt x="15608" y="143232"/>
                  <a:pt x="0" y="0"/>
                </a:cubicBezTo>
                <a:close/>
              </a:path>
              <a:path w="13716" h="5590381" stroke="0" extrusionOk="0">
                <a:moveTo>
                  <a:pt x="0" y="0"/>
                </a:moveTo>
                <a:cubicBezTo>
                  <a:pt x="4519" y="745"/>
                  <a:pt x="7608" y="27"/>
                  <a:pt x="13716" y="0"/>
                </a:cubicBezTo>
                <a:cubicBezTo>
                  <a:pt x="44022" y="114427"/>
                  <a:pt x="8229" y="453118"/>
                  <a:pt x="13716" y="698798"/>
                </a:cubicBezTo>
                <a:cubicBezTo>
                  <a:pt x="34424" y="963774"/>
                  <a:pt x="36600" y="1212364"/>
                  <a:pt x="13716" y="1397595"/>
                </a:cubicBezTo>
                <a:cubicBezTo>
                  <a:pt x="48283" y="1542354"/>
                  <a:pt x="25375" y="1802464"/>
                  <a:pt x="13716" y="2152297"/>
                </a:cubicBezTo>
                <a:cubicBezTo>
                  <a:pt x="3835" y="2525678"/>
                  <a:pt x="21814" y="2592868"/>
                  <a:pt x="13716" y="2739287"/>
                </a:cubicBezTo>
                <a:cubicBezTo>
                  <a:pt x="1084" y="2874965"/>
                  <a:pt x="-36448" y="3144013"/>
                  <a:pt x="13716" y="3493988"/>
                </a:cubicBezTo>
                <a:cubicBezTo>
                  <a:pt x="-17205" y="3852647"/>
                  <a:pt x="66492" y="4038484"/>
                  <a:pt x="13716" y="4304593"/>
                </a:cubicBezTo>
                <a:cubicBezTo>
                  <a:pt x="-83354" y="4564310"/>
                  <a:pt x="113944" y="5225828"/>
                  <a:pt x="13716" y="5590381"/>
                </a:cubicBezTo>
                <a:cubicBezTo>
                  <a:pt x="9333" y="5590250"/>
                  <a:pt x="5993" y="5589792"/>
                  <a:pt x="0" y="5590381"/>
                </a:cubicBezTo>
                <a:cubicBezTo>
                  <a:pt x="35863" y="5257220"/>
                  <a:pt x="-32757" y="5135372"/>
                  <a:pt x="0" y="4835680"/>
                </a:cubicBezTo>
                <a:cubicBezTo>
                  <a:pt x="7921" y="4562721"/>
                  <a:pt x="-29047" y="4351594"/>
                  <a:pt x="0" y="4136882"/>
                </a:cubicBezTo>
                <a:cubicBezTo>
                  <a:pt x="1393" y="3929098"/>
                  <a:pt x="-4372" y="3755796"/>
                  <a:pt x="0" y="3549892"/>
                </a:cubicBezTo>
                <a:cubicBezTo>
                  <a:pt x="-14123" y="3323552"/>
                  <a:pt x="21701" y="3076195"/>
                  <a:pt x="0" y="2851094"/>
                </a:cubicBezTo>
                <a:cubicBezTo>
                  <a:pt x="-51577" y="2661940"/>
                  <a:pt x="-7702" y="2448681"/>
                  <a:pt x="0" y="2264104"/>
                </a:cubicBezTo>
                <a:cubicBezTo>
                  <a:pt x="-8180" y="2080123"/>
                  <a:pt x="16108" y="1991682"/>
                  <a:pt x="0" y="1733018"/>
                </a:cubicBezTo>
                <a:cubicBezTo>
                  <a:pt x="-21280" y="1472795"/>
                  <a:pt x="8343" y="1385598"/>
                  <a:pt x="0" y="1090124"/>
                </a:cubicBezTo>
                <a:cubicBezTo>
                  <a:pt x="41559" y="815693"/>
                  <a:pt x="-53513" y="485395"/>
                  <a:pt x="0" y="0"/>
                </a:cubicBezTo>
                <a:close/>
              </a:path>
              <a:path w="13716" h="5590381" fill="none" stroke="0" extrusionOk="0">
                <a:moveTo>
                  <a:pt x="0" y="0"/>
                </a:moveTo>
                <a:cubicBezTo>
                  <a:pt x="6692" y="-634"/>
                  <a:pt x="7933" y="727"/>
                  <a:pt x="13716" y="0"/>
                </a:cubicBezTo>
                <a:cubicBezTo>
                  <a:pt x="-11397" y="210553"/>
                  <a:pt x="41795" y="570219"/>
                  <a:pt x="13716" y="754701"/>
                </a:cubicBezTo>
                <a:cubicBezTo>
                  <a:pt x="-16345" y="939055"/>
                  <a:pt x="5480" y="1271330"/>
                  <a:pt x="13716" y="1565307"/>
                </a:cubicBezTo>
                <a:cubicBezTo>
                  <a:pt x="214" y="1888228"/>
                  <a:pt x="-22439" y="2000817"/>
                  <a:pt x="13716" y="2152297"/>
                </a:cubicBezTo>
                <a:cubicBezTo>
                  <a:pt x="36483" y="2302199"/>
                  <a:pt x="43294" y="2645200"/>
                  <a:pt x="13716" y="2906998"/>
                </a:cubicBezTo>
                <a:cubicBezTo>
                  <a:pt x="10400" y="3203875"/>
                  <a:pt x="27719" y="3309255"/>
                  <a:pt x="13716" y="3549892"/>
                </a:cubicBezTo>
                <a:cubicBezTo>
                  <a:pt x="-8323" y="3767364"/>
                  <a:pt x="36239" y="3859248"/>
                  <a:pt x="13716" y="4080978"/>
                </a:cubicBezTo>
                <a:cubicBezTo>
                  <a:pt x="-28362" y="4308528"/>
                  <a:pt x="-17360" y="4464817"/>
                  <a:pt x="13716" y="4835680"/>
                </a:cubicBezTo>
                <a:cubicBezTo>
                  <a:pt x="37186" y="5120324"/>
                  <a:pt x="-5183" y="5409792"/>
                  <a:pt x="13716" y="5590381"/>
                </a:cubicBezTo>
                <a:cubicBezTo>
                  <a:pt x="8151" y="5590111"/>
                  <a:pt x="6756" y="5590651"/>
                  <a:pt x="0" y="5590381"/>
                </a:cubicBezTo>
                <a:cubicBezTo>
                  <a:pt x="366" y="5289836"/>
                  <a:pt x="-51421" y="5037027"/>
                  <a:pt x="0" y="4835680"/>
                </a:cubicBezTo>
                <a:cubicBezTo>
                  <a:pt x="30695" y="4638845"/>
                  <a:pt x="15954" y="4503929"/>
                  <a:pt x="0" y="4304593"/>
                </a:cubicBezTo>
                <a:cubicBezTo>
                  <a:pt x="14622" y="4089881"/>
                  <a:pt x="18900" y="3917008"/>
                  <a:pt x="0" y="3773507"/>
                </a:cubicBezTo>
                <a:cubicBezTo>
                  <a:pt x="-3147" y="3613850"/>
                  <a:pt x="-23547" y="3335869"/>
                  <a:pt x="0" y="3186517"/>
                </a:cubicBezTo>
                <a:cubicBezTo>
                  <a:pt x="5486" y="3055843"/>
                  <a:pt x="41826" y="2645889"/>
                  <a:pt x="0" y="2487720"/>
                </a:cubicBezTo>
                <a:cubicBezTo>
                  <a:pt x="-23992" y="2347034"/>
                  <a:pt x="14189" y="2145771"/>
                  <a:pt x="0" y="1956633"/>
                </a:cubicBezTo>
                <a:cubicBezTo>
                  <a:pt x="14669" y="1780910"/>
                  <a:pt x="-4302" y="1660669"/>
                  <a:pt x="0" y="1425547"/>
                </a:cubicBezTo>
                <a:cubicBezTo>
                  <a:pt x="70611" y="1196115"/>
                  <a:pt x="14725" y="924393"/>
                  <a:pt x="0" y="614942"/>
                </a:cubicBezTo>
                <a:cubicBezTo>
                  <a:pt x="-2330" y="269013"/>
                  <a:pt x="15133" y="13266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6" h="5590381" fill="none" extrusionOk="0">
                        <a:moveTo>
                          <a:pt x="0" y="0"/>
                        </a:moveTo>
                        <a:cubicBezTo>
                          <a:pt x="6519" y="-664"/>
                          <a:pt x="8288" y="665"/>
                          <a:pt x="13716" y="0"/>
                        </a:cubicBezTo>
                        <a:cubicBezTo>
                          <a:pt x="-9798" y="225076"/>
                          <a:pt x="41703" y="562283"/>
                          <a:pt x="13716" y="754701"/>
                        </a:cubicBezTo>
                        <a:cubicBezTo>
                          <a:pt x="-14271" y="947119"/>
                          <a:pt x="25509" y="1239251"/>
                          <a:pt x="13716" y="1565307"/>
                        </a:cubicBezTo>
                        <a:cubicBezTo>
                          <a:pt x="1923" y="1891363"/>
                          <a:pt x="2588" y="1999140"/>
                          <a:pt x="13716" y="2152297"/>
                        </a:cubicBezTo>
                        <a:cubicBezTo>
                          <a:pt x="24845" y="2305454"/>
                          <a:pt x="24133" y="2598333"/>
                          <a:pt x="13716" y="2906998"/>
                        </a:cubicBezTo>
                        <a:cubicBezTo>
                          <a:pt x="3299" y="3215663"/>
                          <a:pt x="30691" y="3327412"/>
                          <a:pt x="13716" y="3549892"/>
                        </a:cubicBezTo>
                        <a:cubicBezTo>
                          <a:pt x="-3259" y="3772372"/>
                          <a:pt x="33989" y="3843836"/>
                          <a:pt x="13716" y="4080978"/>
                        </a:cubicBezTo>
                        <a:cubicBezTo>
                          <a:pt x="-6557" y="4318120"/>
                          <a:pt x="-8378" y="4511166"/>
                          <a:pt x="13716" y="4835680"/>
                        </a:cubicBezTo>
                        <a:cubicBezTo>
                          <a:pt x="35810" y="5160194"/>
                          <a:pt x="-17642" y="5401748"/>
                          <a:pt x="13716" y="5590381"/>
                        </a:cubicBezTo>
                        <a:cubicBezTo>
                          <a:pt x="8599" y="5590092"/>
                          <a:pt x="6708" y="5590668"/>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3716" h="5590381" stroke="0" extrusionOk="0">
                        <a:moveTo>
                          <a:pt x="0" y="0"/>
                        </a:moveTo>
                        <a:cubicBezTo>
                          <a:pt x="4626" y="620"/>
                          <a:pt x="7856" y="-428"/>
                          <a:pt x="13716" y="0"/>
                        </a:cubicBezTo>
                        <a:cubicBezTo>
                          <a:pt x="36569" y="165299"/>
                          <a:pt x="-959" y="427555"/>
                          <a:pt x="13716" y="698798"/>
                        </a:cubicBezTo>
                        <a:cubicBezTo>
                          <a:pt x="28391" y="970041"/>
                          <a:pt x="15108" y="1226199"/>
                          <a:pt x="13716" y="1397595"/>
                        </a:cubicBezTo>
                        <a:cubicBezTo>
                          <a:pt x="12324" y="1568991"/>
                          <a:pt x="34226" y="1794517"/>
                          <a:pt x="13716" y="2152297"/>
                        </a:cubicBezTo>
                        <a:cubicBezTo>
                          <a:pt x="-6794" y="2510077"/>
                          <a:pt x="36274" y="2594424"/>
                          <a:pt x="13716" y="2739287"/>
                        </a:cubicBezTo>
                        <a:cubicBezTo>
                          <a:pt x="-8842" y="2884150"/>
                          <a:pt x="22545" y="3129706"/>
                          <a:pt x="13716" y="3493988"/>
                        </a:cubicBezTo>
                        <a:cubicBezTo>
                          <a:pt x="4887" y="3858270"/>
                          <a:pt x="49629" y="4041447"/>
                          <a:pt x="13716" y="4304593"/>
                        </a:cubicBezTo>
                        <a:cubicBezTo>
                          <a:pt x="-22197" y="4567740"/>
                          <a:pt x="45055" y="5149125"/>
                          <a:pt x="13716" y="5590381"/>
                        </a:cubicBezTo>
                        <a:cubicBezTo>
                          <a:pt x="9649" y="5590058"/>
                          <a:pt x="6483" y="5589928"/>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Google Shape;251;p23"/>
          <p:cNvSpPr txBox="1">
            <a:spLocks/>
          </p:cNvSpPr>
          <p:nvPr/>
        </p:nvSpPr>
        <p:spPr>
          <a:xfrm>
            <a:off x="3490722" y="1403119"/>
            <a:ext cx="2548440" cy="1771736"/>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rmAutofit/>
          </a:bodyPr>
          <a:lstStyle/>
          <a:p>
            <a:pPr marL="114872" indent="-119126" defTabSz="612648">
              <a:buClr>
                <a:srgbClr val="A5A5A5"/>
              </a:buClr>
              <a:buSzPts val="2800"/>
              <a:buChar char="•"/>
            </a:pPr>
            <a:r>
              <a:rPr lang="tr-TR" sz="1700">
                <a:solidFill>
                  <a:srgbClr val="A5A5A5"/>
                </a:solidFill>
              </a:rPr>
              <a:t>Risk Assessment</a:t>
            </a:r>
            <a:endParaRPr sz="1700">
              <a:solidFill>
                <a:srgbClr val="A5A5A5"/>
              </a:solidFill>
            </a:endParaRPr>
          </a:p>
          <a:p>
            <a:pPr marL="114872" indent="-119126" defTabSz="612648">
              <a:spcBef>
                <a:spcPts val="402"/>
              </a:spcBef>
              <a:buClr>
                <a:srgbClr val="A5A5A5"/>
              </a:buClr>
              <a:buSzPts val="2800"/>
              <a:buChar char="•"/>
            </a:pPr>
            <a:r>
              <a:rPr lang="tr-TR" sz="1700">
                <a:solidFill>
                  <a:srgbClr val="A5A5A5"/>
                </a:solidFill>
              </a:rPr>
              <a:t>Emergency Procedures</a:t>
            </a:r>
            <a:endParaRPr sz="1700">
              <a:solidFill>
                <a:srgbClr val="A5A5A5"/>
              </a:solidFill>
            </a:endParaRPr>
          </a:p>
          <a:p>
            <a:pPr marL="114872" indent="-119126" defTabSz="612648">
              <a:spcBef>
                <a:spcPts val="402"/>
              </a:spcBef>
              <a:buClr>
                <a:srgbClr val="A5A5A5"/>
              </a:buClr>
              <a:buSzPts val="2800"/>
              <a:buChar char="•"/>
            </a:pPr>
            <a:r>
              <a:rPr lang="tr-TR" sz="1700">
                <a:solidFill>
                  <a:srgbClr val="A5A5A5"/>
                </a:solidFill>
              </a:rPr>
              <a:t>Reporting Incidents</a:t>
            </a:r>
            <a:endParaRPr sz="1700">
              <a:solidFill>
                <a:srgbClr val="A5A5A5"/>
              </a:solidFill>
            </a:endParaRPr>
          </a:p>
          <a:p>
            <a:pPr marL="114872" indent="-119126" defTabSz="612648">
              <a:spcBef>
                <a:spcPts val="402"/>
              </a:spcBef>
              <a:buClr>
                <a:srgbClr val="A5A5A5"/>
              </a:buClr>
              <a:buSzPts val="2800"/>
              <a:buChar char="•"/>
            </a:pPr>
            <a:r>
              <a:rPr lang="tr-TR" sz="1700">
                <a:solidFill>
                  <a:srgbClr val="A5A5A5"/>
                </a:solidFill>
              </a:rPr>
              <a:t>Safety Training</a:t>
            </a:r>
            <a:endParaRPr sz="1700"/>
          </a:p>
          <a:p>
            <a:pPr marL="114872" indent="-119126" defTabSz="612648">
              <a:spcBef>
                <a:spcPts val="402"/>
              </a:spcBef>
              <a:buClr>
                <a:srgbClr val="A5A5A5"/>
              </a:buClr>
              <a:buSzPts val="2800"/>
              <a:buChar char="•"/>
            </a:pPr>
            <a:r>
              <a:rPr lang="tr-TR" sz="1700">
                <a:solidFill>
                  <a:srgbClr val="A5A5A5"/>
                </a:solidFill>
              </a:rPr>
              <a:t>Institutional Resources</a:t>
            </a:r>
            <a:endParaRPr sz="1700">
              <a:solidFill>
                <a:srgbClr val="A5A5A5"/>
              </a:solidFill>
            </a:endParaRPr>
          </a:p>
          <a:p>
            <a:pPr marL="114872" defTabSz="612648">
              <a:spcBef>
                <a:spcPts val="402"/>
              </a:spcBef>
              <a:buClr>
                <a:schemeClr val="dk1"/>
              </a:buClr>
              <a:buSzPts val="2800"/>
            </a:pPr>
            <a:endParaRPr sz="1700">
              <a:solidFill>
                <a:srgbClr val="A5A5A5"/>
              </a:solidFill>
            </a:endParaRPr>
          </a:p>
          <a:p>
            <a:pPr>
              <a:spcBef>
                <a:spcPts val="600"/>
              </a:spcBef>
              <a:buClr>
                <a:schemeClr val="dk1"/>
              </a:buClr>
              <a:buSzPts val="2400"/>
            </a:pPr>
            <a:endParaRPr sz="1700">
              <a:solidFill>
                <a:srgbClr val="A5A5A5"/>
              </a:solidFill>
            </a:endParaRPr>
          </a:p>
        </p:txBody>
      </p:sp>
      <p:sp>
        <p:nvSpPr>
          <p:cNvPr id="252" name="Google Shape;252;p23"/>
          <p:cNvSpPr txBox="1"/>
          <p:nvPr/>
        </p:nvSpPr>
        <p:spPr>
          <a:xfrm>
            <a:off x="6228124" y="1403119"/>
            <a:ext cx="2433530" cy="1074618"/>
          </a:xfrm>
          <a:prstGeom prst="rect">
            <a:avLst/>
          </a:prstGeom>
          <a:noFill/>
          <a:ln w="50800" cap="flat" cmpd="sng">
            <a:solidFill>
              <a:srgbClr val="FF0000"/>
            </a:solidFill>
            <a:prstDash val="solid"/>
            <a:round/>
            <a:headEnd type="none" w="sm" len="sm"/>
            <a:tailEnd type="none" w="sm" len="sm"/>
          </a:ln>
        </p:spPr>
        <p:txBody>
          <a:bodyPr spcFirstLastPara="1" wrap="square" lIns="91425" tIns="45700" rIns="91425" bIns="45700" anchor="t" anchorCtr="0">
            <a:normAutofit/>
          </a:bodyPr>
          <a:lstStyle/>
          <a:p>
            <a:pPr marL="114872" indent="-119126" defTabSz="612648">
              <a:buClr>
                <a:schemeClr val="dk1"/>
              </a:buClr>
              <a:buSzPts val="2800"/>
              <a:buFont typeface="Arial"/>
              <a:buChar char="•"/>
            </a:pPr>
            <a:r>
              <a:rPr lang="tr-TR" sz="1876">
                <a:solidFill>
                  <a:schemeClr val="dk1"/>
                </a:solidFill>
                <a:latin typeface="Calibri"/>
                <a:cs typeface="Calibri"/>
                <a:sym typeface="Calibri"/>
              </a:rPr>
              <a:t>Chemical Safety</a:t>
            </a:r>
          </a:p>
          <a:p>
            <a:pPr marL="114872" indent="-119126" defTabSz="612648">
              <a:spcBef>
                <a:spcPts val="402"/>
              </a:spcBef>
              <a:buClr>
                <a:schemeClr val="dk1"/>
              </a:buClr>
              <a:buSzPts val="2800"/>
              <a:buFont typeface="Arial"/>
              <a:buChar char="•"/>
            </a:pPr>
            <a:r>
              <a:rPr lang="tr-TR" sz="1876">
                <a:solidFill>
                  <a:schemeClr val="dk1"/>
                </a:solidFill>
                <a:latin typeface="Calibri"/>
                <a:cs typeface="Calibri"/>
                <a:sym typeface="Calibri"/>
              </a:rPr>
              <a:t>Biological Safety</a:t>
            </a:r>
            <a:endParaRPr lang="tr-TR" sz="1608">
              <a:solidFill>
                <a:schemeClr val="dk1"/>
              </a:solidFill>
              <a:latin typeface="Calibri"/>
              <a:cs typeface="Calibri"/>
              <a:sym typeface="Calibri"/>
            </a:endParaRPr>
          </a:p>
          <a:p>
            <a:pPr marL="114872" indent="-119126" defTabSz="612648">
              <a:spcBef>
                <a:spcPts val="402"/>
              </a:spcBef>
              <a:buClr>
                <a:schemeClr val="dk1"/>
              </a:buClr>
              <a:buSzPts val="2800"/>
              <a:buFont typeface="Arial"/>
              <a:buChar char="•"/>
            </a:pPr>
            <a:r>
              <a:rPr lang="tr-TR" sz="1876">
                <a:solidFill>
                  <a:schemeClr val="dk1"/>
                </a:solidFill>
                <a:latin typeface="Calibri"/>
                <a:cs typeface="Calibri"/>
                <a:sym typeface="Calibri"/>
              </a:rPr>
              <a:t>Equipment Safety</a:t>
            </a:r>
            <a:endParaRPr lang="tr-TR" sz="3200">
              <a:solidFill>
                <a:schemeClr val="dk1"/>
              </a:solidFill>
              <a:latin typeface="Calibri"/>
              <a:ea typeface="Calibri"/>
              <a:cs typeface="Calibri"/>
              <a:sym typeface="Calibri"/>
            </a:endParaRPr>
          </a:p>
        </p:txBody>
      </p:sp>
      <p:sp>
        <p:nvSpPr>
          <p:cNvPr id="253" name="Google Shape;253;p23"/>
          <p:cNvSpPr txBox="1"/>
          <p:nvPr/>
        </p:nvSpPr>
        <p:spPr>
          <a:xfrm>
            <a:off x="6228124" y="2639038"/>
            <a:ext cx="2433530" cy="1133349"/>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rmAutofit/>
          </a:bodyPr>
          <a:lstStyle/>
          <a:p>
            <a:pPr marL="114872" indent="-119126" defTabSz="612648">
              <a:buClr>
                <a:srgbClr val="A5A5A5"/>
              </a:buClr>
              <a:buSzPts val="2800"/>
              <a:buFont typeface="Arial"/>
              <a:buChar char="•"/>
            </a:pPr>
            <a:r>
              <a:rPr lang="tr-TR" sz="1876">
                <a:solidFill>
                  <a:srgbClr val="A5A5A5"/>
                </a:solidFill>
                <a:latin typeface="Calibri"/>
                <a:cs typeface="Calibri"/>
                <a:sym typeface="Calibri"/>
              </a:rPr>
              <a:t>Personal Hygiene</a:t>
            </a:r>
          </a:p>
          <a:p>
            <a:pPr marL="114872" indent="-119126" defTabSz="612648">
              <a:spcBef>
                <a:spcPts val="402"/>
              </a:spcBef>
              <a:buClr>
                <a:srgbClr val="A5A5A5"/>
              </a:buClr>
              <a:buSzPts val="2800"/>
              <a:buFont typeface="Arial"/>
              <a:buChar char="•"/>
            </a:pPr>
            <a:r>
              <a:rPr lang="tr-TR" sz="1876">
                <a:solidFill>
                  <a:srgbClr val="A5A5A5"/>
                </a:solidFill>
                <a:latin typeface="Calibri"/>
                <a:cs typeface="Calibri"/>
                <a:sym typeface="Calibri"/>
              </a:rPr>
              <a:t>Laboratory Etiquette</a:t>
            </a:r>
          </a:p>
          <a:p>
            <a:pPr marL="114872" indent="-119126" defTabSz="612648">
              <a:spcBef>
                <a:spcPts val="402"/>
              </a:spcBef>
              <a:buClr>
                <a:srgbClr val="A5A5A5"/>
              </a:buClr>
              <a:buSzPts val="2800"/>
              <a:buFont typeface="Arial"/>
              <a:buChar char="•"/>
            </a:pPr>
            <a:r>
              <a:rPr lang="tr-TR" sz="1876">
                <a:solidFill>
                  <a:srgbClr val="A5A5A5"/>
                </a:solidFill>
                <a:latin typeface="Calibri"/>
                <a:cs typeface="Calibri"/>
                <a:sym typeface="Calibri"/>
              </a:rPr>
              <a:t>Housekeeping</a:t>
            </a:r>
          </a:p>
          <a:p>
            <a:pPr marL="171450" indent="-19050">
              <a:spcBef>
                <a:spcPts val="600"/>
              </a:spcBef>
              <a:buClr>
                <a:schemeClr val="dk1"/>
              </a:buClr>
              <a:buSzPts val="2400"/>
            </a:pPr>
            <a:endParaRPr sz="2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42789"/>
    </mc:Choice>
    <mc:Fallback xmlns="">
      <p:transition spd="slow" advTm="4278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8"/>
        <p:cNvGrpSpPr/>
        <p:nvPr/>
      </p:nvGrpSpPr>
      <p:grpSpPr>
        <a:xfrm>
          <a:off x="0" y="0"/>
          <a:ext cx="0" cy="0"/>
          <a:chOff x="0" y="0"/>
          <a:chExt cx="0" cy="0"/>
        </a:xfrm>
      </p:grpSpPr>
      <p:sp useBgFill="1">
        <p:nvSpPr>
          <p:cNvPr id="267" name="Rectangle 266">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Google Shape;259;p24"/>
          <p:cNvSpPr txBox="1">
            <a:spLocks noGrp="1"/>
          </p:cNvSpPr>
          <p:nvPr>
            <p:ph type="title"/>
          </p:nvPr>
        </p:nvSpPr>
        <p:spPr>
          <a:xfrm>
            <a:off x="473202" y="640823"/>
            <a:ext cx="2564892" cy="5583148"/>
          </a:xfrm>
          <a:prstGeom prst="rect">
            <a:avLst/>
          </a:prstGeom>
        </p:spPr>
        <p:txBody>
          <a:bodyPr spcFirstLastPara="1" vert="horz" lIns="91425" tIns="45700" rIns="91425" bIns="45700" rtlCol="0" anchor="ctr" anchorCtr="0">
            <a:normAutofit/>
          </a:bodyPr>
          <a:lstStyle/>
          <a:p>
            <a:pPr>
              <a:spcBef>
                <a:spcPts val="0"/>
              </a:spcBef>
              <a:buClr>
                <a:schemeClr val="dk1"/>
              </a:buClr>
              <a:buSzPts val="3200"/>
            </a:pPr>
            <a:r>
              <a:rPr lang="tr-TR" sz="4000" b="1">
                <a:latin typeface="Calibri"/>
                <a:ea typeface="Calibri"/>
                <a:cs typeface="Calibri"/>
                <a:sym typeface="Calibri"/>
              </a:rPr>
              <a:t>General Laboratory Safety Practices</a:t>
            </a:r>
          </a:p>
        </p:txBody>
      </p:sp>
      <p:sp>
        <p:nvSpPr>
          <p:cNvPr id="269"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00400" y="630938"/>
            <a:ext cx="13716" cy="5590381"/>
          </a:xfrm>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 name="connsiteX0" fmla="*/ 0 w 13716"/>
              <a:gd name="connsiteY0" fmla="*/ 0 h 5590381"/>
              <a:gd name="connsiteX1" fmla="*/ 13716 w 13716"/>
              <a:gd name="connsiteY1" fmla="*/ 0 h 5590381"/>
              <a:gd name="connsiteX2" fmla="*/ 13716 w 13716"/>
              <a:gd name="connsiteY2" fmla="*/ 698798 h 5590381"/>
              <a:gd name="connsiteX3" fmla="*/ 13716 w 13716"/>
              <a:gd name="connsiteY3" fmla="*/ 1397595 h 5590381"/>
              <a:gd name="connsiteX4" fmla="*/ 13716 w 13716"/>
              <a:gd name="connsiteY4" fmla="*/ 2152297 h 5590381"/>
              <a:gd name="connsiteX5" fmla="*/ 13716 w 13716"/>
              <a:gd name="connsiteY5" fmla="*/ 2739287 h 5590381"/>
              <a:gd name="connsiteX6" fmla="*/ 13716 w 13716"/>
              <a:gd name="connsiteY6" fmla="*/ 3493988 h 5590381"/>
              <a:gd name="connsiteX7" fmla="*/ 13716 w 13716"/>
              <a:gd name="connsiteY7" fmla="*/ 4304593 h 5590381"/>
              <a:gd name="connsiteX8" fmla="*/ 13716 w 13716"/>
              <a:gd name="connsiteY8" fmla="*/ 5590381 h 5590381"/>
              <a:gd name="connsiteX9" fmla="*/ 0 w 13716"/>
              <a:gd name="connsiteY9" fmla="*/ 5590381 h 5590381"/>
              <a:gd name="connsiteX10" fmla="*/ 0 w 13716"/>
              <a:gd name="connsiteY10" fmla="*/ 4835680 h 5590381"/>
              <a:gd name="connsiteX11" fmla="*/ 0 w 13716"/>
              <a:gd name="connsiteY11" fmla="*/ 4136882 h 5590381"/>
              <a:gd name="connsiteX12" fmla="*/ 0 w 13716"/>
              <a:gd name="connsiteY12" fmla="*/ 3549892 h 5590381"/>
              <a:gd name="connsiteX13" fmla="*/ 0 w 13716"/>
              <a:gd name="connsiteY13" fmla="*/ 2851094 h 5590381"/>
              <a:gd name="connsiteX14" fmla="*/ 0 w 13716"/>
              <a:gd name="connsiteY14" fmla="*/ 2264104 h 5590381"/>
              <a:gd name="connsiteX15" fmla="*/ 0 w 13716"/>
              <a:gd name="connsiteY15" fmla="*/ 1733018 h 5590381"/>
              <a:gd name="connsiteX16" fmla="*/ 0 w 13716"/>
              <a:gd name="connsiteY16" fmla="*/ 1090124 h 5590381"/>
              <a:gd name="connsiteX17" fmla="*/ 0 w 13716"/>
              <a:gd name="connsiteY17"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16" h="5590381" fill="none" extrusionOk="0">
                <a:moveTo>
                  <a:pt x="0" y="0"/>
                </a:moveTo>
                <a:cubicBezTo>
                  <a:pt x="6858" y="-583"/>
                  <a:pt x="7851" y="431"/>
                  <a:pt x="13716" y="0"/>
                </a:cubicBezTo>
                <a:cubicBezTo>
                  <a:pt x="34933" y="215318"/>
                  <a:pt x="27251" y="565582"/>
                  <a:pt x="13716" y="754701"/>
                </a:cubicBezTo>
                <a:cubicBezTo>
                  <a:pt x="-46127" y="1001571"/>
                  <a:pt x="16502" y="1226848"/>
                  <a:pt x="13716" y="1565307"/>
                </a:cubicBezTo>
                <a:cubicBezTo>
                  <a:pt x="518" y="1889109"/>
                  <a:pt x="-16367" y="2000548"/>
                  <a:pt x="13716" y="2152297"/>
                </a:cubicBezTo>
                <a:cubicBezTo>
                  <a:pt x="-27751" y="2293511"/>
                  <a:pt x="26467" y="2577637"/>
                  <a:pt x="13716" y="2906998"/>
                </a:cubicBezTo>
                <a:cubicBezTo>
                  <a:pt x="10317" y="3210592"/>
                  <a:pt x="23894" y="3347388"/>
                  <a:pt x="13716" y="3549892"/>
                </a:cubicBezTo>
                <a:cubicBezTo>
                  <a:pt x="-2084" y="3774164"/>
                  <a:pt x="29811" y="3846282"/>
                  <a:pt x="13716" y="4080978"/>
                </a:cubicBezTo>
                <a:cubicBezTo>
                  <a:pt x="-34083" y="4316157"/>
                  <a:pt x="-21714" y="4469094"/>
                  <a:pt x="13716" y="4835680"/>
                </a:cubicBezTo>
                <a:cubicBezTo>
                  <a:pt x="54813" y="5147918"/>
                  <a:pt x="-17924" y="5390556"/>
                  <a:pt x="13716" y="5590381"/>
                </a:cubicBezTo>
                <a:cubicBezTo>
                  <a:pt x="8175" y="5590136"/>
                  <a:pt x="6849" y="5590599"/>
                  <a:pt x="0" y="5590381"/>
                </a:cubicBezTo>
                <a:cubicBezTo>
                  <a:pt x="25138" y="5250698"/>
                  <a:pt x="-4619" y="5075445"/>
                  <a:pt x="0" y="4835680"/>
                </a:cubicBezTo>
                <a:cubicBezTo>
                  <a:pt x="36581" y="4590550"/>
                  <a:pt x="3022" y="4474529"/>
                  <a:pt x="0" y="4304593"/>
                </a:cubicBezTo>
                <a:cubicBezTo>
                  <a:pt x="-12701" y="4111845"/>
                  <a:pt x="27688" y="3905584"/>
                  <a:pt x="0" y="3773507"/>
                </a:cubicBezTo>
                <a:cubicBezTo>
                  <a:pt x="-26601" y="3606595"/>
                  <a:pt x="-5508" y="3333425"/>
                  <a:pt x="0" y="3186517"/>
                </a:cubicBezTo>
                <a:cubicBezTo>
                  <a:pt x="27803" y="3020623"/>
                  <a:pt x="39608" y="2648539"/>
                  <a:pt x="0" y="2487720"/>
                </a:cubicBezTo>
                <a:cubicBezTo>
                  <a:pt x="-30668" y="2356394"/>
                  <a:pt x="-10848" y="2125581"/>
                  <a:pt x="0" y="1956633"/>
                </a:cubicBezTo>
                <a:cubicBezTo>
                  <a:pt x="21350" y="1832604"/>
                  <a:pt x="13098" y="1675326"/>
                  <a:pt x="0" y="1425547"/>
                </a:cubicBezTo>
                <a:cubicBezTo>
                  <a:pt x="51943" y="1231575"/>
                  <a:pt x="-49685" y="947153"/>
                  <a:pt x="0" y="614942"/>
                </a:cubicBezTo>
                <a:cubicBezTo>
                  <a:pt x="23685" y="274445"/>
                  <a:pt x="15608" y="143232"/>
                  <a:pt x="0" y="0"/>
                </a:cubicBezTo>
                <a:close/>
              </a:path>
              <a:path w="13716" h="5590381" stroke="0" extrusionOk="0">
                <a:moveTo>
                  <a:pt x="0" y="0"/>
                </a:moveTo>
                <a:cubicBezTo>
                  <a:pt x="4519" y="745"/>
                  <a:pt x="7608" y="27"/>
                  <a:pt x="13716" y="0"/>
                </a:cubicBezTo>
                <a:cubicBezTo>
                  <a:pt x="44022" y="114427"/>
                  <a:pt x="8229" y="453118"/>
                  <a:pt x="13716" y="698798"/>
                </a:cubicBezTo>
                <a:cubicBezTo>
                  <a:pt x="34424" y="963774"/>
                  <a:pt x="36600" y="1212364"/>
                  <a:pt x="13716" y="1397595"/>
                </a:cubicBezTo>
                <a:cubicBezTo>
                  <a:pt x="48283" y="1542354"/>
                  <a:pt x="25375" y="1802464"/>
                  <a:pt x="13716" y="2152297"/>
                </a:cubicBezTo>
                <a:cubicBezTo>
                  <a:pt x="3835" y="2525678"/>
                  <a:pt x="21814" y="2592868"/>
                  <a:pt x="13716" y="2739287"/>
                </a:cubicBezTo>
                <a:cubicBezTo>
                  <a:pt x="1084" y="2874965"/>
                  <a:pt x="-36448" y="3144013"/>
                  <a:pt x="13716" y="3493988"/>
                </a:cubicBezTo>
                <a:cubicBezTo>
                  <a:pt x="-17205" y="3852647"/>
                  <a:pt x="66492" y="4038484"/>
                  <a:pt x="13716" y="4304593"/>
                </a:cubicBezTo>
                <a:cubicBezTo>
                  <a:pt x="-83354" y="4564310"/>
                  <a:pt x="113944" y="5225828"/>
                  <a:pt x="13716" y="5590381"/>
                </a:cubicBezTo>
                <a:cubicBezTo>
                  <a:pt x="9333" y="5590250"/>
                  <a:pt x="5993" y="5589792"/>
                  <a:pt x="0" y="5590381"/>
                </a:cubicBezTo>
                <a:cubicBezTo>
                  <a:pt x="35863" y="5257220"/>
                  <a:pt x="-32757" y="5135372"/>
                  <a:pt x="0" y="4835680"/>
                </a:cubicBezTo>
                <a:cubicBezTo>
                  <a:pt x="7921" y="4562721"/>
                  <a:pt x="-29047" y="4351594"/>
                  <a:pt x="0" y="4136882"/>
                </a:cubicBezTo>
                <a:cubicBezTo>
                  <a:pt x="1393" y="3929098"/>
                  <a:pt x="-4372" y="3755796"/>
                  <a:pt x="0" y="3549892"/>
                </a:cubicBezTo>
                <a:cubicBezTo>
                  <a:pt x="-14123" y="3323552"/>
                  <a:pt x="21701" y="3076195"/>
                  <a:pt x="0" y="2851094"/>
                </a:cubicBezTo>
                <a:cubicBezTo>
                  <a:pt x="-51577" y="2661940"/>
                  <a:pt x="-7702" y="2448681"/>
                  <a:pt x="0" y="2264104"/>
                </a:cubicBezTo>
                <a:cubicBezTo>
                  <a:pt x="-8180" y="2080123"/>
                  <a:pt x="16108" y="1991682"/>
                  <a:pt x="0" y="1733018"/>
                </a:cubicBezTo>
                <a:cubicBezTo>
                  <a:pt x="-21280" y="1472795"/>
                  <a:pt x="8343" y="1385598"/>
                  <a:pt x="0" y="1090124"/>
                </a:cubicBezTo>
                <a:cubicBezTo>
                  <a:pt x="41559" y="815693"/>
                  <a:pt x="-53513" y="485395"/>
                  <a:pt x="0" y="0"/>
                </a:cubicBezTo>
                <a:close/>
              </a:path>
              <a:path w="13716" h="5590381" fill="none" stroke="0" extrusionOk="0">
                <a:moveTo>
                  <a:pt x="0" y="0"/>
                </a:moveTo>
                <a:cubicBezTo>
                  <a:pt x="6692" y="-634"/>
                  <a:pt x="7933" y="727"/>
                  <a:pt x="13716" y="0"/>
                </a:cubicBezTo>
                <a:cubicBezTo>
                  <a:pt x="-11397" y="210553"/>
                  <a:pt x="41795" y="570219"/>
                  <a:pt x="13716" y="754701"/>
                </a:cubicBezTo>
                <a:cubicBezTo>
                  <a:pt x="-16345" y="939055"/>
                  <a:pt x="5480" y="1271330"/>
                  <a:pt x="13716" y="1565307"/>
                </a:cubicBezTo>
                <a:cubicBezTo>
                  <a:pt x="214" y="1888228"/>
                  <a:pt x="-22439" y="2000817"/>
                  <a:pt x="13716" y="2152297"/>
                </a:cubicBezTo>
                <a:cubicBezTo>
                  <a:pt x="36483" y="2302199"/>
                  <a:pt x="43294" y="2645200"/>
                  <a:pt x="13716" y="2906998"/>
                </a:cubicBezTo>
                <a:cubicBezTo>
                  <a:pt x="10400" y="3203875"/>
                  <a:pt x="27719" y="3309255"/>
                  <a:pt x="13716" y="3549892"/>
                </a:cubicBezTo>
                <a:cubicBezTo>
                  <a:pt x="-8323" y="3767364"/>
                  <a:pt x="36239" y="3859248"/>
                  <a:pt x="13716" y="4080978"/>
                </a:cubicBezTo>
                <a:cubicBezTo>
                  <a:pt x="-28362" y="4308528"/>
                  <a:pt x="-17360" y="4464817"/>
                  <a:pt x="13716" y="4835680"/>
                </a:cubicBezTo>
                <a:cubicBezTo>
                  <a:pt x="37186" y="5120324"/>
                  <a:pt x="-5183" y="5409792"/>
                  <a:pt x="13716" y="5590381"/>
                </a:cubicBezTo>
                <a:cubicBezTo>
                  <a:pt x="8151" y="5590111"/>
                  <a:pt x="6756" y="5590651"/>
                  <a:pt x="0" y="5590381"/>
                </a:cubicBezTo>
                <a:cubicBezTo>
                  <a:pt x="366" y="5289836"/>
                  <a:pt x="-51421" y="5037027"/>
                  <a:pt x="0" y="4835680"/>
                </a:cubicBezTo>
                <a:cubicBezTo>
                  <a:pt x="30695" y="4638845"/>
                  <a:pt x="15954" y="4503929"/>
                  <a:pt x="0" y="4304593"/>
                </a:cubicBezTo>
                <a:cubicBezTo>
                  <a:pt x="14622" y="4089881"/>
                  <a:pt x="18900" y="3917008"/>
                  <a:pt x="0" y="3773507"/>
                </a:cubicBezTo>
                <a:cubicBezTo>
                  <a:pt x="-3147" y="3613850"/>
                  <a:pt x="-23547" y="3335869"/>
                  <a:pt x="0" y="3186517"/>
                </a:cubicBezTo>
                <a:cubicBezTo>
                  <a:pt x="5486" y="3055843"/>
                  <a:pt x="41826" y="2645889"/>
                  <a:pt x="0" y="2487720"/>
                </a:cubicBezTo>
                <a:cubicBezTo>
                  <a:pt x="-23992" y="2347034"/>
                  <a:pt x="14189" y="2145771"/>
                  <a:pt x="0" y="1956633"/>
                </a:cubicBezTo>
                <a:cubicBezTo>
                  <a:pt x="14669" y="1780910"/>
                  <a:pt x="-4302" y="1660669"/>
                  <a:pt x="0" y="1425547"/>
                </a:cubicBezTo>
                <a:cubicBezTo>
                  <a:pt x="70611" y="1196115"/>
                  <a:pt x="14725" y="924393"/>
                  <a:pt x="0" y="614942"/>
                </a:cubicBezTo>
                <a:cubicBezTo>
                  <a:pt x="-2330" y="269013"/>
                  <a:pt x="15133" y="13266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6" h="5590381" fill="none" extrusionOk="0">
                        <a:moveTo>
                          <a:pt x="0" y="0"/>
                        </a:moveTo>
                        <a:cubicBezTo>
                          <a:pt x="6519" y="-664"/>
                          <a:pt x="8288" y="665"/>
                          <a:pt x="13716" y="0"/>
                        </a:cubicBezTo>
                        <a:cubicBezTo>
                          <a:pt x="-9798" y="225076"/>
                          <a:pt x="41703" y="562283"/>
                          <a:pt x="13716" y="754701"/>
                        </a:cubicBezTo>
                        <a:cubicBezTo>
                          <a:pt x="-14271" y="947119"/>
                          <a:pt x="25509" y="1239251"/>
                          <a:pt x="13716" y="1565307"/>
                        </a:cubicBezTo>
                        <a:cubicBezTo>
                          <a:pt x="1923" y="1891363"/>
                          <a:pt x="2588" y="1999140"/>
                          <a:pt x="13716" y="2152297"/>
                        </a:cubicBezTo>
                        <a:cubicBezTo>
                          <a:pt x="24845" y="2305454"/>
                          <a:pt x="24133" y="2598333"/>
                          <a:pt x="13716" y="2906998"/>
                        </a:cubicBezTo>
                        <a:cubicBezTo>
                          <a:pt x="3299" y="3215663"/>
                          <a:pt x="30691" y="3327412"/>
                          <a:pt x="13716" y="3549892"/>
                        </a:cubicBezTo>
                        <a:cubicBezTo>
                          <a:pt x="-3259" y="3772372"/>
                          <a:pt x="33989" y="3843836"/>
                          <a:pt x="13716" y="4080978"/>
                        </a:cubicBezTo>
                        <a:cubicBezTo>
                          <a:pt x="-6557" y="4318120"/>
                          <a:pt x="-8378" y="4511166"/>
                          <a:pt x="13716" y="4835680"/>
                        </a:cubicBezTo>
                        <a:cubicBezTo>
                          <a:pt x="35810" y="5160194"/>
                          <a:pt x="-17642" y="5401748"/>
                          <a:pt x="13716" y="5590381"/>
                        </a:cubicBezTo>
                        <a:cubicBezTo>
                          <a:pt x="8599" y="5590092"/>
                          <a:pt x="6708" y="5590668"/>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3716" h="5590381" stroke="0" extrusionOk="0">
                        <a:moveTo>
                          <a:pt x="0" y="0"/>
                        </a:moveTo>
                        <a:cubicBezTo>
                          <a:pt x="4626" y="620"/>
                          <a:pt x="7856" y="-428"/>
                          <a:pt x="13716" y="0"/>
                        </a:cubicBezTo>
                        <a:cubicBezTo>
                          <a:pt x="36569" y="165299"/>
                          <a:pt x="-959" y="427555"/>
                          <a:pt x="13716" y="698798"/>
                        </a:cubicBezTo>
                        <a:cubicBezTo>
                          <a:pt x="28391" y="970041"/>
                          <a:pt x="15108" y="1226199"/>
                          <a:pt x="13716" y="1397595"/>
                        </a:cubicBezTo>
                        <a:cubicBezTo>
                          <a:pt x="12324" y="1568991"/>
                          <a:pt x="34226" y="1794517"/>
                          <a:pt x="13716" y="2152297"/>
                        </a:cubicBezTo>
                        <a:cubicBezTo>
                          <a:pt x="-6794" y="2510077"/>
                          <a:pt x="36274" y="2594424"/>
                          <a:pt x="13716" y="2739287"/>
                        </a:cubicBezTo>
                        <a:cubicBezTo>
                          <a:pt x="-8842" y="2884150"/>
                          <a:pt x="22545" y="3129706"/>
                          <a:pt x="13716" y="3493988"/>
                        </a:cubicBezTo>
                        <a:cubicBezTo>
                          <a:pt x="4887" y="3858270"/>
                          <a:pt x="49629" y="4041447"/>
                          <a:pt x="13716" y="4304593"/>
                        </a:cubicBezTo>
                        <a:cubicBezTo>
                          <a:pt x="-22197" y="4567740"/>
                          <a:pt x="45055" y="5149125"/>
                          <a:pt x="13716" y="5590381"/>
                        </a:cubicBezTo>
                        <a:cubicBezTo>
                          <a:pt x="9649" y="5590058"/>
                          <a:pt x="6483" y="5589928"/>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Google Shape;260;p24"/>
          <p:cNvSpPr txBox="1">
            <a:spLocks/>
          </p:cNvSpPr>
          <p:nvPr/>
        </p:nvSpPr>
        <p:spPr>
          <a:xfrm>
            <a:off x="3490722" y="1403119"/>
            <a:ext cx="2548440" cy="1771736"/>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rmAutofit/>
          </a:bodyPr>
          <a:lstStyle/>
          <a:p>
            <a:pPr marL="114872" indent="-119126" defTabSz="612648">
              <a:buClr>
                <a:srgbClr val="A5A5A5"/>
              </a:buClr>
              <a:buSzPts val="2800"/>
              <a:buChar char="•"/>
            </a:pPr>
            <a:r>
              <a:rPr lang="tr-TR" sz="1700">
                <a:solidFill>
                  <a:srgbClr val="A5A5A5"/>
                </a:solidFill>
              </a:rPr>
              <a:t>Risk Assessment</a:t>
            </a:r>
            <a:endParaRPr sz="1700">
              <a:solidFill>
                <a:srgbClr val="A5A5A5"/>
              </a:solidFill>
            </a:endParaRPr>
          </a:p>
          <a:p>
            <a:pPr marL="114872" indent="-119126" defTabSz="612648">
              <a:spcBef>
                <a:spcPts val="402"/>
              </a:spcBef>
              <a:buClr>
                <a:srgbClr val="A5A5A5"/>
              </a:buClr>
              <a:buSzPts val="2800"/>
              <a:buChar char="•"/>
            </a:pPr>
            <a:r>
              <a:rPr lang="tr-TR" sz="1700">
                <a:solidFill>
                  <a:srgbClr val="A5A5A5"/>
                </a:solidFill>
              </a:rPr>
              <a:t>Emergency Procedures</a:t>
            </a:r>
            <a:endParaRPr sz="1700">
              <a:solidFill>
                <a:srgbClr val="A5A5A5"/>
              </a:solidFill>
            </a:endParaRPr>
          </a:p>
          <a:p>
            <a:pPr marL="114872" indent="-119126" defTabSz="612648">
              <a:spcBef>
                <a:spcPts val="402"/>
              </a:spcBef>
              <a:buClr>
                <a:srgbClr val="A5A5A5"/>
              </a:buClr>
              <a:buSzPts val="2800"/>
              <a:buChar char="•"/>
            </a:pPr>
            <a:r>
              <a:rPr lang="tr-TR" sz="1700">
                <a:solidFill>
                  <a:srgbClr val="A5A5A5"/>
                </a:solidFill>
              </a:rPr>
              <a:t>Reporting Incidents</a:t>
            </a:r>
            <a:endParaRPr sz="1700">
              <a:solidFill>
                <a:srgbClr val="A5A5A5"/>
              </a:solidFill>
            </a:endParaRPr>
          </a:p>
          <a:p>
            <a:pPr marL="114872" indent="-119126" defTabSz="612648">
              <a:spcBef>
                <a:spcPts val="402"/>
              </a:spcBef>
              <a:buClr>
                <a:srgbClr val="A5A5A5"/>
              </a:buClr>
              <a:buSzPts val="2800"/>
              <a:buChar char="•"/>
            </a:pPr>
            <a:r>
              <a:rPr lang="tr-TR" sz="1700">
                <a:solidFill>
                  <a:srgbClr val="A5A5A5"/>
                </a:solidFill>
              </a:rPr>
              <a:t>Safety Training</a:t>
            </a:r>
            <a:endParaRPr sz="1700"/>
          </a:p>
          <a:p>
            <a:pPr marL="114872" indent="-119126" defTabSz="612648">
              <a:spcBef>
                <a:spcPts val="402"/>
              </a:spcBef>
              <a:buClr>
                <a:srgbClr val="A5A5A5"/>
              </a:buClr>
              <a:buSzPts val="2800"/>
              <a:buChar char="•"/>
            </a:pPr>
            <a:r>
              <a:rPr lang="tr-TR" sz="1700">
                <a:solidFill>
                  <a:srgbClr val="A5A5A5"/>
                </a:solidFill>
              </a:rPr>
              <a:t>Institutional Resources</a:t>
            </a:r>
            <a:endParaRPr sz="1700">
              <a:solidFill>
                <a:srgbClr val="A5A5A5"/>
              </a:solidFill>
            </a:endParaRPr>
          </a:p>
          <a:p>
            <a:pPr marL="114872" defTabSz="612648">
              <a:spcBef>
                <a:spcPts val="402"/>
              </a:spcBef>
              <a:buClr>
                <a:schemeClr val="dk1"/>
              </a:buClr>
              <a:buSzPts val="2800"/>
            </a:pPr>
            <a:endParaRPr sz="1700">
              <a:solidFill>
                <a:srgbClr val="A5A5A5"/>
              </a:solidFill>
            </a:endParaRPr>
          </a:p>
          <a:p>
            <a:pPr>
              <a:spcBef>
                <a:spcPts val="600"/>
              </a:spcBef>
              <a:buClr>
                <a:schemeClr val="dk1"/>
              </a:buClr>
              <a:buSzPts val="2400"/>
            </a:pPr>
            <a:endParaRPr sz="1700">
              <a:solidFill>
                <a:srgbClr val="A5A5A5"/>
              </a:solidFill>
            </a:endParaRPr>
          </a:p>
        </p:txBody>
      </p:sp>
      <p:sp>
        <p:nvSpPr>
          <p:cNvPr id="261" name="Google Shape;261;p24"/>
          <p:cNvSpPr txBox="1"/>
          <p:nvPr/>
        </p:nvSpPr>
        <p:spPr>
          <a:xfrm>
            <a:off x="6228124" y="1403119"/>
            <a:ext cx="2433530" cy="1074618"/>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rmAutofit/>
          </a:bodyPr>
          <a:lstStyle/>
          <a:p>
            <a:pPr marL="114872" indent="-119126" defTabSz="612648">
              <a:buClr>
                <a:srgbClr val="A5A5A5"/>
              </a:buClr>
              <a:buSzPts val="2800"/>
              <a:buFont typeface="Arial"/>
              <a:buChar char="•"/>
            </a:pPr>
            <a:r>
              <a:rPr lang="tr-TR" sz="1876">
                <a:solidFill>
                  <a:srgbClr val="A5A5A5"/>
                </a:solidFill>
                <a:latin typeface="Calibri"/>
                <a:cs typeface="Calibri"/>
                <a:sym typeface="Calibri"/>
              </a:rPr>
              <a:t>Chemical Safety</a:t>
            </a:r>
          </a:p>
          <a:p>
            <a:pPr marL="114872" indent="-119126" defTabSz="612648">
              <a:spcBef>
                <a:spcPts val="402"/>
              </a:spcBef>
              <a:buClr>
                <a:srgbClr val="A5A5A5"/>
              </a:buClr>
              <a:buSzPts val="2800"/>
              <a:buFont typeface="Arial"/>
              <a:buChar char="•"/>
            </a:pPr>
            <a:r>
              <a:rPr lang="tr-TR" sz="1876">
                <a:solidFill>
                  <a:srgbClr val="A5A5A5"/>
                </a:solidFill>
                <a:latin typeface="Calibri"/>
                <a:cs typeface="Calibri"/>
                <a:sym typeface="Calibri"/>
              </a:rPr>
              <a:t>Biological Safety</a:t>
            </a:r>
          </a:p>
          <a:p>
            <a:pPr marL="114872" indent="-119126" defTabSz="612648">
              <a:spcBef>
                <a:spcPts val="402"/>
              </a:spcBef>
              <a:buClr>
                <a:srgbClr val="A5A5A5"/>
              </a:buClr>
              <a:buSzPts val="2800"/>
              <a:buFont typeface="Arial"/>
              <a:buChar char="•"/>
            </a:pPr>
            <a:r>
              <a:rPr lang="tr-TR" sz="1876">
                <a:solidFill>
                  <a:srgbClr val="A5A5A5"/>
                </a:solidFill>
                <a:latin typeface="Calibri"/>
                <a:cs typeface="Calibri"/>
                <a:sym typeface="Calibri"/>
              </a:rPr>
              <a:t>Equipment Safety</a:t>
            </a:r>
            <a:endParaRPr lang="tr-TR" sz="2800">
              <a:solidFill>
                <a:srgbClr val="A5A5A5"/>
              </a:solidFill>
              <a:latin typeface="Calibri"/>
              <a:ea typeface="Calibri"/>
              <a:cs typeface="Calibri"/>
              <a:sym typeface="Calibri"/>
            </a:endParaRPr>
          </a:p>
        </p:txBody>
      </p:sp>
      <p:sp>
        <p:nvSpPr>
          <p:cNvPr id="262" name="Google Shape;262;p24"/>
          <p:cNvSpPr txBox="1"/>
          <p:nvPr/>
        </p:nvSpPr>
        <p:spPr>
          <a:xfrm>
            <a:off x="6228124" y="2639038"/>
            <a:ext cx="2433530" cy="1133349"/>
          </a:xfrm>
          <a:prstGeom prst="rect">
            <a:avLst/>
          </a:prstGeom>
          <a:noFill/>
          <a:ln w="50800" cap="flat" cmpd="sng">
            <a:solidFill>
              <a:srgbClr val="FF0000"/>
            </a:solidFill>
            <a:prstDash val="solid"/>
            <a:round/>
            <a:headEnd type="none" w="sm" len="sm"/>
            <a:tailEnd type="none" w="sm" len="sm"/>
          </a:ln>
        </p:spPr>
        <p:txBody>
          <a:bodyPr spcFirstLastPara="1" wrap="square" lIns="91425" tIns="45700" rIns="91425" bIns="45700" anchor="t" anchorCtr="0">
            <a:normAutofit/>
          </a:bodyPr>
          <a:lstStyle/>
          <a:p>
            <a:pPr marL="114872" indent="-119126" defTabSz="612648">
              <a:buClr>
                <a:schemeClr val="dk1"/>
              </a:buClr>
              <a:buSzPts val="2800"/>
              <a:buFont typeface="Arial"/>
              <a:buChar char="•"/>
            </a:pPr>
            <a:r>
              <a:rPr lang="tr-TR" sz="1876">
                <a:solidFill>
                  <a:schemeClr val="dk1"/>
                </a:solidFill>
                <a:latin typeface="Calibri"/>
                <a:cs typeface="Calibri"/>
                <a:sym typeface="Calibri"/>
              </a:rPr>
              <a:t>Personal Hygiene</a:t>
            </a:r>
          </a:p>
          <a:p>
            <a:pPr marL="114872" indent="-119126" defTabSz="612648">
              <a:spcBef>
                <a:spcPts val="402"/>
              </a:spcBef>
              <a:buClr>
                <a:schemeClr val="dk1"/>
              </a:buClr>
              <a:buSzPts val="2800"/>
              <a:buFont typeface="Arial"/>
              <a:buChar char="•"/>
            </a:pPr>
            <a:r>
              <a:rPr lang="tr-TR" sz="1876">
                <a:solidFill>
                  <a:schemeClr val="dk1"/>
                </a:solidFill>
                <a:latin typeface="Calibri"/>
                <a:cs typeface="Calibri"/>
                <a:sym typeface="Calibri"/>
              </a:rPr>
              <a:t>Laboratory Etiquette</a:t>
            </a:r>
          </a:p>
          <a:p>
            <a:pPr marL="114872" indent="-119126" defTabSz="612648">
              <a:spcBef>
                <a:spcPts val="402"/>
              </a:spcBef>
              <a:buClr>
                <a:schemeClr val="dk1"/>
              </a:buClr>
              <a:buSzPts val="2800"/>
              <a:buFont typeface="Arial"/>
              <a:buChar char="•"/>
            </a:pPr>
            <a:r>
              <a:rPr lang="tr-TR" sz="1876">
                <a:solidFill>
                  <a:schemeClr val="dk1"/>
                </a:solidFill>
                <a:latin typeface="Calibri"/>
                <a:cs typeface="Calibri"/>
                <a:sym typeface="Calibri"/>
              </a:rPr>
              <a:t>Housekeeping</a:t>
            </a:r>
          </a:p>
          <a:p>
            <a:pPr marL="171450" indent="-19050">
              <a:spcBef>
                <a:spcPts val="600"/>
              </a:spcBef>
              <a:buClr>
                <a:schemeClr val="dk1"/>
              </a:buClr>
              <a:buSzPts val="2400"/>
            </a:pPr>
            <a:endParaRPr sz="2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40890"/>
    </mc:Choice>
    <mc:Fallback xmlns="">
      <p:transition spd="slow" advTm="4089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5"/>
        <p:cNvGrpSpPr/>
        <p:nvPr/>
      </p:nvGrpSpPr>
      <p:grpSpPr>
        <a:xfrm>
          <a:off x="0" y="0"/>
          <a:ext cx="0" cy="0"/>
          <a:chOff x="0" y="0"/>
          <a:chExt cx="0" cy="0"/>
        </a:xfrm>
      </p:grpSpPr>
      <p:sp useBgFill="1">
        <p:nvSpPr>
          <p:cNvPr id="283" name="Rectangle 28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Google Shape;276;p26"/>
          <p:cNvSpPr txBox="1">
            <a:spLocks noGrp="1"/>
          </p:cNvSpPr>
          <p:nvPr>
            <p:ph type="title"/>
          </p:nvPr>
        </p:nvSpPr>
        <p:spPr>
          <a:xfrm>
            <a:off x="3490722" y="329184"/>
            <a:ext cx="5170932" cy="1783080"/>
          </a:xfrm>
          <a:prstGeom prst="rect">
            <a:avLst/>
          </a:prstGeom>
        </p:spPr>
        <p:txBody>
          <a:bodyPr spcFirstLastPara="1" vert="horz" lIns="91425" tIns="45700" rIns="91425" bIns="45700" rtlCol="0" anchor="b" anchorCtr="0">
            <a:normAutofit/>
          </a:bodyPr>
          <a:lstStyle/>
          <a:p>
            <a:pPr>
              <a:spcBef>
                <a:spcPts val="0"/>
              </a:spcBef>
              <a:buClr>
                <a:schemeClr val="dk1"/>
              </a:buClr>
              <a:buSzPts val="3300"/>
            </a:pPr>
            <a:r>
              <a:rPr lang="tr-TR" b="1">
                <a:latin typeface="Calibri"/>
                <a:ea typeface="Calibri"/>
                <a:cs typeface="Calibri"/>
                <a:sym typeface="Calibri"/>
              </a:rPr>
              <a:t> Case Study: </a:t>
            </a:r>
            <a:r>
              <a:rPr lang="tr-TR">
                <a:latin typeface="Calibri"/>
                <a:ea typeface="Calibri"/>
                <a:cs typeface="Calibri"/>
                <a:sym typeface="Calibri"/>
              </a:rPr>
              <a:t>The Texas Tech University Chemistry Laboratory Explosion (2010)</a:t>
            </a:r>
            <a:endParaRPr lang="tr-TR" b="1">
              <a:latin typeface="Calibri"/>
              <a:ea typeface="Calibri"/>
              <a:cs typeface="Calibri"/>
              <a:sym typeface="Calibri"/>
            </a:endParaRPr>
          </a:p>
        </p:txBody>
      </p:sp>
      <p:pic>
        <p:nvPicPr>
          <p:cNvPr id="279" name="Picture 278" descr="Laboratory microscope">
            <a:extLst>
              <a:ext uri="{FF2B5EF4-FFF2-40B4-BE49-F238E27FC236}">
                <a16:creationId xmlns:a16="http://schemas.microsoft.com/office/drawing/2014/main" id="{75B88FEB-8CE4-50E2-F35E-63EE48921A27}"/>
              </a:ext>
            </a:extLst>
          </p:cNvPr>
          <p:cNvPicPr>
            <a:picLocks noChangeAspect="1"/>
          </p:cNvPicPr>
          <p:nvPr/>
        </p:nvPicPr>
        <p:blipFill rotWithShape="1">
          <a:blip r:embed="rId3"/>
          <a:srcRect l="42668" r="27749" b="-2"/>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285"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Google Shape;277;p26"/>
          <p:cNvSpPr txBox="1">
            <a:spLocks noGrp="1"/>
          </p:cNvSpPr>
          <p:nvPr>
            <p:ph idx="1"/>
          </p:nvPr>
        </p:nvSpPr>
        <p:spPr>
          <a:xfrm>
            <a:off x="3490722" y="2706624"/>
            <a:ext cx="5170932" cy="3483864"/>
          </a:xfrm>
          <a:prstGeom prst="rect">
            <a:avLst/>
          </a:prstGeom>
        </p:spPr>
        <p:txBody>
          <a:bodyPr spcFirstLastPara="1" vert="horz" lIns="91425" tIns="45700" rIns="91425" bIns="45700" rtlCol="0" anchorCtr="0">
            <a:normAutofit/>
          </a:bodyPr>
          <a:lstStyle/>
          <a:p>
            <a:pPr marL="0" indent="0">
              <a:spcBef>
                <a:spcPts val="0"/>
              </a:spcBef>
              <a:buClr>
                <a:schemeClr val="dk1"/>
              </a:buClr>
              <a:buSzPts val="2800"/>
              <a:buNone/>
            </a:pPr>
            <a:r>
              <a:rPr lang="tr-TR" sz="1900"/>
              <a:t>In January 2010, a tragic incident occurred in a chemistry laboratory at Texas Tech University, highlighting the critical importance of laboratory safety protocols and procedures. The incident involved a chemical explosion that resulted in injuries and damage to the laboratory.</a:t>
            </a:r>
          </a:p>
          <a:p>
            <a:pPr lvl="1">
              <a:spcBef>
                <a:spcPts val="1200"/>
              </a:spcBef>
              <a:buClr>
                <a:schemeClr val="dk1"/>
              </a:buClr>
              <a:buSzPts val="2500"/>
            </a:pPr>
            <a:r>
              <a:rPr lang="tr-TR" sz="1900"/>
              <a:t>Who could be responsible?</a:t>
            </a:r>
          </a:p>
          <a:p>
            <a:pPr lvl="1">
              <a:spcBef>
                <a:spcPts val="1200"/>
              </a:spcBef>
              <a:buClr>
                <a:schemeClr val="dk1"/>
              </a:buClr>
              <a:buSzPts val="2500"/>
            </a:pPr>
            <a:r>
              <a:rPr lang="tr-TR" sz="1900"/>
              <a:t>How &amp; why it happened?</a:t>
            </a:r>
          </a:p>
          <a:p>
            <a:pPr marL="0" indent="0">
              <a:spcBef>
                <a:spcPts val="1200"/>
              </a:spcBef>
              <a:buClr>
                <a:schemeClr val="dk1"/>
              </a:buClr>
              <a:buSzPts val="2800"/>
              <a:buNone/>
            </a:pPr>
            <a:endParaRPr lang="tr-TR" sz="1900"/>
          </a:p>
          <a:p>
            <a:pPr marL="342900" indent="-279400">
              <a:spcBef>
                <a:spcPts val="1200"/>
              </a:spcBef>
              <a:buClr>
                <a:schemeClr val="dk1"/>
              </a:buClr>
              <a:buSzPts val="1000"/>
              <a:buNone/>
            </a:pPr>
            <a:endParaRPr lang="tr-TR" sz="1900"/>
          </a:p>
        </p:txBody>
      </p:sp>
      <p:sp>
        <p:nvSpPr>
          <p:cNvPr id="2" name="Metin kutusu 8">
            <a:extLst>
              <a:ext uri="{FF2B5EF4-FFF2-40B4-BE49-F238E27FC236}">
                <a16:creationId xmlns:a16="http://schemas.microsoft.com/office/drawing/2014/main" id="{9DFF53AD-3509-2DA9-67A8-3C9DEEEC6265}"/>
              </a:ext>
            </a:extLst>
          </p:cNvPr>
          <p:cNvSpPr txBox="1"/>
          <p:nvPr/>
        </p:nvSpPr>
        <p:spPr>
          <a:xfrm>
            <a:off x="3592472" y="6190488"/>
            <a:ext cx="5024248" cy="461665"/>
          </a:xfrm>
          <a:prstGeom prst="rect">
            <a:avLst/>
          </a:prstGeom>
          <a:solidFill>
            <a:schemeClr val="bg1"/>
          </a:solidFill>
        </p:spPr>
        <p:txBody>
          <a:bodyPr wrap="square">
            <a:spAutoFit/>
          </a:bodyPr>
          <a:lstStyle/>
          <a:p>
            <a:r>
              <a:rPr lang="en-US" sz="1200" dirty="0">
                <a:solidFill>
                  <a:srgbClr val="000000"/>
                </a:solidFill>
                <a:latin typeface="HCFLP H+ Adv P 41153 C"/>
              </a:rPr>
              <a:t>Phifer, R., Case study – Incident investigation, J. Chem. Health Safety (2014), </a:t>
            </a:r>
            <a:r>
              <a:rPr lang="en-US" sz="1200" dirty="0" err="1">
                <a:solidFill>
                  <a:srgbClr val="000000"/>
                </a:solidFill>
                <a:latin typeface="HCFLP H+ Adv P 41153 C"/>
              </a:rPr>
              <a:t>doi:http</a:t>
            </a:r>
            <a:r>
              <a:rPr lang="en-US" sz="1200" dirty="0">
                <a:solidFill>
                  <a:srgbClr val="000000"/>
                </a:solidFill>
                <a:latin typeface="HCFLP H+ Adv P 41153 C"/>
              </a:rPr>
              <a:t>://dx.doi.org/ 10.1016/j.jchas.2014.04.001</a:t>
            </a:r>
            <a:endParaRPr lang="tr-TR" sz="1200" dirty="0">
              <a:solidFill>
                <a:srgbClr val="000000"/>
              </a:solidFill>
              <a:latin typeface="HCFLP H+ Adv P 41153 C"/>
            </a:endParaRPr>
          </a:p>
        </p:txBody>
      </p:sp>
    </p:spTree>
  </p:cSld>
  <p:clrMapOvr>
    <a:masterClrMapping/>
  </p:clrMapOvr>
  <mc:AlternateContent xmlns:mc="http://schemas.openxmlformats.org/markup-compatibility/2006" xmlns:p14="http://schemas.microsoft.com/office/powerpoint/2010/main">
    <mc:Choice Requires="p14">
      <p:transition spd="slow" p14:dur="2000" advTm="98909"/>
    </mc:Choice>
    <mc:Fallback xmlns="">
      <p:transition spd="slow" advTm="9890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descr="metin, ekran görüntüsü, yazılım, web sitesi içeren bir resim&#10;&#10;Açıklama otomatik olarak oluşturuldu">
            <a:extLst>
              <a:ext uri="{FF2B5EF4-FFF2-40B4-BE49-F238E27FC236}">
                <a16:creationId xmlns:a16="http://schemas.microsoft.com/office/drawing/2014/main" id="{7AD49C17-F391-F578-B2BC-BD2A91696059}"/>
              </a:ext>
            </a:extLst>
          </p:cNvPr>
          <p:cNvPicPr>
            <a:picLocks noChangeAspect="1"/>
          </p:cNvPicPr>
          <p:nvPr/>
        </p:nvPicPr>
        <p:blipFill rotWithShape="1">
          <a:blip r:embed="rId3"/>
          <a:srcRect l="27976" t="18483" r="23214" b="7114"/>
          <a:stretch/>
        </p:blipFill>
        <p:spPr>
          <a:xfrm>
            <a:off x="1309129" y="457200"/>
            <a:ext cx="6525741" cy="5943600"/>
          </a:xfrm>
          <a:prstGeom prst="rect">
            <a:avLst/>
          </a:prstGeom>
        </p:spPr>
      </p:pic>
    </p:spTree>
    <p:extLst>
      <p:ext uri="{BB962C8B-B14F-4D97-AF65-F5344CB8AC3E}">
        <p14:creationId xmlns:p14="http://schemas.microsoft.com/office/powerpoint/2010/main" val="2906314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16368E1-9B22-EC85-2313-ED97F0D851E4}"/>
              </a:ext>
            </a:extLst>
          </p:cNvPr>
          <p:cNvSpPr>
            <a:spLocks noGrp="1"/>
          </p:cNvSpPr>
          <p:nvPr>
            <p:ph idx="1"/>
          </p:nvPr>
        </p:nvSpPr>
        <p:spPr>
          <a:xfrm>
            <a:off x="6305551" y="3048029"/>
            <a:ext cx="2033588" cy="761943"/>
          </a:xfrm>
          <a:solidFill>
            <a:schemeClr val="accent2">
              <a:lumMod val="20000"/>
              <a:lumOff val="80000"/>
            </a:schemeClr>
          </a:solidFill>
        </p:spPr>
        <p:txBody>
          <a:bodyPr>
            <a:normAutofit fontScale="92500" lnSpcReduction="20000"/>
          </a:bodyPr>
          <a:lstStyle/>
          <a:p>
            <a:pPr marL="0" indent="0">
              <a:buNone/>
            </a:pPr>
            <a:r>
              <a:rPr lang="en-US" dirty="0"/>
              <a:t>James Reason’s “Swiss cheese model”</a:t>
            </a:r>
          </a:p>
        </p:txBody>
      </p:sp>
      <p:pic>
        <p:nvPicPr>
          <p:cNvPr id="5" name="Resim 4">
            <a:extLst>
              <a:ext uri="{FF2B5EF4-FFF2-40B4-BE49-F238E27FC236}">
                <a16:creationId xmlns:a16="http://schemas.microsoft.com/office/drawing/2014/main" id="{B088F532-FD5E-5FBA-D797-85EB1DB9D62B}"/>
              </a:ext>
            </a:extLst>
          </p:cNvPr>
          <p:cNvPicPr>
            <a:picLocks noChangeAspect="1"/>
          </p:cNvPicPr>
          <p:nvPr/>
        </p:nvPicPr>
        <p:blipFill>
          <a:blip r:embed="rId3"/>
          <a:stretch>
            <a:fillRect/>
          </a:stretch>
        </p:blipFill>
        <p:spPr>
          <a:xfrm>
            <a:off x="320928" y="947602"/>
            <a:ext cx="5984622" cy="4302245"/>
          </a:xfrm>
          <a:prstGeom prst="rect">
            <a:avLst/>
          </a:prstGeom>
        </p:spPr>
      </p:pic>
      <p:sp>
        <p:nvSpPr>
          <p:cNvPr id="4" name="Metin kutusu 3">
            <a:extLst>
              <a:ext uri="{FF2B5EF4-FFF2-40B4-BE49-F238E27FC236}">
                <a16:creationId xmlns:a16="http://schemas.microsoft.com/office/drawing/2014/main" id="{3C178346-452A-0856-AEB1-B83C32FB0C45}"/>
              </a:ext>
            </a:extLst>
          </p:cNvPr>
          <p:cNvSpPr txBox="1"/>
          <p:nvPr/>
        </p:nvSpPr>
        <p:spPr>
          <a:xfrm>
            <a:off x="804863" y="5425650"/>
            <a:ext cx="7534275" cy="507831"/>
          </a:xfrm>
          <a:prstGeom prst="rect">
            <a:avLst/>
          </a:prstGeom>
          <a:noFill/>
        </p:spPr>
        <p:txBody>
          <a:bodyPr wrap="square">
            <a:spAutoFit/>
          </a:bodyPr>
          <a:lstStyle/>
          <a:p>
            <a:r>
              <a:rPr lang="en-US" sz="1350" dirty="0"/>
              <a:t> U.S. Chemical Safety and Hazard Investigation Board</a:t>
            </a:r>
            <a:r>
              <a:rPr lang="tr-TR" sz="1350" dirty="0"/>
              <a:t>. Case </a:t>
            </a:r>
            <a:r>
              <a:rPr lang="tr-TR" sz="1350" dirty="0" err="1"/>
              <a:t>Study</a:t>
            </a:r>
            <a:r>
              <a:rPr lang="tr-TR" sz="1350" dirty="0"/>
              <a:t>. </a:t>
            </a:r>
            <a:r>
              <a:rPr lang="en-US" sz="1350" dirty="0"/>
              <a:t>Texas Tech University</a:t>
            </a:r>
            <a:r>
              <a:rPr lang="tr-TR" sz="1350" dirty="0"/>
              <a:t> </a:t>
            </a:r>
            <a:r>
              <a:rPr lang="en-US" sz="1350" dirty="0"/>
              <a:t> Laboratory Explosion</a:t>
            </a:r>
            <a:r>
              <a:rPr lang="tr-TR" sz="1350" dirty="0"/>
              <a:t> </a:t>
            </a:r>
            <a:r>
              <a:rPr lang="en-US" sz="1350" dirty="0"/>
              <a:t>No. 2010-05-I-TX</a:t>
            </a:r>
          </a:p>
        </p:txBody>
      </p:sp>
    </p:spTree>
    <p:extLst>
      <p:ext uri="{BB962C8B-B14F-4D97-AF65-F5344CB8AC3E}">
        <p14:creationId xmlns:p14="http://schemas.microsoft.com/office/powerpoint/2010/main" val="393826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7"/>
          <p:cNvSpPr txBox="1">
            <a:spLocks noGrp="1"/>
          </p:cNvSpPr>
          <p:nvPr>
            <p:ph type="title"/>
          </p:nvPr>
        </p:nvSpPr>
        <p:spPr>
          <a:xfrm>
            <a:off x="4218241" y="1099295"/>
            <a:ext cx="4049459" cy="1058961"/>
          </a:xfrm>
          <a:prstGeom prst="rect">
            <a:avLst/>
          </a:prstGeom>
        </p:spPr>
        <p:txBody>
          <a:bodyPr spcFirstLastPara="1" vert="horz" lIns="68569" tIns="34275" rIns="68569" bIns="34275" rtlCol="0" anchor="b" anchorCtr="0">
            <a:normAutofit/>
          </a:bodyPr>
          <a:lstStyle/>
          <a:p>
            <a:pPr>
              <a:spcBef>
                <a:spcPts val="0"/>
              </a:spcBef>
              <a:buClr>
                <a:schemeClr val="dk1"/>
              </a:buClr>
              <a:buSzPts val="3300"/>
            </a:pPr>
            <a:r>
              <a:rPr lang="tr-TR" sz="2700" b="1" dirty="0">
                <a:latin typeface="Calibri"/>
                <a:ea typeface="Calibri"/>
                <a:cs typeface="Calibri"/>
                <a:sym typeface="Calibri"/>
              </a:rPr>
              <a:t> Vaka Çalışması: </a:t>
            </a:r>
            <a:br>
              <a:rPr lang="tr-TR" sz="2700" b="1" dirty="0">
                <a:latin typeface="Calibri"/>
                <a:ea typeface="Calibri"/>
                <a:cs typeface="Calibri"/>
                <a:sym typeface="Calibri"/>
              </a:rPr>
            </a:br>
            <a:r>
              <a:rPr lang="tr-TR" sz="2700" b="1" dirty="0">
                <a:latin typeface="Calibri"/>
                <a:ea typeface="Calibri"/>
                <a:cs typeface="Calibri"/>
                <a:sym typeface="Calibri"/>
              </a:rPr>
              <a:t>Alınan Dersler</a:t>
            </a:r>
          </a:p>
        </p:txBody>
      </p:sp>
      <p:sp>
        <p:nvSpPr>
          <p:cNvPr id="284" name="Google Shape;284;p27"/>
          <p:cNvSpPr txBox="1">
            <a:spLocks noGrp="1"/>
          </p:cNvSpPr>
          <p:nvPr>
            <p:ph idx="1"/>
          </p:nvPr>
        </p:nvSpPr>
        <p:spPr>
          <a:xfrm>
            <a:off x="4218241" y="2334768"/>
            <a:ext cx="4049459" cy="2894457"/>
          </a:xfrm>
          <a:prstGeom prst="rect">
            <a:avLst/>
          </a:prstGeom>
        </p:spPr>
        <p:txBody>
          <a:bodyPr spcFirstLastPara="1" vert="horz" lIns="68569" tIns="34275" rIns="68569" bIns="34275" rtlCol="0" anchorCtr="0">
            <a:normAutofit/>
          </a:bodyPr>
          <a:lstStyle/>
          <a:p>
            <a:pPr marL="257175" indent="-209550">
              <a:spcBef>
                <a:spcPts val="900"/>
              </a:spcBef>
              <a:buClr>
                <a:schemeClr val="dk1"/>
              </a:buClr>
              <a:buSzPts val="1000"/>
              <a:buNone/>
            </a:pPr>
            <a:r>
              <a:rPr lang="tr-TR" sz="2400" dirty="0" err="1"/>
              <a:t>Proper</a:t>
            </a:r>
            <a:r>
              <a:rPr lang="tr-TR" sz="2400" dirty="0"/>
              <a:t> Training</a:t>
            </a:r>
          </a:p>
          <a:p>
            <a:pPr marL="257175" indent="-209550">
              <a:spcBef>
                <a:spcPts val="900"/>
              </a:spcBef>
              <a:buClr>
                <a:schemeClr val="dk1"/>
              </a:buClr>
              <a:buSzPts val="1000"/>
              <a:buNone/>
            </a:pPr>
            <a:r>
              <a:rPr lang="tr-TR" sz="2400" dirty="0" err="1"/>
              <a:t>Use</a:t>
            </a:r>
            <a:r>
              <a:rPr lang="tr-TR" sz="2400" dirty="0"/>
              <a:t> of </a:t>
            </a:r>
            <a:r>
              <a:rPr lang="tr-TR" sz="2400" dirty="0" err="1"/>
              <a:t>Safety</a:t>
            </a:r>
            <a:r>
              <a:rPr lang="tr-TR" sz="2400" dirty="0"/>
              <a:t> </a:t>
            </a:r>
            <a:r>
              <a:rPr lang="tr-TR" sz="2400" dirty="0" err="1"/>
              <a:t>Equipment</a:t>
            </a:r>
            <a:endParaRPr lang="tr-TR" sz="2400" dirty="0"/>
          </a:p>
          <a:p>
            <a:pPr marL="257175" indent="-209550">
              <a:spcBef>
                <a:spcPts val="900"/>
              </a:spcBef>
              <a:buClr>
                <a:schemeClr val="dk1"/>
              </a:buClr>
              <a:buSzPts val="1000"/>
              <a:buNone/>
            </a:pPr>
            <a:r>
              <a:rPr lang="tr-TR" sz="2400" dirty="0"/>
              <a:t>Security </a:t>
            </a:r>
            <a:r>
              <a:rPr lang="tr-TR" sz="2400" dirty="0" err="1"/>
              <a:t>Protocols</a:t>
            </a:r>
            <a:endParaRPr lang="tr-TR" sz="2400" dirty="0"/>
          </a:p>
          <a:p>
            <a:pPr marL="257175" indent="-209550">
              <a:spcBef>
                <a:spcPts val="900"/>
              </a:spcBef>
              <a:buClr>
                <a:schemeClr val="dk1"/>
              </a:buClr>
              <a:buSzPts val="1000"/>
              <a:buNone/>
            </a:pPr>
            <a:r>
              <a:rPr lang="tr-TR" sz="2400" dirty="0"/>
              <a:t>Security </a:t>
            </a:r>
            <a:r>
              <a:rPr lang="tr-TR" sz="2400" dirty="0" err="1"/>
              <a:t>Culture</a:t>
            </a:r>
            <a:endParaRPr lang="tr-TR" sz="2400" dirty="0"/>
          </a:p>
          <a:p>
            <a:pPr marL="257175" indent="-209550">
              <a:spcBef>
                <a:spcPts val="900"/>
              </a:spcBef>
              <a:buClr>
                <a:schemeClr val="dk1"/>
              </a:buClr>
              <a:buSzPts val="1000"/>
              <a:buNone/>
            </a:pPr>
            <a:r>
              <a:rPr lang="tr-TR" sz="2400" dirty="0" err="1"/>
              <a:t>Investigation</a:t>
            </a:r>
            <a:r>
              <a:rPr lang="tr-TR" sz="2400" dirty="0"/>
              <a:t> </a:t>
            </a:r>
            <a:r>
              <a:rPr lang="tr-TR" sz="2400" dirty="0" err="1"/>
              <a:t>and</a:t>
            </a:r>
            <a:r>
              <a:rPr lang="tr-TR" sz="2400" dirty="0"/>
              <a:t> </a:t>
            </a:r>
            <a:r>
              <a:rPr lang="tr-TR" sz="2400" dirty="0" err="1"/>
              <a:t>Reporting</a:t>
            </a:r>
            <a:endParaRPr lang="tr-TR" sz="2400" dirty="0"/>
          </a:p>
        </p:txBody>
      </p:sp>
      <p:pic>
        <p:nvPicPr>
          <p:cNvPr id="3" name="Resim 2">
            <a:extLst>
              <a:ext uri="{FF2B5EF4-FFF2-40B4-BE49-F238E27FC236}">
                <a16:creationId xmlns:a16="http://schemas.microsoft.com/office/drawing/2014/main" id="{82486952-61B5-C924-0FC4-7D8329061113}"/>
              </a:ext>
            </a:extLst>
          </p:cNvPr>
          <p:cNvPicPr>
            <a:picLocks noChangeAspect="1"/>
          </p:cNvPicPr>
          <p:nvPr/>
        </p:nvPicPr>
        <p:blipFill>
          <a:blip r:embed="rId3"/>
          <a:stretch>
            <a:fillRect/>
          </a:stretch>
        </p:blipFill>
        <p:spPr>
          <a:xfrm>
            <a:off x="1060598" y="955756"/>
            <a:ext cx="1995442" cy="2618714"/>
          </a:xfrm>
          <a:prstGeom prst="rect">
            <a:avLst/>
          </a:prstGeom>
        </p:spPr>
      </p:pic>
      <p:pic>
        <p:nvPicPr>
          <p:cNvPr id="2" name="Resim 1">
            <a:extLst>
              <a:ext uri="{FF2B5EF4-FFF2-40B4-BE49-F238E27FC236}">
                <a16:creationId xmlns:a16="http://schemas.microsoft.com/office/drawing/2014/main" id="{7E5C58E5-8318-1CEE-EC71-1570CF8D95C7}"/>
              </a:ext>
            </a:extLst>
          </p:cNvPr>
          <p:cNvPicPr>
            <a:picLocks noChangeAspect="1"/>
          </p:cNvPicPr>
          <p:nvPr/>
        </p:nvPicPr>
        <p:blipFill>
          <a:blip r:embed="rId4"/>
          <a:stretch>
            <a:fillRect/>
          </a:stretch>
        </p:blipFill>
        <p:spPr>
          <a:xfrm>
            <a:off x="509417" y="3656271"/>
            <a:ext cx="2923745" cy="21343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653"/>
    </mc:Choice>
    <mc:Fallback xmlns="">
      <p:transition spd="slow" advTm="95653"/>
    </mc:Fallback>
  </mc:AlternateContent>
  <p:extLst>
    <p:ext uri="{3A86A75C-4F4B-4683-9AE1-C65F6400EC91}">
      <p14:laserTraceLst xmlns:p14="http://schemas.microsoft.com/office/powerpoint/2010/main">
        <p14:tracePtLst>
          <p14:tracePt t="74917" x="0" y="0"/>
        </p14:tracePtLst>
        <p14:tracePtLst>
          <p14:tracePt t="80087" x="7924800" y="6788150"/>
          <p14:tracePt t="80103" x="7672388" y="6516688"/>
          <p14:tracePt t="80108" x="7551738" y="6389688"/>
          <p14:tracePt t="80116" x="7431088" y="6264275"/>
          <p14:tracePt t="80124" x="7386638" y="6213475"/>
          <p14:tracePt t="80131" x="7305675" y="6124575"/>
          <p14:tracePt t="80139" x="7242175" y="6054725"/>
          <p14:tracePt t="80147" x="7178675" y="5999163"/>
          <p14:tracePt t="80155" x="7159625" y="5980113"/>
          <p14:tracePt t="80163" x="7134225" y="5948363"/>
          <p14:tracePt t="80171" x="7102475" y="5922963"/>
          <p14:tracePt t="80179" x="7083425" y="5903913"/>
          <p14:tracePt t="80186" x="7070725" y="5891213"/>
          <p14:tracePt t="80194" x="7064375" y="5878513"/>
          <p14:tracePt t="80203" x="7051675" y="5872163"/>
          <p14:tracePt t="80234" x="7045325" y="5859463"/>
          <p14:tracePt t="80298" x="7032625" y="5859463"/>
          <p14:tracePt t="80313" x="7032625" y="5853113"/>
          <p14:tracePt t="80329" x="7026275" y="5853113"/>
          <p14:tracePt t="80345" x="7015163" y="5840413"/>
          <p14:tracePt t="80447" x="7002463" y="5840413"/>
          <p14:tracePt t="81791" x="6977063" y="5840413"/>
          <p14:tracePt t="81799" x="6926263" y="5853113"/>
          <p14:tracePt t="81807" x="6856413" y="5878513"/>
          <p14:tracePt t="81815" x="6780213" y="5910263"/>
          <p14:tracePt t="81823" x="6623050" y="5980113"/>
          <p14:tracePt t="81831" x="6400800" y="6073775"/>
          <p14:tracePt t="81839" x="6142038" y="6194425"/>
          <p14:tracePt t="81847" x="5832475" y="6334125"/>
          <p14:tracePt t="81854" x="5497513" y="6478588"/>
          <p14:tracePt t="81863" x="5175250" y="6630988"/>
          <p14:tracePt t="81870" x="4872038" y="6781800"/>
          <p14:tracePt t="81880" x="4757738" y="6838950"/>
          <p14:tracePt t="84746"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9" name="Google Shape;269;p25"/>
          <p:cNvSpPr txBox="1">
            <a:spLocks noGrp="1"/>
          </p:cNvSpPr>
          <p:nvPr>
            <p:ph type="dt" sz="half" idx="10"/>
          </p:nvPr>
        </p:nvSpPr>
        <p:spPr>
          <a:xfrm>
            <a:off x="3414713" y="5624514"/>
            <a:ext cx="2314575" cy="273844"/>
          </a:xfrm>
          <a:prstGeom prst="rect">
            <a:avLst/>
          </a:prstGeom>
          <a:noFill/>
          <a:ln>
            <a:noFill/>
          </a:ln>
        </p:spPr>
        <p:txBody>
          <a:bodyPr spcFirstLastPara="1" vert="horz" wrap="square" lIns="68569" tIns="34275" rIns="68569" bIns="34275" rtlCol="0" anchor="ctr" anchorCtr="0">
            <a:noAutofit/>
          </a:bodyPr>
          <a:lstStyle/>
          <a:p>
            <a:pPr algn="ctr"/>
            <a:r>
              <a:rPr lang="tr-TR" sz="750">
                <a:solidFill>
                  <a:srgbClr val="BC9E72"/>
                </a:solidFill>
                <a:latin typeface="Arial"/>
                <a:ea typeface="Arial"/>
                <a:cs typeface="Arial"/>
                <a:sym typeface="Arial"/>
              </a:rPr>
              <a:t>Temel</a:t>
            </a:r>
            <a:r>
              <a:rPr lang="tr-TR" sz="750">
                <a:solidFill>
                  <a:srgbClr val="BC9E72"/>
                </a:solidFill>
                <a:latin typeface="Tahoma"/>
                <a:ea typeface="Tahoma"/>
                <a:cs typeface="Tahoma"/>
                <a:sym typeface="Tahoma"/>
              </a:rPr>
              <a:t> Güvenli</a:t>
            </a:r>
            <a:r>
              <a:rPr lang="tr-TR" sz="750">
                <a:solidFill>
                  <a:srgbClr val="BC9E72"/>
                </a:solidFill>
                <a:latin typeface="Arial"/>
                <a:ea typeface="Arial"/>
                <a:cs typeface="Arial"/>
                <a:sym typeface="Arial"/>
              </a:rPr>
              <a:t>k Uyum E</a:t>
            </a:r>
            <a:r>
              <a:rPr lang="tr-TR" sz="750">
                <a:solidFill>
                  <a:srgbClr val="BC9E72"/>
                </a:solidFill>
                <a:latin typeface="Tahoma"/>
                <a:ea typeface="Tahoma"/>
                <a:cs typeface="Tahoma"/>
                <a:sym typeface="Tahoma"/>
              </a:rPr>
              <a:t>ği</a:t>
            </a:r>
            <a:r>
              <a:rPr lang="tr-TR" sz="750">
                <a:solidFill>
                  <a:srgbClr val="BC9E72"/>
                </a:solidFill>
                <a:latin typeface="Arial"/>
                <a:ea typeface="Arial"/>
                <a:cs typeface="Arial"/>
                <a:sym typeface="Arial"/>
              </a:rPr>
              <a:t>timi</a:t>
            </a:r>
            <a:r>
              <a:rPr lang="tr-TR" sz="750">
                <a:solidFill>
                  <a:srgbClr val="BC9E72"/>
                </a:solidFill>
                <a:latin typeface="Tahoma"/>
                <a:ea typeface="Tahoma"/>
                <a:cs typeface="Tahoma"/>
                <a:sym typeface="Tahoma"/>
              </a:rPr>
              <a:t> </a:t>
            </a:r>
            <a:endParaRPr/>
          </a:p>
          <a:p>
            <a:pPr algn="ctr"/>
            <a:r>
              <a:rPr lang="tr-TR" sz="750">
                <a:solidFill>
                  <a:srgbClr val="BC9E72"/>
                </a:solidFill>
                <a:latin typeface="Arial"/>
                <a:ea typeface="Arial"/>
                <a:cs typeface="Arial"/>
                <a:sym typeface="Arial"/>
              </a:rPr>
              <a:t>RSHMB-2009</a:t>
            </a:r>
            <a:endParaRPr/>
          </a:p>
        </p:txBody>
      </p:sp>
      <p:sp>
        <p:nvSpPr>
          <p:cNvPr id="268" name="Google Shape;268;p25"/>
          <p:cNvSpPr txBox="1">
            <a:spLocks noGrp="1"/>
          </p:cNvSpPr>
          <p:nvPr>
            <p:ph type="sldNum" sz="quarter" idx="12"/>
          </p:nvPr>
        </p:nvSpPr>
        <p:spPr>
          <a:xfrm>
            <a:off x="1614488" y="5624514"/>
            <a:ext cx="1543050" cy="273844"/>
          </a:xfrm>
          <a:prstGeom prst="rect">
            <a:avLst/>
          </a:prstGeom>
          <a:noFill/>
          <a:ln>
            <a:noFill/>
          </a:ln>
        </p:spPr>
        <p:txBody>
          <a:bodyPr spcFirstLastPara="1" vert="horz" wrap="square" lIns="68569" tIns="34275" rIns="68569" bIns="34275" rtlCol="0" anchor="ctr" anchorCtr="0">
            <a:noAutofit/>
          </a:bodyPr>
          <a:lstStyle/>
          <a:p>
            <a:pPr algn="l"/>
            <a:fld id="{00000000-1234-1234-1234-123412341234}" type="slidenum">
              <a:rPr lang="tr-TR" sz="750">
                <a:solidFill>
                  <a:schemeClr val="dk1"/>
                </a:solidFill>
                <a:latin typeface="Arial"/>
                <a:ea typeface="Arial"/>
                <a:cs typeface="Arial"/>
                <a:sym typeface="Arial"/>
              </a:rPr>
              <a:pPr algn="l"/>
              <a:t>16</a:t>
            </a:fld>
            <a:endParaRPr sz="750">
              <a:solidFill>
                <a:schemeClr val="dk1"/>
              </a:solidFill>
              <a:latin typeface="Arial"/>
              <a:ea typeface="Arial"/>
              <a:cs typeface="Arial"/>
              <a:sym typeface="Arial"/>
            </a:endParaRPr>
          </a:p>
        </p:txBody>
      </p:sp>
      <p:pic>
        <p:nvPicPr>
          <p:cNvPr id="270" name="Google Shape;270;p25" descr="accidents"/>
          <p:cNvPicPr preferRelativeResize="0"/>
          <p:nvPr/>
        </p:nvPicPr>
        <p:blipFill rotWithShape="1">
          <a:blip r:embed="rId3">
            <a:alphaModFix/>
          </a:blip>
          <a:srcRect l="8003" r="5004" b="6264"/>
          <a:stretch/>
        </p:blipFill>
        <p:spPr>
          <a:xfrm>
            <a:off x="1143000" y="857250"/>
            <a:ext cx="6858000"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4472"/>
    </mc:Choice>
    <mc:Fallback xmlns="">
      <p:transition spd="slow" advTm="447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F6C1D2-65E5-8E12-731E-9D862E68F42C}"/>
              </a:ext>
            </a:extLst>
          </p:cNvPr>
          <p:cNvSpPr txBox="1"/>
          <p:nvPr/>
        </p:nvSpPr>
        <p:spPr>
          <a:xfrm>
            <a:off x="573774" y="1173163"/>
            <a:ext cx="4660213" cy="612775"/>
          </a:xfrm>
          <a:prstGeom prst="rect">
            <a:avLst/>
          </a:prstGeom>
        </p:spPr>
        <p:txBody>
          <a:bodyPr vert="horz" lIns="68580" tIns="34290" rIns="68580" bIns="34290" rtlCol="0" anchor="b">
            <a:normAutofit/>
          </a:bodyPr>
          <a:lstStyle/>
          <a:p>
            <a:pPr>
              <a:lnSpc>
                <a:spcPct val="90000"/>
              </a:lnSpc>
              <a:spcBef>
                <a:spcPct val="0"/>
              </a:spcBef>
              <a:spcAft>
                <a:spcPts val="450"/>
              </a:spcAft>
            </a:pPr>
            <a:r>
              <a:rPr lang="en-US" sz="3600" b="1" dirty="0">
                <a:solidFill>
                  <a:srgbClr val="FF0000"/>
                </a:solidFill>
                <a:effectLst>
                  <a:outerShdw blurRad="38100" dist="38100" dir="2700000" algn="tl">
                    <a:srgbClr val="000000">
                      <a:alpha val="43137"/>
                    </a:srgbClr>
                  </a:outerShdw>
                </a:effectLst>
                <a:ea typeface="+mj-ea"/>
                <a:cs typeface="+mj-cs"/>
              </a:rPr>
              <a:t>Laboratory Safety</a:t>
            </a:r>
          </a:p>
        </p:txBody>
      </p:sp>
      <p:pic>
        <p:nvPicPr>
          <p:cNvPr id="5" name="Resim 4">
            <a:extLst>
              <a:ext uri="{FF2B5EF4-FFF2-40B4-BE49-F238E27FC236}">
                <a16:creationId xmlns:a16="http://schemas.microsoft.com/office/drawing/2014/main" id="{F4629575-2E0B-6532-0686-99E73ECCFE4F}"/>
              </a:ext>
            </a:extLst>
          </p:cNvPr>
          <p:cNvPicPr>
            <a:picLocks noChangeAspect="1"/>
          </p:cNvPicPr>
          <p:nvPr/>
        </p:nvPicPr>
        <p:blipFill>
          <a:blip r:embed="rId3"/>
          <a:srcRect l="12884" r="169"/>
          <a:stretch/>
        </p:blipFill>
        <p:spPr>
          <a:xfrm>
            <a:off x="4671912" y="857257"/>
            <a:ext cx="4472089" cy="514349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Slayt Numarası Yer Tutucusu 2"/>
          <p:cNvSpPr>
            <a:spLocks noGrp="1"/>
          </p:cNvSpPr>
          <p:nvPr>
            <p:ph type="sldNum" sz="quarter" idx="12"/>
          </p:nvPr>
        </p:nvSpPr>
        <p:spPr>
          <a:xfrm>
            <a:off x="6457950" y="5624513"/>
            <a:ext cx="2057400" cy="273844"/>
          </a:xfrm>
        </p:spPr>
        <p:txBody>
          <a:bodyPr vert="horz" lIns="68580" tIns="34290" rIns="68580" bIns="34290" rtlCol="0" anchor="ctr">
            <a:normAutofit/>
          </a:bodyPr>
          <a:lstStyle/>
          <a:p>
            <a:pPr>
              <a:spcAft>
                <a:spcPts val="450"/>
              </a:spcAft>
              <a:defRPr/>
            </a:pPr>
            <a:fld id="{52472CDB-5D1D-6044-8D32-596F60C51AC0}" type="slidenum">
              <a:rPr lang="en-US">
                <a:solidFill>
                  <a:srgbClr val="FFFFFF"/>
                </a:solidFill>
                <a:latin typeface="Calibri" panose="020F0502020204030204"/>
              </a:rPr>
              <a:pPr>
                <a:spcAft>
                  <a:spcPts val="450"/>
                </a:spcAft>
                <a:defRPr/>
              </a:pPr>
              <a:t>17</a:t>
            </a:fld>
            <a:endParaRPr lang="en-US">
              <a:solidFill>
                <a:srgbClr val="FFFFFF"/>
              </a:solidFill>
              <a:latin typeface="Calibri" panose="020F0502020204030204"/>
            </a:endParaRPr>
          </a:p>
        </p:txBody>
      </p:sp>
      <p:sp>
        <p:nvSpPr>
          <p:cNvPr id="9" name="Metin kutusu 8">
            <a:extLst>
              <a:ext uri="{FF2B5EF4-FFF2-40B4-BE49-F238E27FC236}">
                <a16:creationId xmlns:a16="http://schemas.microsoft.com/office/drawing/2014/main" id="{96E2CEF5-83F6-A1B5-2501-8A99FBFAFE66}"/>
              </a:ext>
            </a:extLst>
          </p:cNvPr>
          <p:cNvSpPr txBox="1"/>
          <p:nvPr/>
        </p:nvSpPr>
        <p:spPr>
          <a:xfrm>
            <a:off x="5597526" y="5761434"/>
            <a:ext cx="1889124" cy="270347"/>
          </a:xfrm>
          <a:prstGeom prst="rect">
            <a:avLst/>
          </a:prstGeom>
        </p:spPr>
        <p:txBody>
          <a:bodyPr vert="horz" lIns="68580" tIns="34290" rIns="68580" bIns="34290" rtlCol="0" anchor="b">
            <a:normAutofit lnSpcReduction="10000"/>
          </a:bodyPr>
          <a:lstStyle/>
          <a:p>
            <a:pPr>
              <a:lnSpc>
                <a:spcPct val="90000"/>
              </a:lnSpc>
              <a:spcBef>
                <a:spcPct val="0"/>
              </a:spcBef>
              <a:spcAft>
                <a:spcPts val="450"/>
              </a:spcAft>
            </a:pPr>
            <a:r>
              <a:rPr lang="en-US" sz="1500" b="1" dirty="0">
                <a:ea typeface="+mj-ea"/>
                <a:cs typeface="+mj-cs"/>
              </a:rPr>
              <a:t>Created by ChatGPT</a:t>
            </a:r>
          </a:p>
        </p:txBody>
      </p:sp>
      <p:sp>
        <p:nvSpPr>
          <p:cNvPr id="13" name="Metin kutusu 12">
            <a:extLst>
              <a:ext uri="{FF2B5EF4-FFF2-40B4-BE49-F238E27FC236}">
                <a16:creationId xmlns:a16="http://schemas.microsoft.com/office/drawing/2014/main" id="{B18F39DA-C39A-DE80-2809-32B66996F05D}"/>
              </a:ext>
            </a:extLst>
          </p:cNvPr>
          <p:cNvSpPr txBox="1"/>
          <p:nvPr/>
        </p:nvSpPr>
        <p:spPr>
          <a:xfrm>
            <a:off x="104618" y="2206618"/>
            <a:ext cx="4660213" cy="3000821"/>
          </a:xfrm>
          <a:prstGeom prst="rect">
            <a:avLst/>
          </a:prstGeom>
          <a:noFill/>
        </p:spPr>
        <p:txBody>
          <a:bodyPr wrap="square">
            <a:spAutoFit/>
          </a:bodyPr>
          <a:lstStyle/>
          <a:p>
            <a:pPr marL="342900" indent="-342900">
              <a:buFont typeface="Arial" panose="020B0604020202020204" pitchFamily="34" charset="0"/>
              <a:buChar char="•"/>
            </a:pPr>
            <a:r>
              <a:rPr lang="en-US" sz="2100" dirty="0"/>
              <a:t>It is critical to the integrity of research as well as to protect personnel, equipment and sensitive information. </a:t>
            </a:r>
          </a:p>
          <a:p>
            <a:pPr marL="342900" indent="-342900">
              <a:buFont typeface="Arial" panose="020B0604020202020204" pitchFamily="34" charset="0"/>
              <a:buChar char="•"/>
            </a:pPr>
            <a:r>
              <a:rPr lang="en-US" sz="2100" dirty="0"/>
              <a:t>Lab Security focuses on preventing accidents and injuries, while Lab Security emphasizes measures to prevent unauthorized access, theft, malicious damage or misuse of hazardous materials.</a:t>
            </a:r>
          </a:p>
        </p:txBody>
      </p:sp>
    </p:spTree>
    <p:extLst>
      <p:ext uri="{BB962C8B-B14F-4D97-AF65-F5344CB8AC3E}">
        <p14:creationId xmlns:p14="http://schemas.microsoft.com/office/powerpoint/2010/main" val="65026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EF9FAD53-0F47-A456-5D18-7D680A6E0BC1}"/>
              </a:ext>
            </a:extLst>
          </p:cNvPr>
          <p:cNvSpPr txBox="1"/>
          <p:nvPr/>
        </p:nvSpPr>
        <p:spPr>
          <a:xfrm>
            <a:off x="429370" y="1036155"/>
            <a:ext cx="8263890" cy="1075811"/>
          </a:xfrm>
          <a:prstGeom prst="rect">
            <a:avLst/>
          </a:prstGeom>
        </p:spPr>
        <p:txBody>
          <a:bodyPr vert="horz" lIns="68580" tIns="34290" rIns="68580" bIns="34290" rtlCol="0" anchor="b">
            <a:normAutofit/>
          </a:bodyPr>
          <a:lstStyle/>
          <a:p>
            <a:pPr>
              <a:lnSpc>
                <a:spcPct val="90000"/>
              </a:lnSpc>
              <a:spcBef>
                <a:spcPct val="0"/>
              </a:spcBef>
              <a:spcAft>
                <a:spcPts val="450"/>
              </a:spcAft>
            </a:pPr>
            <a:r>
              <a:rPr lang="en-US" sz="3600" b="1" dirty="0">
                <a:solidFill>
                  <a:srgbClr val="FF0000"/>
                </a:solidFill>
                <a:effectLst>
                  <a:outerShdw blurRad="38100" dist="38100" dir="2700000" algn="tl">
                    <a:srgbClr val="000000">
                      <a:alpha val="43137"/>
                    </a:srgbClr>
                  </a:outerShdw>
                </a:effectLst>
                <a:latin typeface="+mj-lt"/>
                <a:ea typeface="+mj-ea"/>
                <a:cs typeface="+mj-cs"/>
              </a:rPr>
              <a:t>Laboratory Safety</a:t>
            </a:r>
          </a:p>
        </p:txBody>
      </p:sp>
      <p:sp>
        <p:nvSpPr>
          <p:cNvPr id="13" name="Metin kutusu 12">
            <a:extLst>
              <a:ext uri="{FF2B5EF4-FFF2-40B4-BE49-F238E27FC236}">
                <a16:creationId xmlns:a16="http://schemas.microsoft.com/office/drawing/2014/main" id="{B18F39DA-C39A-DE80-2809-32B66996F05D}"/>
              </a:ext>
            </a:extLst>
          </p:cNvPr>
          <p:cNvSpPr txBox="1"/>
          <p:nvPr/>
        </p:nvSpPr>
        <p:spPr>
          <a:xfrm>
            <a:off x="415707" y="2287531"/>
            <a:ext cx="5415879" cy="3473903"/>
          </a:xfrm>
          <a:prstGeom prst="rect">
            <a:avLst/>
          </a:prstGeom>
        </p:spPr>
        <p:txBody>
          <a:bodyPr vert="horz" lIns="68580" tIns="34290" rIns="68580" bIns="34290" rtlCol="0" anchor="t">
            <a:normAutofit fontScale="92500" lnSpcReduction="20000"/>
          </a:bodyPr>
          <a:lstStyle/>
          <a:p>
            <a:pPr>
              <a:lnSpc>
                <a:spcPct val="110000"/>
              </a:lnSpc>
              <a:spcAft>
                <a:spcPts val="450"/>
              </a:spcAft>
            </a:pPr>
            <a:r>
              <a:rPr lang="en-US" sz="2100" b="1" dirty="0"/>
              <a:t>1. Physical Security Measures</a:t>
            </a:r>
          </a:p>
          <a:p>
            <a:pPr marL="342900" indent="-342900">
              <a:lnSpc>
                <a:spcPct val="110000"/>
              </a:lnSpc>
              <a:spcAft>
                <a:spcPts val="450"/>
              </a:spcAft>
              <a:buFont typeface="Arial" panose="020B0604020202020204" pitchFamily="34" charset="0"/>
              <a:buChar char="•"/>
            </a:pPr>
            <a:r>
              <a:rPr lang="en-US" sz="2100" dirty="0"/>
              <a:t>Access Control: Restricted Entry, Visitor Management, Surveillance Systems</a:t>
            </a:r>
          </a:p>
          <a:p>
            <a:pPr marL="342900" indent="-342900">
              <a:lnSpc>
                <a:spcPct val="110000"/>
              </a:lnSpc>
              <a:spcAft>
                <a:spcPts val="450"/>
              </a:spcAft>
              <a:buFont typeface="Arial" panose="020B0604020202020204" pitchFamily="34" charset="0"/>
              <a:buChar char="•"/>
            </a:pPr>
            <a:r>
              <a:rPr lang="en-US" sz="2100" dirty="0"/>
              <a:t>Equipment and Material Security: Lockable Storage, Alarms and Sensors, Inventory Management</a:t>
            </a:r>
          </a:p>
          <a:p>
            <a:pPr>
              <a:lnSpc>
                <a:spcPct val="110000"/>
              </a:lnSpc>
              <a:spcAft>
                <a:spcPts val="450"/>
              </a:spcAft>
            </a:pPr>
            <a:r>
              <a:rPr lang="en-US" sz="2100" b="1" dirty="0"/>
              <a:t>2. Cyber ​​Security and Information Security</a:t>
            </a:r>
          </a:p>
          <a:p>
            <a:pPr marL="342900" indent="-342900">
              <a:lnSpc>
                <a:spcPct val="110000"/>
              </a:lnSpc>
              <a:spcAft>
                <a:spcPts val="450"/>
              </a:spcAft>
              <a:buFont typeface="Arial" panose="020B0604020202020204" pitchFamily="34" charset="0"/>
              <a:buChar char="•"/>
            </a:pPr>
            <a:r>
              <a:rPr lang="en-US" sz="2100" dirty="0"/>
              <a:t>Digital Data Protection: Data Encryption, Access Controls for Digital Systems, Regular Backups</a:t>
            </a:r>
          </a:p>
          <a:p>
            <a:pPr marL="342900" indent="-342900">
              <a:lnSpc>
                <a:spcPct val="110000"/>
              </a:lnSpc>
              <a:spcAft>
                <a:spcPts val="450"/>
              </a:spcAft>
              <a:buFont typeface="Arial" panose="020B0604020202020204" pitchFamily="34" charset="0"/>
              <a:buChar char="•"/>
            </a:pPr>
            <a:r>
              <a:rPr lang="en-US" sz="2100" dirty="0"/>
              <a:t>Cyber ​​Threat Prevention: Software Security, Phishing Awareness, Secure Communications</a:t>
            </a:r>
            <a:endParaRPr lang="en-US" dirty="0"/>
          </a:p>
        </p:txBody>
      </p:sp>
      <p:pic>
        <p:nvPicPr>
          <p:cNvPr id="2" name="Resim 1" descr="giyim, metin, adam, insan, makine içeren bir resim&#10;&#10;Açıklama otomatik olarak oluşturuldu">
            <a:extLst>
              <a:ext uri="{FF2B5EF4-FFF2-40B4-BE49-F238E27FC236}">
                <a16:creationId xmlns:a16="http://schemas.microsoft.com/office/drawing/2014/main" id="{406D1458-B6F7-7968-10FC-DEF3995683F4}"/>
              </a:ext>
            </a:extLst>
          </p:cNvPr>
          <p:cNvPicPr>
            <a:picLocks noChangeAspect="1"/>
          </p:cNvPicPr>
          <p:nvPr/>
        </p:nvPicPr>
        <p:blipFill>
          <a:blip r:embed="rId3"/>
          <a:srcRect r="3792" b="-3"/>
          <a:stretch/>
        </p:blipFill>
        <p:spPr>
          <a:xfrm>
            <a:off x="5756744" y="2427732"/>
            <a:ext cx="2955798" cy="3072384"/>
          </a:xfrm>
          <a:prstGeom prst="rect">
            <a:avLst/>
          </a:prstGeom>
        </p:spPr>
      </p:pic>
      <p:sp>
        <p:nvSpPr>
          <p:cNvPr id="3" name="Slayt Numarası Yer Tutucusu 2"/>
          <p:cNvSpPr>
            <a:spLocks noGrp="1"/>
          </p:cNvSpPr>
          <p:nvPr>
            <p:ph type="sldNum" sz="quarter" idx="12"/>
          </p:nvPr>
        </p:nvSpPr>
        <p:spPr>
          <a:xfrm>
            <a:off x="6457950" y="5624513"/>
            <a:ext cx="2057400" cy="273844"/>
          </a:xfrm>
        </p:spPr>
        <p:txBody>
          <a:bodyPr vert="horz" lIns="68580" tIns="34290" rIns="68580" bIns="34290" rtlCol="0" anchor="ctr">
            <a:normAutofit/>
          </a:bodyPr>
          <a:lstStyle/>
          <a:p>
            <a:pPr>
              <a:spcAft>
                <a:spcPts val="450"/>
              </a:spcAft>
              <a:defRPr/>
            </a:pPr>
            <a:fld id="{52472CDB-5D1D-6044-8D32-596F60C51AC0}" type="slidenum">
              <a:rPr lang="en-US">
                <a:solidFill>
                  <a:prstClr val="black">
                    <a:tint val="75000"/>
                  </a:prstClr>
                </a:solidFill>
                <a:latin typeface="Calibri" panose="020F0502020204030204"/>
              </a:rPr>
              <a:pPr>
                <a:spcAft>
                  <a:spcPts val="450"/>
                </a:spcAft>
                <a:defRPr/>
              </a:pPr>
              <a:t>18</a:t>
            </a:fld>
            <a:endParaRPr lang="en-US">
              <a:solidFill>
                <a:prstClr val="black">
                  <a:tint val="75000"/>
                </a:prstClr>
              </a:solidFill>
              <a:latin typeface="Calibri" panose="020F0502020204030204"/>
            </a:endParaRPr>
          </a:p>
        </p:txBody>
      </p:sp>
      <p:sp>
        <p:nvSpPr>
          <p:cNvPr id="7" name="Metin kutusu 6">
            <a:extLst>
              <a:ext uri="{FF2B5EF4-FFF2-40B4-BE49-F238E27FC236}">
                <a16:creationId xmlns:a16="http://schemas.microsoft.com/office/drawing/2014/main" id="{A31405AB-FDD0-AB22-F061-9A9EDFA5E144}"/>
              </a:ext>
            </a:extLst>
          </p:cNvPr>
          <p:cNvSpPr txBox="1"/>
          <p:nvPr/>
        </p:nvSpPr>
        <p:spPr>
          <a:xfrm>
            <a:off x="6542088" y="5672389"/>
            <a:ext cx="1889124" cy="270347"/>
          </a:xfrm>
          <a:prstGeom prst="rect">
            <a:avLst/>
          </a:prstGeom>
        </p:spPr>
        <p:txBody>
          <a:bodyPr vert="horz" lIns="68580" tIns="34290" rIns="68580" bIns="34290" rtlCol="0" anchor="b">
            <a:normAutofit lnSpcReduction="10000"/>
          </a:bodyPr>
          <a:lstStyle/>
          <a:p>
            <a:pPr>
              <a:lnSpc>
                <a:spcPct val="90000"/>
              </a:lnSpc>
              <a:spcBef>
                <a:spcPct val="0"/>
              </a:spcBef>
              <a:spcAft>
                <a:spcPts val="450"/>
              </a:spcAft>
            </a:pPr>
            <a:r>
              <a:rPr lang="en-US" sz="1500" b="1" dirty="0">
                <a:ea typeface="+mj-ea"/>
                <a:cs typeface="+mj-cs"/>
              </a:rPr>
              <a:t>Created by ChatGPT</a:t>
            </a:r>
          </a:p>
        </p:txBody>
      </p:sp>
    </p:spTree>
    <p:extLst>
      <p:ext uri="{BB962C8B-B14F-4D97-AF65-F5344CB8AC3E}">
        <p14:creationId xmlns:p14="http://schemas.microsoft.com/office/powerpoint/2010/main" val="1954092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EF9FAD53-0F47-A456-5D18-7D680A6E0BC1}"/>
              </a:ext>
            </a:extLst>
          </p:cNvPr>
          <p:cNvSpPr txBox="1"/>
          <p:nvPr/>
        </p:nvSpPr>
        <p:spPr>
          <a:xfrm>
            <a:off x="429370" y="1036155"/>
            <a:ext cx="8263890" cy="1075811"/>
          </a:xfrm>
          <a:prstGeom prst="rect">
            <a:avLst/>
          </a:prstGeom>
        </p:spPr>
        <p:txBody>
          <a:bodyPr vert="horz" lIns="68580" tIns="34290" rIns="68580" bIns="34290" rtlCol="0" anchor="b">
            <a:normAutofit/>
          </a:bodyPr>
          <a:lstStyle/>
          <a:p>
            <a:pPr>
              <a:lnSpc>
                <a:spcPct val="90000"/>
              </a:lnSpc>
              <a:spcBef>
                <a:spcPct val="0"/>
              </a:spcBef>
              <a:spcAft>
                <a:spcPts val="450"/>
              </a:spcAft>
            </a:pPr>
            <a:r>
              <a:rPr lang="en-US" sz="3600" b="1" dirty="0">
                <a:solidFill>
                  <a:srgbClr val="FF0000"/>
                </a:solidFill>
                <a:effectLst>
                  <a:outerShdw blurRad="38100" dist="38100" dir="2700000" algn="tl">
                    <a:srgbClr val="000000">
                      <a:alpha val="43137"/>
                    </a:srgbClr>
                  </a:outerShdw>
                </a:effectLst>
                <a:latin typeface="+mj-lt"/>
                <a:ea typeface="+mj-ea"/>
                <a:cs typeface="+mj-cs"/>
              </a:rPr>
              <a:t>Laboratory Safety</a:t>
            </a:r>
          </a:p>
        </p:txBody>
      </p:sp>
      <p:sp>
        <p:nvSpPr>
          <p:cNvPr id="13" name="Metin kutusu 12">
            <a:extLst>
              <a:ext uri="{FF2B5EF4-FFF2-40B4-BE49-F238E27FC236}">
                <a16:creationId xmlns:a16="http://schemas.microsoft.com/office/drawing/2014/main" id="{B18F39DA-C39A-DE80-2809-32B66996F05D}"/>
              </a:ext>
            </a:extLst>
          </p:cNvPr>
          <p:cNvSpPr txBox="1"/>
          <p:nvPr/>
        </p:nvSpPr>
        <p:spPr>
          <a:xfrm>
            <a:off x="415707" y="2287531"/>
            <a:ext cx="5415879" cy="3473903"/>
          </a:xfrm>
          <a:prstGeom prst="rect">
            <a:avLst/>
          </a:prstGeom>
        </p:spPr>
        <p:txBody>
          <a:bodyPr vert="horz" lIns="68580" tIns="34290" rIns="68580" bIns="34290" rtlCol="0" anchor="t">
            <a:normAutofit lnSpcReduction="10000"/>
          </a:bodyPr>
          <a:lstStyle/>
          <a:p>
            <a:pPr>
              <a:lnSpc>
                <a:spcPct val="110000"/>
              </a:lnSpc>
              <a:spcAft>
                <a:spcPts val="450"/>
              </a:spcAft>
            </a:pPr>
            <a:r>
              <a:rPr lang="en-US" dirty="0"/>
              <a:t>3. Handling Hazardous Materials</a:t>
            </a:r>
          </a:p>
          <a:p>
            <a:pPr marL="285750" indent="-285750">
              <a:lnSpc>
                <a:spcPct val="110000"/>
              </a:lnSpc>
              <a:spcAft>
                <a:spcPts val="450"/>
              </a:spcAft>
              <a:buFont typeface="Arial" panose="020B0604020202020204" pitchFamily="34" charset="0"/>
              <a:buChar char="•"/>
            </a:pPr>
            <a:r>
              <a:rPr lang="en-US" dirty="0"/>
              <a:t>Chemical Safety: Inventory Control, Proper Storage, Training and Awareness</a:t>
            </a:r>
          </a:p>
          <a:p>
            <a:pPr marL="285750" indent="-285750">
              <a:lnSpc>
                <a:spcPct val="110000"/>
              </a:lnSpc>
              <a:spcAft>
                <a:spcPts val="450"/>
              </a:spcAft>
              <a:buFont typeface="Arial" panose="020B0604020202020204" pitchFamily="34" charset="0"/>
              <a:buChar char="•"/>
            </a:pPr>
            <a:r>
              <a:rPr lang="en-US" dirty="0"/>
              <a:t>Biological Materials Safety: Biosecurity Measures, Transportation Security, Incident Response Plan</a:t>
            </a:r>
          </a:p>
          <a:p>
            <a:pPr>
              <a:lnSpc>
                <a:spcPct val="110000"/>
              </a:lnSpc>
              <a:spcAft>
                <a:spcPts val="450"/>
              </a:spcAft>
            </a:pPr>
            <a:endParaRPr lang="en-US" dirty="0"/>
          </a:p>
          <a:p>
            <a:pPr>
              <a:lnSpc>
                <a:spcPct val="110000"/>
              </a:lnSpc>
              <a:spcAft>
                <a:spcPts val="450"/>
              </a:spcAft>
            </a:pPr>
            <a:r>
              <a:rPr lang="en-US" dirty="0"/>
              <a:t>4. Personnel Safety</a:t>
            </a:r>
          </a:p>
          <a:p>
            <a:pPr marL="285750" indent="-285750">
              <a:lnSpc>
                <a:spcPct val="110000"/>
              </a:lnSpc>
              <a:spcAft>
                <a:spcPts val="450"/>
              </a:spcAft>
              <a:buFont typeface="Arial" panose="020B0604020202020204" pitchFamily="34" charset="0"/>
              <a:buChar char="•"/>
            </a:pPr>
            <a:r>
              <a:rPr lang="en-US" dirty="0"/>
              <a:t>Screening and Training: Background Checks; Security Training</a:t>
            </a:r>
          </a:p>
          <a:p>
            <a:pPr marL="285750" indent="-285750">
              <a:lnSpc>
                <a:spcPct val="110000"/>
              </a:lnSpc>
              <a:spcAft>
                <a:spcPts val="450"/>
              </a:spcAft>
              <a:buFont typeface="Arial" panose="020B0604020202020204" pitchFamily="34" charset="0"/>
              <a:buChar char="•"/>
            </a:pPr>
            <a:r>
              <a:rPr lang="en-US" dirty="0"/>
              <a:t>Monitoring and Inspection: Continuous Monitoring, Buddy System</a:t>
            </a:r>
          </a:p>
        </p:txBody>
      </p:sp>
      <p:pic>
        <p:nvPicPr>
          <p:cNvPr id="2" name="Resim 1" descr="giyim, metin, adam, insan, makine içeren bir resim&#10;&#10;Açıklama otomatik olarak oluşturuldu">
            <a:extLst>
              <a:ext uri="{FF2B5EF4-FFF2-40B4-BE49-F238E27FC236}">
                <a16:creationId xmlns:a16="http://schemas.microsoft.com/office/drawing/2014/main" id="{406D1458-B6F7-7968-10FC-DEF3995683F4}"/>
              </a:ext>
            </a:extLst>
          </p:cNvPr>
          <p:cNvPicPr>
            <a:picLocks noChangeAspect="1"/>
          </p:cNvPicPr>
          <p:nvPr/>
        </p:nvPicPr>
        <p:blipFill>
          <a:blip r:embed="rId3"/>
          <a:srcRect r="3792" b="-3"/>
          <a:stretch/>
        </p:blipFill>
        <p:spPr>
          <a:xfrm>
            <a:off x="5756744" y="2427732"/>
            <a:ext cx="2955798" cy="3072384"/>
          </a:xfrm>
          <a:prstGeom prst="rect">
            <a:avLst/>
          </a:prstGeom>
        </p:spPr>
      </p:pic>
      <p:sp>
        <p:nvSpPr>
          <p:cNvPr id="3" name="Slayt Numarası Yer Tutucusu 2"/>
          <p:cNvSpPr>
            <a:spLocks noGrp="1"/>
          </p:cNvSpPr>
          <p:nvPr>
            <p:ph type="sldNum" sz="quarter" idx="12"/>
          </p:nvPr>
        </p:nvSpPr>
        <p:spPr>
          <a:xfrm>
            <a:off x="6457950" y="5624513"/>
            <a:ext cx="2057400" cy="273844"/>
          </a:xfrm>
        </p:spPr>
        <p:txBody>
          <a:bodyPr vert="horz" lIns="68580" tIns="34290" rIns="68580" bIns="34290" rtlCol="0" anchor="ctr">
            <a:normAutofit/>
          </a:bodyPr>
          <a:lstStyle/>
          <a:p>
            <a:pPr>
              <a:spcAft>
                <a:spcPts val="450"/>
              </a:spcAft>
              <a:defRPr/>
            </a:pPr>
            <a:fld id="{52472CDB-5D1D-6044-8D32-596F60C51AC0}" type="slidenum">
              <a:rPr lang="en-US">
                <a:solidFill>
                  <a:prstClr val="black">
                    <a:tint val="75000"/>
                  </a:prstClr>
                </a:solidFill>
                <a:latin typeface="Calibri" panose="020F0502020204030204"/>
              </a:rPr>
              <a:pPr>
                <a:spcAft>
                  <a:spcPts val="450"/>
                </a:spcAft>
                <a:defRPr/>
              </a:pPr>
              <a:t>19</a:t>
            </a:fld>
            <a:endParaRPr lang="en-US">
              <a:solidFill>
                <a:prstClr val="black">
                  <a:tint val="75000"/>
                </a:prstClr>
              </a:solidFill>
              <a:latin typeface="Calibri" panose="020F0502020204030204"/>
            </a:endParaRPr>
          </a:p>
        </p:txBody>
      </p:sp>
      <p:sp>
        <p:nvSpPr>
          <p:cNvPr id="7" name="Metin kutusu 6">
            <a:extLst>
              <a:ext uri="{FF2B5EF4-FFF2-40B4-BE49-F238E27FC236}">
                <a16:creationId xmlns:a16="http://schemas.microsoft.com/office/drawing/2014/main" id="{A31405AB-FDD0-AB22-F061-9A9EDFA5E144}"/>
              </a:ext>
            </a:extLst>
          </p:cNvPr>
          <p:cNvSpPr txBox="1"/>
          <p:nvPr/>
        </p:nvSpPr>
        <p:spPr>
          <a:xfrm>
            <a:off x="6542088" y="5672389"/>
            <a:ext cx="1889124" cy="270347"/>
          </a:xfrm>
          <a:prstGeom prst="rect">
            <a:avLst/>
          </a:prstGeom>
        </p:spPr>
        <p:txBody>
          <a:bodyPr vert="horz" lIns="68580" tIns="34290" rIns="68580" bIns="34290" rtlCol="0" anchor="b">
            <a:normAutofit lnSpcReduction="10000"/>
          </a:bodyPr>
          <a:lstStyle/>
          <a:p>
            <a:pPr>
              <a:lnSpc>
                <a:spcPct val="90000"/>
              </a:lnSpc>
              <a:spcBef>
                <a:spcPct val="0"/>
              </a:spcBef>
              <a:spcAft>
                <a:spcPts val="450"/>
              </a:spcAft>
            </a:pPr>
            <a:r>
              <a:rPr lang="en-US" sz="1500" b="1" dirty="0">
                <a:ea typeface="+mj-ea"/>
                <a:cs typeface="+mj-cs"/>
              </a:rPr>
              <a:t>Created by ChatGPT</a:t>
            </a:r>
          </a:p>
        </p:txBody>
      </p:sp>
    </p:spTree>
    <p:extLst>
      <p:ext uri="{BB962C8B-B14F-4D97-AF65-F5344CB8AC3E}">
        <p14:creationId xmlns:p14="http://schemas.microsoft.com/office/powerpoint/2010/main" val="594826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5"/>
        <p:cNvGrpSpPr/>
        <p:nvPr/>
      </p:nvGrpSpPr>
      <p:grpSpPr>
        <a:xfrm>
          <a:off x="0" y="0"/>
          <a:ext cx="0" cy="0"/>
          <a:chOff x="0" y="0"/>
          <a:chExt cx="0" cy="0"/>
        </a:xfrm>
      </p:grpSpPr>
      <p:pic>
        <p:nvPicPr>
          <p:cNvPr id="100" name="Picture 99">
            <a:extLst>
              <a:ext uri="{FF2B5EF4-FFF2-40B4-BE49-F238E27FC236}">
                <a16:creationId xmlns:a16="http://schemas.microsoft.com/office/drawing/2014/main" id="{EAA03CEA-7B2E-390A-B91F-AF35CF754F5F}"/>
              </a:ext>
            </a:extLst>
          </p:cNvPr>
          <p:cNvPicPr>
            <a:picLocks noChangeAspect="1"/>
          </p:cNvPicPr>
          <p:nvPr/>
        </p:nvPicPr>
        <p:blipFill rotWithShape="1">
          <a:blip r:embed="rId4">
            <a:duotone>
              <a:schemeClr val="bg2">
                <a:shade val="45000"/>
                <a:satMod val="135000"/>
              </a:schemeClr>
              <a:prstClr val="white"/>
            </a:duotone>
          </a:blip>
          <a:srcRect l="535" r="10464" b="-1"/>
          <a:stretch/>
        </p:blipFill>
        <p:spPr>
          <a:xfrm>
            <a:off x="20" y="10"/>
            <a:ext cx="9143980" cy="6857990"/>
          </a:xfrm>
          <a:prstGeom prst="rect">
            <a:avLst/>
          </a:prstGeom>
        </p:spPr>
      </p:pic>
      <p:sp>
        <p:nvSpPr>
          <p:cNvPr id="104" name="Rectangle 103">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Google Shape;96;p2"/>
          <p:cNvSpPr txBox="1">
            <a:spLocks noGrp="1"/>
          </p:cNvSpPr>
          <p:nvPr>
            <p:ph type="title"/>
          </p:nvPr>
        </p:nvSpPr>
        <p:spPr>
          <a:xfrm>
            <a:off x="628650" y="365127"/>
            <a:ext cx="7886700" cy="1325563"/>
          </a:xfrm>
          <a:prstGeom prst="rect">
            <a:avLst/>
          </a:prstGeom>
        </p:spPr>
        <p:txBody>
          <a:bodyPr spcFirstLastPara="1" vert="horz" lIns="91425" tIns="45700" rIns="91425" bIns="45700" rtlCol="0" anchor="ctr" anchorCtr="0">
            <a:normAutofit/>
          </a:bodyPr>
          <a:lstStyle/>
          <a:p>
            <a:pPr>
              <a:spcBef>
                <a:spcPts val="0"/>
              </a:spcBef>
              <a:buClr>
                <a:schemeClr val="dk1"/>
              </a:buClr>
              <a:buSzPts val="3300"/>
            </a:pPr>
            <a:r>
              <a:rPr lang="tr-TR" b="1" dirty="0">
                <a:latin typeface="Calibri"/>
                <a:ea typeface="Calibri"/>
                <a:cs typeface="Calibri"/>
                <a:sym typeface="Calibri"/>
              </a:rPr>
              <a:t>Learning </a:t>
            </a:r>
            <a:r>
              <a:rPr lang="tr-TR" b="1" dirty="0" err="1">
                <a:latin typeface="Calibri"/>
                <a:ea typeface="Calibri"/>
                <a:cs typeface="Calibri"/>
                <a:sym typeface="Calibri"/>
              </a:rPr>
              <a:t>Objectives</a:t>
            </a:r>
            <a:r>
              <a:rPr lang="tr-TR" b="1" dirty="0">
                <a:latin typeface="Calibri"/>
                <a:ea typeface="Calibri"/>
                <a:cs typeface="Calibri"/>
                <a:sym typeface="Calibri"/>
              </a:rPr>
              <a:t> </a:t>
            </a:r>
            <a:r>
              <a:rPr lang="tr-TR" b="1" dirty="0" err="1">
                <a:latin typeface="Calibri"/>
                <a:ea typeface="Calibri"/>
                <a:cs typeface="Calibri"/>
                <a:sym typeface="Calibri"/>
              </a:rPr>
              <a:t>for</a:t>
            </a:r>
            <a:r>
              <a:rPr lang="tr-TR" b="1" dirty="0">
                <a:latin typeface="Calibri"/>
                <a:ea typeface="Calibri"/>
                <a:cs typeface="Calibri"/>
                <a:sym typeface="Calibri"/>
              </a:rPr>
              <a:t> </a:t>
            </a:r>
            <a:r>
              <a:rPr lang="tr-TR" b="1" dirty="0" err="1">
                <a:latin typeface="Calibri"/>
                <a:ea typeface="Calibri"/>
                <a:cs typeface="Calibri"/>
                <a:sym typeface="Calibri"/>
              </a:rPr>
              <a:t>Lab</a:t>
            </a:r>
            <a:r>
              <a:rPr lang="tr-TR" b="1" dirty="0">
                <a:latin typeface="Calibri"/>
                <a:ea typeface="Calibri"/>
                <a:cs typeface="Calibri"/>
                <a:sym typeface="Calibri"/>
              </a:rPr>
              <a:t> </a:t>
            </a:r>
            <a:r>
              <a:rPr lang="tr-TR" b="1" dirty="0" err="1">
                <a:latin typeface="Calibri"/>
                <a:ea typeface="Calibri"/>
                <a:cs typeface="Calibri"/>
                <a:sym typeface="Calibri"/>
              </a:rPr>
              <a:t>Safety</a:t>
            </a:r>
            <a:endParaRPr lang="en-NL" b="1" dirty="0">
              <a:latin typeface="Calibri"/>
              <a:ea typeface="Calibri"/>
              <a:cs typeface="Calibri"/>
              <a:sym typeface="Calibri"/>
            </a:endParaRPr>
          </a:p>
        </p:txBody>
      </p:sp>
      <p:graphicFrame>
        <p:nvGraphicFramePr>
          <p:cNvPr id="99" name="Google Shape;97;p2">
            <a:extLst>
              <a:ext uri="{FF2B5EF4-FFF2-40B4-BE49-F238E27FC236}">
                <a16:creationId xmlns:a16="http://schemas.microsoft.com/office/drawing/2014/main" id="{F6434C65-A9B5-0D01-9CAD-D2FE5D96F87A}"/>
              </a:ext>
            </a:extLst>
          </p:cNvPr>
          <p:cNvGraphicFramePr>
            <a:graphicFrameLocks noGrp="1"/>
          </p:cNvGraphicFramePr>
          <p:nvPr>
            <p:ph idx="1"/>
            <p:extLst>
              <p:ext uri="{D42A27DB-BD31-4B8C-83A1-F6EECF244321}">
                <p14:modId xmlns:p14="http://schemas.microsoft.com/office/powerpoint/2010/main" val="1853735937"/>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7303"/>
    </mc:Choice>
    <mc:Fallback xmlns="">
      <p:transition spd="slow" advTm="873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
                                            <p:graphicEl>
                                              <a:dgm id="{5DFCDDA8-CFE5-FC40-9F4C-C7BD7AC88F45}"/>
                                            </p:graphicEl>
                                          </p:spTgt>
                                        </p:tgtEl>
                                        <p:attrNameLst>
                                          <p:attrName>style.visibility</p:attrName>
                                        </p:attrNameLst>
                                      </p:cBhvr>
                                      <p:to>
                                        <p:strVal val="visible"/>
                                      </p:to>
                                    </p:set>
                                    <p:animEffect transition="in" filter="dissolve">
                                      <p:cBhvr>
                                        <p:cTn id="7" dur="500"/>
                                        <p:tgtEl>
                                          <p:spTgt spid="99">
                                            <p:graphicEl>
                                              <a:dgm id="{5DFCDDA8-CFE5-FC40-9F4C-C7BD7AC88F4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9">
                                            <p:graphicEl>
                                              <a:dgm id="{FC5EC155-5306-614F-BBAF-3C4D8E7964F6}"/>
                                            </p:graphicEl>
                                          </p:spTgt>
                                        </p:tgtEl>
                                        <p:attrNameLst>
                                          <p:attrName>style.visibility</p:attrName>
                                        </p:attrNameLst>
                                      </p:cBhvr>
                                      <p:to>
                                        <p:strVal val="visible"/>
                                      </p:to>
                                    </p:set>
                                    <p:animEffect transition="in" filter="dissolve">
                                      <p:cBhvr>
                                        <p:cTn id="12" dur="500"/>
                                        <p:tgtEl>
                                          <p:spTgt spid="99">
                                            <p:graphicEl>
                                              <a:dgm id="{FC5EC155-5306-614F-BBAF-3C4D8E7964F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9">
                                            <p:graphicEl>
                                              <a:dgm id="{31F3B7DE-4A13-4B41-894C-151E6C505F4D}"/>
                                            </p:graphicEl>
                                          </p:spTgt>
                                        </p:tgtEl>
                                        <p:attrNameLst>
                                          <p:attrName>style.visibility</p:attrName>
                                        </p:attrNameLst>
                                      </p:cBhvr>
                                      <p:to>
                                        <p:strVal val="visible"/>
                                      </p:to>
                                    </p:set>
                                    <p:animEffect transition="in" filter="dissolve">
                                      <p:cBhvr>
                                        <p:cTn id="17" dur="500"/>
                                        <p:tgtEl>
                                          <p:spTgt spid="99">
                                            <p:graphicEl>
                                              <a:dgm id="{31F3B7DE-4A13-4B41-894C-151E6C505F4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9">
                                            <p:graphicEl>
                                              <a:dgm id="{6DEC8A3D-F31A-7548-9B06-B1A05FA88956}"/>
                                            </p:graphicEl>
                                          </p:spTgt>
                                        </p:tgtEl>
                                        <p:attrNameLst>
                                          <p:attrName>style.visibility</p:attrName>
                                        </p:attrNameLst>
                                      </p:cBhvr>
                                      <p:to>
                                        <p:strVal val="visible"/>
                                      </p:to>
                                    </p:set>
                                    <p:animEffect transition="in" filter="dissolve">
                                      <p:cBhvr>
                                        <p:cTn id="22" dur="500"/>
                                        <p:tgtEl>
                                          <p:spTgt spid="99">
                                            <p:graphicEl>
                                              <a:dgm id="{6DEC8A3D-F31A-7548-9B06-B1A05FA88956}"/>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9">
                                            <p:graphicEl>
                                              <a:dgm id="{C042BA0C-92F4-914F-A1F2-388707023F05}"/>
                                            </p:graphicEl>
                                          </p:spTgt>
                                        </p:tgtEl>
                                        <p:attrNameLst>
                                          <p:attrName>style.visibility</p:attrName>
                                        </p:attrNameLst>
                                      </p:cBhvr>
                                      <p:to>
                                        <p:strVal val="visible"/>
                                      </p:to>
                                    </p:set>
                                    <p:animEffect transition="in" filter="dissolve">
                                      <p:cBhvr>
                                        <p:cTn id="27" dur="500"/>
                                        <p:tgtEl>
                                          <p:spTgt spid="99">
                                            <p:graphicEl>
                                              <a:dgm id="{C042BA0C-92F4-914F-A1F2-388707023F05}"/>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9">
                                            <p:graphicEl>
                                              <a:dgm id="{ECB6B41B-E29E-D04E-84CC-45D2271F45A7}"/>
                                            </p:graphicEl>
                                          </p:spTgt>
                                        </p:tgtEl>
                                        <p:attrNameLst>
                                          <p:attrName>style.visibility</p:attrName>
                                        </p:attrNameLst>
                                      </p:cBhvr>
                                      <p:to>
                                        <p:strVal val="visible"/>
                                      </p:to>
                                    </p:set>
                                    <p:animEffect transition="in" filter="dissolve">
                                      <p:cBhvr>
                                        <p:cTn id="32" dur="500"/>
                                        <p:tgtEl>
                                          <p:spTgt spid="99">
                                            <p:graphicEl>
                                              <a:dgm id="{ECB6B41B-E29E-D04E-84CC-45D2271F45A7}"/>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9">
                                            <p:graphicEl>
                                              <a:dgm id="{DBB57233-B5D0-534E-852B-9A79CA122509}"/>
                                            </p:graphicEl>
                                          </p:spTgt>
                                        </p:tgtEl>
                                        <p:attrNameLst>
                                          <p:attrName>style.visibility</p:attrName>
                                        </p:attrNameLst>
                                      </p:cBhvr>
                                      <p:to>
                                        <p:strVal val="visible"/>
                                      </p:to>
                                    </p:set>
                                    <p:animEffect transition="in" filter="dissolve">
                                      <p:cBhvr>
                                        <p:cTn id="37" dur="500"/>
                                        <p:tgtEl>
                                          <p:spTgt spid="99">
                                            <p:graphicEl>
                                              <a:dgm id="{DBB57233-B5D0-534E-852B-9A79CA122509}"/>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9">
                                            <p:graphicEl>
                                              <a:dgm id="{82C30A45-5E7E-0941-9291-0549577DC880}"/>
                                            </p:graphicEl>
                                          </p:spTgt>
                                        </p:tgtEl>
                                        <p:attrNameLst>
                                          <p:attrName>style.visibility</p:attrName>
                                        </p:attrNameLst>
                                      </p:cBhvr>
                                      <p:to>
                                        <p:strVal val="visible"/>
                                      </p:to>
                                    </p:set>
                                    <p:animEffect transition="in" filter="dissolve">
                                      <p:cBhvr>
                                        <p:cTn id="42" dur="500"/>
                                        <p:tgtEl>
                                          <p:spTgt spid="99">
                                            <p:graphicEl>
                                              <a:dgm id="{82C30A45-5E7E-0941-9291-0549577DC88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9"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EF9FAD53-0F47-A456-5D18-7D680A6E0BC1}"/>
              </a:ext>
            </a:extLst>
          </p:cNvPr>
          <p:cNvSpPr txBox="1"/>
          <p:nvPr/>
        </p:nvSpPr>
        <p:spPr>
          <a:xfrm>
            <a:off x="429370" y="1036155"/>
            <a:ext cx="8263890" cy="1075811"/>
          </a:xfrm>
          <a:prstGeom prst="rect">
            <a:avLst/>
          </a:prstGeom>
        </p:spPr>
        <p:txBody>
          <a:bodyPr vert="horz" lIns="68580" tIns="34290" rIns="68580" bIns="34290" rtlCol="0" anchor="b">
            <a:normAutofit/>
          </a:bodyPr>
          <a:lstStyle/>
          <a:p>
            <a:pPr>
              <a:lnSpc>
                <a:spcPct val="90000"/>
              </a:lnSpc>
              <a:spcBef>
                <a:spcPct val="0"/>
              </a:spcBef>
              <a:spcAft>
                <a:spcPts val="450"/>
              </a:spcAft>
            </a:pPr>
            <a:r>
              <a:rPr lang="en-US" sz="3600" b="1" dirty="0">
                <a:solidFill>
                  <a:srgbClr val="FF0000"/>
                </a:solidFill>
                <a:effectLst>
                  <a:outerShdw blurRad="38100" dist="38100" dir="2700000" algn="tl">
                    <a:srgbClr val="000000">
                      <a:alpha val="43137"/>
                    </a:srgbClr>
                  </a:outerShdw>
                </a:effectLst>
                <a:latin typeface="+mj-lt"/>
                <a:ea typeface="+mj-ea"/>
                <a:cs typeface="+mj-cs"/>
              </a:rPr>
              <a:t>Laboratory Safety</a:t>
            </a:r>
          </a:p>
        </p:txBody>
      </p:sp>
      <p:sp>
        <p:nvSpPr>
          <p:cNvPr id="13" name="Metin kutusu 12">
            <a:extLst>
              <a:ext uri="{FF2B5EF4-FFF2-40B4-BE49-F238E27FC236}">
                <a16:creationId xmlns:a16="http://schemas.microsoft.com/office/drawing/2014/main" id="{B18F39DA-C39A-DE80-2809-32B66996F05D}"/>
              </a:ext>
            </a:extLst>
          </p:cNvPr>
          <p:cNvSpPr txBox="1"/>
          <p:nvPr/>
        </p:nvSpPr>
        <p:spPr>
          <a:xfrm>
            <a:off x="429370" y="2410737"/>
            <a:ext cx="5035164" cy="3089379"/>
          </a:xfrm>
          <a:prstGeom prst="rect">
            <a:avLst/>
          </a:prstGeom>
        </p:spPr>
        <p:txBody>
          <a:bodyPr vert="horz" lIns="68580" tIns="34290" rIns="68580" bIns="34290" rtlCol="0" anchor="t">
            <a:normAutofit/>
          </a:bodyPr>
          <a:lstStyle/>
          <a:p>
            <a:pPr>
              <a:lnSpc>
                <a:spcPct val="90000"/>
              </a:lnSpc>
              <a:spcAft>
                <a:spcPts val="450"/>
              </a:spcAft>
            </a:pPr>
            <a:r>
              <a:rPr lang="en-US" dirty="0"/>
              <a:t>5. Emergency Response and Incident Management</a:t>
            </a:r>
          </a:p>
          <a:p>
            <a:pPr marL="285750" indent="-285750">
              <a:lnSpc>
                <a:spcPct val="90000"/>
              </a:lnSpc>
              <a:spcAft>
                <a:spcPts val="450"/>
              </a:spcAft>
              <a:buFontTx/>
              <a:buChar char="-"/>
            </a:pPr>
            <a:r>
              <a:rPr lang="en-US" dirty="0"/>
              <a:t>Incident Reporting and Investigation: Reporting Protocols, Incident Investigation</a:t>
            </a:r>
          </a:p>
          <a:p>
            <a:pPr marL="285750" indent="-285750">
              <a:lnSpc>
                <a:spcPct val="90000"/>
              </a:lnSpc>
              <a:spcAft>
                <a:spcPts val="450"/>
              </a:spcAft>
              <a:buFontTx/>
              <a:buChar char="-"/>
            </a:pPr>
            <a:r>
              <a:rPr lang="en-US" dirty="0"/>
              <a:t>Emergency Preparedness: Emergency Drills, Communication Plan</a:t>
            </a:r>
          </a:p>
        </p:txBody>
      </p:sp>
      <p:pic>
        <p:nvPicPr>
          <p:cNvPr id="2" name="Resim 1" descr="giyim, metin, adam, insan, makine içeren bir resim&#10;&#10;Açıklama otomatik olarak oluşturuldu">
            <a:extLst>
              <a:ext uri="{FF2B5EF4-FFF2-40B4-BE49-F238E27FC236}">
                <a16:creationId xmlns:a16="http://schemas.microsoft.com/office/drawing/2014/main" id="{406D1458-B6F7-7968-10FC-DEF3995683F4}"/>
              </a:ext>
            </a:extLst>
          </p:cNvPr>
          <p:cNvPicPr>
            <a:picLocks noChangeAspect="1"/>
          </p:cNvPicPr>
          <p:nvPr/>
        </p:nvPicPr>
        <p:blipFill>
          <a:blip r:embed="rId3"/>
          <a:srcRect r="3792" b="-3"/>
          <a:stretch/>
        </p:blipFill>
        <p:spPr>
          <a:xfrm>
            <a:off x="5756744" y="2427732"/>
            <a:ext cx="2955798" cy="3072384"/>
          </a:xfrm>
          <a:prstGeom prst="rect">
            <a:avLst/>
          </a:prstGeom>
        </p:spPr>
      </p:pic>
      <p:sp>
        <p:nvSpPr>
          <p:cNvPr id="3" name="Slayt Numarası Yer Tutucusu 2"/>
          <p:cNvSpPr>
            <a:spLocks noGrp="1"/>
          </p:cNvSpPr>
          <p:nvPr>
            <p:ph type="sldNum" sz="quarter" idx="12"/>
          </p:nvPr>
        </p:nvSpPr>
        <p:spPr>
          <a:xfrm>
            <a:off x="6457950" y="5624513"/>
            <a:ext cx="2057400" cy="273844"/>
          </a:xfrm>
        </p:spPr>
        <p:txBody>
          <a:bodyPr vert="horz" lIns="68580" tIns="34290" rIns="68580" bIns="34290" rtlCol="0" anchor="ctr">
            <a:normAutofit/>
          </a:bodyPr>
          <a:lstStyle/>
          <a:p>
            <a:pPr>
              <a:spcAft>
                <a:spcPts val="450"/>
              </a:spcAft>
              <a:defRPr/>
            </a:pPr>
            <a:fld id="{52472CDB-5D1D-6044-8D32-596F60C51AC0}" type="slidenum">
              <a:rPr lang="en-US">
                <a:solidFill>
                  <a:prstClr val="black">
                    <a:tint val="75000"/>
                  </a:prstClr>
                </a:solidFill>
                <a:latin typeface="Calibri" panose="020F0502020204030204"/>
              </a:rPr>
              <a:pPr>
                <a:spcAft>
                  <a:spcPts val="450"/>
                </a:spcAft>
                <a:defRPr/>
              </a:pPr>
              <a:t>20</a:t>
            </a:fld>
            <a:endParaRPr lang="en-US">
              <a:solidFill>
                <a:prstClr val="black">
                  <a:tint val="75000"/>
                </a:prstClr>
              </a:solidFill>
              <a:latin typeface="Calibri" panose="020F0502020204030204"/>
            </a:endParaRPr>
          </a:p>
        </p:txBody>
      </p:sp>
      <p:sp>
        <p:nvSpPr>
          <p:cNvPr id="7" name="Metin kutusu 6">
            <a:extLst>
              <a:ext uri="{FF2B5EF4-FFF2-40B4-BE49-F238E27FC236}">
                <a16:creationId xmlns:a16="http://schemas.microsoft.com/office/drawing/2014/main" id="{A31405AB-FDD0-AB22-F061-9A9EDFA5E144}"/>
              </a:ext>
            </a:extLst>
          </p:cNvPr>
          <p:cNvSpPr txBox="1"/>
          <p:nvPr/>
        </p:nvSpPr>
        <p:spPr>
          <a:xfrm>
            <a:off x="6542088" y="5672389"/>
            <a:ext cx="1889124" cy="270347"/>
          </a:xfrm>
          <a:prstGeom prst="rect">
            <a:avLst/>
          </a:prstGeom>
        </p:spPr>
        <p:txBody>
          <a:bodyPr vert="horz" lIns="68580" tIns="34290" rIns="68580" bIns="34290" rtlCol="0" anchor="b">
            <a:normAutofit lnSpcReduction="10000"/>
          </a:bodyPr>
          <a:lstStyle/>
          <a:p>
            <a:pPr>
              <a:lnSpc>
                <a:spcPct val="90000"/>
              </a:lnSpc>
              <a:spcBef>
                <a:spcPct val="0"/>
              </a:spcBef>
              <a:spcAft>
                <a:spcPts val="450"/>
              </a:spcAft>
            </a:pPr>
            <a:r>
              <a:rPr lang="en-US" sz="1500" b="1" dirty="0">
                <a:ea typeface="+mj-ea"/>
                <a:cs typeface="+mj-cs"/>
              </a:rPr>
              <a:t>Created by ChatGPT</a:t>
            </a:r>
          </a:p>
        </p:txBody>
      </p:sp>
    </p:spTree>
    <p:extLst>
      <p:ext uri="{BB962C8B-B14F-4D97-AF65-F5344CB8AC3E}">
        <p14:creationId xmlns:p14="http://schemas.microsoft.com/office/powerpoint/2010/main" val="2896404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9"/>
          <p:cNvSpPr txBox="1">
            <a:spLocks noGrp="1"/>
          </p:cNvSpPr>
          <p:nvPr>
            <p:ph type="title"/>
          </p:nvPr>
        </p:nvSpPr>
        <p:spPr>
          <a:xfrm>
            <a:off x="1614488" y="1705571"/>
            <a:ext cx="5915025" cy="745629"/>
          </a:xfrm>
          <a:prstGeom prst="rect">
            <a:avLst/>
          </a:prstGeom>
        </p:spPr>
        <p:txBody>
          <a:bodyPr spcFirstLastPara="1" vert="horz" lIns="51427" tIns="25706" rIns="51427" bIns="25706" rtlCol="0" anchor="ctr" anchorCtr="0">
            <a:normAutofit/>
          </a:bodyPr>
          <a:lstStyle/>
          <a:p>
            <a:pPr>
              <a:spcBef>
                <a:spcPts val="0"/>
              </a:spcBef>
              <a:buClr>
                <a:schemeClr val="dk1"/>
              </a:buClr>
              <a:buSzPts val="3600"/>
            </a:pPr>
            <a:r>
              <a:rPr lang="tr-TR" b="1" dirty="0" err="1">
                <a:latin typeface="+mn-lt"/>
                <a:ea typeface="Calibri"/>
                <a:cs typeface="Calibri"/>
                <a:sym typeface="Calibri"/>
              </a:rPr>
              <a:t>Questions</a:t>
            </a:r>
            <a:r>
              <a:rPr lang="tr-TR" b="1" dirty="0">
                <a:latin typeface="+mn-lt"/>
                <a:ea typeface="Calibri"/>
                <a:cs typeface="Calibri"/>
                <a:sym typeface="Calibri"/>
              </a:rPr>
              <a:t> </a:t>
            </a:r>
            <a:r>
              <a:rPr lang="tr-TR" b="1" dirty="0" err="1">
                <a:latin typeface="+mn-lt"/>
                <a:ea typeface="Calibri"/>
                <a:cs typeface="Calibri"/>
                <a:sym typeface="Calibri"/>
              </a:rPr>
              <a:t>and</a:t>
            </a:r>
            <a:r>
              <a:rPr lang="tr-TR" b="1" dirty="0">
                <a:latin typeface="+mn-lt"/>
                <a:ea typeface="Calibri"/>
                <a:cs typeface="Calibri"/>
                <a:sym typeface="Calibri"/>
              </a:rPr>
              <a:t> </a:t>
            </a:r>
            <a:r>
              <a:rPr lang="tr-TR" b="1" dirty="0" err="1">
                <a:latin typeface="+mn-lt"/>
                <a:ea typeface="Calibri"/>
                <a:cs typeface="Calibri"/>
                <a:sym typeface="Calibri"/>
              </a:rPr>
              <a:t>Discussion</a:t>
            </a:r>
            <a:endParaRPr lang="tr-TR" dirty="0">
              <a:latin typeface="+mn-lt"/>
              <a:ea typeface="Calibri"/>
              <a:cs typeface="Calibri"/>
              <a:sym typeface="Calibri"/>
            </a:endParaRPr>
          </a:p>
        </p:txBody>
      </p:sp>
      <p:graphicFrame>
        <p:nvGraphicFramePr>
          <p:cNvPr id="300" name="Google Shape;298;p29">
            <a:extLst>
              <a:ext uri="{FF2B5EF4-FFF2-40B4-BE49-F238E27FC236}">
                <a16:creationId xmlns:a16="http://schemas.microsoft.com/office/drawing/2014/main" id="{9CDBA956-9CA8-264F-0231-AF3639F9F6CB}"/>
              </a:ext>
            </a:extLst>
          </p:cNvPr>
          <p:cNvGraphicFramePr>
            <a:graphicFrameLocks noGrp="1"/>
          </p:cNvGraphicFramePr>
          <p:nvPr>
            <p:ph idx="1"/>
            <p:extLst>
              <p:ext uri="{D42A27DB-BD31-4B8C-83A1-F6EECF244321}">
                <p14:modId xmlns:p14="http://schemas.microsoft.com/office/powerpoint/2010/main" val="1255016255"/>
              </p:ext>
            </p:extLst>
          </p:nvPr>
        </p:nvGraphicFramePr>
        <p:xfrm>
          <a:off x="739588" y="2753487"/>
          <a:ext cx="7651377" cy="3203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6612"/>
    </mc:Choice>
    <mc:Fallback xmlns="">
      <p:transition spd="slow" advTm="661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8">
            <a:extLst>
              <a:ext uri="{FF2B5EF4-FFF2-40B4-BE49-F238E27FC236}">
                <a16:creationId xmlns:a16="http://schemas.microsoft.com/office/drawing/2014/main" id="{F1AC657C-306F-B6E9-8173-9D5EF5F6829F}"/>
              </a:ext>
            </a:extLst>
          </p:cNvPr>
          <p:cNvSpPr txBox="1">
            <a:spLocks noGrp="1"/>
          </p:cNvSpPr>
          <p:nvPr>
            <p:ph type="title"/>
          </p:nvPr>
        </p:nvSpPr>
        <p:spPr>
          <a:xfrm>
            <a:off x="460561" y="349624"/>
            <a:ext cx="7674909" cy="1350395"/>
          </a:xfrm>
          <a:prstGeom prst="rect">
            <a:avLst/>
          </a:prstGeom>
        </p:spPr>
        <p:txBody>
          <a:bodyPr spcFirstLastPara="1" vert="horz" lIns="68569" tIns="34275" rIns="68569" bIns="34275" rtlCol="0" anchor="ctr" anchorCtr="0">
            <a:normAutofit/>
          </a:bodyPr>
          <a:lstStyle/>
          <a:p>
            <a:pPr algn="ctr">
              <a:spcBef>
                <a:spcPts val="0"/>
              </a:spcBef>
              <a:buClr>
                <a:schemeClr val="dk1"/>
              </a:buClr>
              <a:buSzPts val="3600"/>
            </a:pPr>
            <a:r>
              <a:rPr lang="tr-TR" sz="3000" i="1" dirty="0" err="1">
                <a:latin typeface="Calibri"/>
                <a:ea typeface="Calibri"/>
                <a:cs typeface="Calibri"/>
                <a:sym typeface="Calibri"/>
              </a:rPr>
              <a:t>Laboratory</a:t>
            </a:r>
            <a:r>
              <a:rPr lang="tr-TR" sz="3000" i="1" dirty="0">
                <a:latin typeface="Calibri"/>
                <a:ea typeface="Calibri"/>
                <a:cs typeface="Calibri"/>
                <a:sym typeface="Calibri"/>
              </a:rPr>
              <a:t> </a:t>
            </a:r>
            <a:r>
              <a:rPr lang="tr-TR" sz="3000" i="1" dirty="0" err="1">
                <a:latin typeface="Calibri"/>
                <a:ea typeface="Calibri"/>
                <a:cs typeface="Calibri"/>
                <a:sym typeface="Calibri"/>
              </a:rPr>
              <a:t>Safety</a:t>
            </a:r>
            <a:r>
              <a:rPr lang="tr-TR" sz="3000" i="1" dirty="0">
                <a:latin typeface="Calibri"/>
                <a:ea typeface="Calibri"/>
                <a:cs typeface="Calibri"/>
                <a:sym typeface="Calibri"/>
              </a:rPr>
              <a:t> </a:t>
            </a:r>
            <a:r>
              <a:rPr lang="tr-TR" sz="3000" i="1" dirty="0" err="1">
                <a:latin typeface="Calibri"/>
                <a:ea typeface="Calibri"/>
                <a:cs typeface="Calibri"/>
                <a:sym typeface="Calibri"/>
              </a:rPr>
              <a:t>and</a:t>
            </a:r>
            <a:r>
              <a:rPr lang="tr-TR" sz="3000" i="1" dirty="0">
                <a:latin typeface="Calibri"/>
                <a:ea typeface="Calibri"/>
                <a:cs typeface="Calibri"/>
                <a:sym typeface="Calibri"/>
              </a:rPr>
              <a:t> Security </a:t>
            </a:r>
            <a:r>
              <a:rPr lang="tr-TR" sz="3000" i="1" dirty="0" err="1">
                <a:latin typeface="Calibri"/>
                <a:ea typeface="Calibri"/>
                <a:cs typeface="Calibri"/>
                <a:sym typeface="Calibri"/>
              </a:rPr>
              <a:t>Summary</a:t>
            </a:r>
            <a:endParaRPr lang="tr-TR" sz="3000" i="1" dirty="0">
              <a:latin typeface="Calibri"/>
              <a:ea typeface="Calibri"/>
              <a:cs typeface="Calibri"/>
              <a:sym typeface="Calibri"/>
            </a:endParaRPr>
          </a:p>
        </p:txBody>
      </p:sp>
      <p:sp>
        <p:nvSpPr>
          <p:cNvPr id="291" name="Google Shape;291;p28">
            <a:extLst>
              <a:ext uri="{FF2B5EF4-FFF2-40B4-BE49-F238E27FC236}">
                <a16:creationId xmlns:a16="http://schemas.microsoft.com/office/drawing/2014/main" id="{73A10473-0462-11E2-8058-5C0B00F7F38F}"/>
              </a:ext>
            </a:extLst>
          </p:cNvPr>
          <p:cNvSpPr txBox="1">
            <a:spLocks noGrp="1"/>
          </p:cNvSpPr>
          <p:nvPr>
            <p:ph idx="1"/>
          </p:nvPr>
        </p:nvSpPr>
        <p:spPr>
          <a:xfrm>
            <a:off x="361950" y="1741872"/>
            <a:ext cx="4467224" cy="4766504"/>
          </a:xfrm>
          <a:prstGeom prst="rect">
            <a:avLst/>
          </a:prstGeom>
        </p:spPr>
        <p:txBody>
          <a:bodyPr spcFirstLastPara="1" vert="horz" lIns="68569" tIns="34275" rIns="68569" bIns="34275" rtlCol="0" anchorCtr="0">
            <a:normAutofit fontScale="92500" lnSpcReduction="20000"/>
          </a:bodyPr>
          <a:lstStyle/>
          <a:p>
            <a:pPr>
              <a:spcBef>
                <a:spcPts val="1163"/>
              </a:spcBef>
              <a:buClr>
                <a:schemeClr val="dk1"/>
              </a:buClr>
              <a:buSzPts val="1000"/>
            </a:pPr>
            <a:r>
              <a:rPr lang="tr-TR" sz="2800" b="1" dirty="0" err="1">
                <a:latin typeface="Calibri" panose="020F0502020204030204" pitchFamily="34" charset="0"/>
                <a:ea typeface="Calibri" panose="020F0502020204030204" pitchFamily="34" charset="0"/>
                <a:cs typeface="Calibri" panose="020F0502020204030204" pitchFamily="34" charset="0"/>
              </a:rPr>
              <a:t>Lab</a:t>
            </a:r>
            <a:r>
              <a:rPr lang="tr-TR" sz="2800" b="1" dirty="0">
                <a:latin typeface="Calibri" panose="020F0502020204030204" pitchFamily="34" charset="0"/>
                <a:ea typeface="Calibri" panose="020F0502020204030204" pitchFamily="34" charset="0"/>
                <a:cs typeface="Calibri" panose="020F0502020204030204" pitchFamily="34" charset="0"/>
              </a:rPr>
              <a:t> </a:t>
            </a:r>
            <a:r>
              <a:rPr lang="tr-TR" sz="2800" b="1" dirty="0" err="1">
                <a:latin typeface="Calibri" panose="020F0502020204030204" pitchFamily="34" charset="0"/>
                <a:ea typeface="Calibri" panose="020F0502020204030204" pitchFamily="34" charset="0"/>
                <a:cs typeface="Calibri" panose="020F0502020204030204" pitchFamily="34" charset="0"/>
              </a:rPr>
              <a:t>Safety</a:t>
            </a:r>
            <a:endParaRPr lang="tr-TR" sz="2800" b="1" dirty="0">
              <a:latin typeface="Calibri" panose="020F0502020204030204" pitchFamily="34" charset="0"/>
              <a:ea typeface="Calibri" panose="020F0502020204030204" pitchFamily="34" charset="0"/>
              <a:cs typeface="Calibri" panose="020F0502020204030204" pitchFamily="34" charset="0"/>
            </a:endParaRPr>
          </a:p>
          <a:p>
            <a:pPr lvl="1">
              <a:spcBef>
                <a:spcPts val="1163"/>
              </a:spcBef>
              <a:buClr>
                <a:schemeClr val="dk1"/>
              </a:buClr>
              <a:buSzPts val="1000"/>
            </a:pPr>
            <a:r>
              <a:rPr lang="tr-TR" sz="2500" dirty="0" err="1">
                <a:latin typeface="Calibri" panose="020F0502020204030204" pitchFamily="34" charset="0"/>
                <a:ea typeface="Calibri" panose="020F0502020204030204" pitchFamily="34" charset="0"/>
                <a:cs typeface="Calibri" panose="020F0502020204030204" pitchFamily="34" charset="0"/>
              </a:rPr>
              <a:t>Safety</a:t>
            </a:r>
            <a:r>
              <a:rPr lang="tr-TR" sz="2500" dirty="0">
                <a:latin typeface="Calibri" panose="020F0502020204030204" pitchFamily="34" charset="0"/>
                <a:ea typeface="Calibri" panose="020F0502020204030204" pitchFamily="34" charset="0"/>
                <a:cs typeface="Calibri" panose="020F0502020204030204" pitchFamily="34" charset="0"/>
              </a:rPr>
              <a:t> </a:t>
            </a:r>
            <a:r>
              <a:rPr lang="tr-TR" sz="2500" dirty="0" err="1">
                <a:latin typeface="Calibri" panose="020F0502020204030204" pitchFamily="34" charset="0"/>
                <a:ea typeface="Calibri" panose="020F0502020204030204" pitchFamily="34" charset="0"/>
                <a:cs typeface="Calibri" panose="020F0502020204030204" pitchFamily="34" charset="0"/>
              </a:rPr>
              <a:t>protocols</a:t>
            </a:r>
            <a:endParaRPr lang="tr-TR" sz="2500" dirty="0">
              <a:latin typeface="Calibri" panose="020F0502020204030204" pitchFamily="34" charset="0"/>
              <a:ea typeface="Calibri" panose="020F0502020204030204" pitchFamily="34" charset="0"/>
              <a:cs typeface="Calibri" panose="020F0502020204030204" pitchFamily="34" charset="0"/>
            </a:endParaRPr>
          </a:p>
          <a:p>
            <a:pPr lvl="1">
              <a:spcBef>
                <a:spcPts val="1163"/>
              </a:spcBef>
              <a:buClr>
                <a:schemeClr val="dk1"/>
              </a:buClr>
              <a:buSzPts val="1000"/>
            </a:pPr>
            <a:r>
              <a:rPr lang="tr-TR" sz="2500" dirty="0">
                <a:latin typeface="Calibri" panose="020F0502020204030204" pitchFamily="34" charset="0"/>
                <a:ea typeface="Calibri" panose="020F0502020204030204" pitchFamily="34" charset="0"/>
                <a:cs typeface="Calibri" panose="020F0502020204030204" pitchFamily="34" charset="0"/>
              </a:rPr>
              <a:t>Risk </a:t>
            </a:r>
            <a:r>
              <a:rPr lang="tr-TR" sz="2500" dirty="0" err="1">
                <a:latin typeface="Calibri" panose="020F0502020204030204" pitchFamily="34" charset="0"/>
                <a:ea typeface="Calibri" panose="020F0502020204030204" pitchFamily="34" charset="0"/>
                <a:cs typeface="Calibri" panose="020F0502020204030204" pitchFamily="34" charset="0"/>
              </a:rPr>
              <a:t>assessment</a:t>
            </a:r>
            <a:endParaRPr lang="tr-TR" sz="2500" dirty="0">
              <a:latin typeface="Calibri" panose="020F0502020204030204" pitchFamily="34" charset="0"/>
              <a:ea typeface="Calibri" panose="020F0502020204030204" pitchFamily="34" charset="0"/>
              <a:cs typeface="Calibri" panose="020F0502020204030204" pitchFamily="34" charset="0"/>
            </a:endParaRPr>
          </a:p>
          <a:p>
            <a:pPr lvl="1">
              <a:spcBef>
                <a:spcPts val="1163"/>
              </a:spcBef>
              <a:buClr>
                <a:schemeClr val="dk1"/>
              </a:buClr>
              <a:buSzPts val="1000"/>
            </a:pPr>
            <a:r>
              <a:rPr lang="tr-TR" sz="2500" dirty="0" err="1">
                <a:latin typeface="Calibri" panose="020F0502020204030204" pitchFamily="34" charset="0"/>
                <a:ea typeface="Calibri" panose="020F0502020204030204" pitchFamily="34" charset="0"/>
                <a:cs typeface="Calibri" panose="020F0502020204030204" pitchFamily="34" charset="0"/>
              </a:rPr>
              <a:t>Personal</a:t>
            </a:r>
            <a:r>
              <a:rPr lang="tr-TR" sz="2500" dirty="0">
                <a:latin typeface="Calibri" panose="020F0502020204030204" pitchFamily="34" charset="0"/>
                <a:ea typeface="Calibri" panose="020F0502020204030204" pitchFamily="34" charset="0"/>
                <a:cs typeface="Calibri" panose="020F0502020204030204" pitchFamily="34" charset="0"/>
              </a:rPr>
              <a:t> </a:t>
            </a:r>
            <a:r>
              <a:rPr lang="tr-TR" sz="2500" dirty="0" err="1">
                <a:latin typeface="Calibri" panose="020F0502020204030204" pitchFamily="34" charset="0"/>
                <a:ea typeface="Calibri" panose="020F0502020204030204" pitchFamily="34" charset="0"/>
                <a:cs typeface="Calibri" panose="020F0502020204030204" pitchFamily="34" charset="0"/>
              </a:rPr>
              <a:t>and</a:t>
            </a:r>
            <a:r>
              <a:rPr lang="tr-TR" sz="2500" dirty="0">
                <a:latin typeface="Calibri" panose="020F0502020204030204" pitchFamily="34" charset="0"/>
                <a:ea typeface="Calibri" panose="020F0502020204030204" pitchFamily="34" charset="0"/>
                <a:cs typeface="Calibri" panose="020F0502020204030204" pitchFamily="34" charset="0"/>
              </a:rPr>
              <a:t> </a:t>
            </a:r>
            <a:r>
              <a:rPr lang="tr-TR" sz="2500" dirty="0" err="1">
                <a:latin typeface="Calibri" panose="020F0502020204030204" pitchFamily="34" charset="0"/>
                <a:ea typeface="Calibri" panose="020F0502020204030204" pitchFamily="34" charset="0"/>
                <a:cs typeface="Calibri" panose="020F0502020204030204" pitchFamily="34" charset="0"/>
              </a:rPr>
              <a:t>environmental</a:t>
            </a:r>
            <a:r>
              <a:rPr lang="tr-TR" sz="2500" dirty="0">
                <a:latin typeface="Calibri" panose="020F0502020204030204" pitchFamily="34" charset="0"/>
                <a:ea typeface="Calibri" panose="020F0502020204030204" pitchFamily="34" charset="0"/>
                <a:cs typeface="Calibri" panose="020F0502020204030204" pitchFamily="34" charset="0"/>
              </a:rPr>
              <a:t> </a:t>
            </a:r>
            <a:r>
              <a:rPr lang="tr-TR" sz="2500" dirty="0" err="1">
                <a:latin typeface="Calibri" panose="020F0502020204030204" pitchFamily="34" charset="0"/>
                <a:ea typeface="Calibri" panose="020F0502020204030204" pitchFamily="34" charset="0"/>
                <a:cs typeface="Calibri" panose="020F0502020204030204" pitchFamily="34" charset="0"/>
              </a:rPr>
              <a:t>safety</a:t>
            </a:r>
            <a:endParaRPr lang="tr-TR" sz="2800" dirty="0">
              <a:latin typeface="Calibri" panose="020F0502020204030204" pitchFamily="34" charset="0"/>
              <a:ea typeface="Calibri" panose="020F0502020204030204" pitchFamily="34" charset="0"/>
              <a:cs typeface="Calibri" panose="020F0502020204030204" pitchFamily="34" charset="0"/>
            </a:endParaRPr>
          </a:p>
          <a:p>
            <a:pPr>
              <a:spcBef>
                <a:spcPts val="1163"/>
              </a:spcBef>
              <a:buClr>
                <a:schemeClr val="dk1"/>
              </a:buClr>
              <a:buSzPts val="1000"/>
            </a:pPr>
            <a:r>
              <a:rPr lang="tr-TR" sz="2800" b="1" dirty="0" err="1">
                <a:latin typeface="Calibri" panose="020F0502020204030204" pitchFamily="34" charset="0"/>
                <a:ea typeface="Calibri" panose="020F0502020204030204" pitchFamily="34" charset="0"/>
                <a:cs typeface="Calibri" panose="020F0502020204030204" pitchFamily="34" charset="0"/>
              </a:rPr>
              <a:t>Lab</a:t>
            </a:r>
            <a:r>
              <a:rPr lang="tr-TR" sz="2800" b="1" dirty="0">
                <a:latin typeface="Calibri" panose="020F0502020204030204" pitchFamily="34" charset="0"/>
                <a:ea typeface="Calibri" panose="020F0502020204030204" pitchFamily="34" charset="0"/>
                <a:cs typeface="Calibri" panose="020F0502020204030204" pitchFamily="34" charset="0"/>
              </a:rPr>
              <a:t> </a:t>
            </a:r>
            <a:r>
              <a:rPr lang="tr-TR" sz="2800" b="1" dirty="0" err="1">
                <a:latin typeface="Calibri" panose="020F0502020204030204" pitchFamily="34" charset="0"/>
                <a:ea typeface="Calibri" panose="020F0502020204030204" pitchFamily="34" charset="0"/>
                <a:cs typeface="Calibri" panose="020F0502020204030204" pitchFamily="34" charset="0"/>
              </a:rPr>
              <a:t>Safety</a:t>
            </a:r>
            <a:endParaRPr lang="tr-TR" sz="2800" b="1" dirty="0">
              <a:latin typeface="Calibri" panose="020F0502020204030204" pitchFamily="34" charset="0"/>
              <a:ea typeface="Calibri" panose="020F0502020204030204" pitchFamily="34" charset="0"/>
              <a:cs typeface="Calibri" panose="020F0502020204030204" pitchFamily="34" charset="0"/>
            </a:endParaRPr>
          </a:p>
          <a:p>
            <a:pPr lvl="1">
              <a:spcBef>
                <a:spcPts val="1163"/>
              </a:spcBef>
              <a:buClr>
                <a:schemeClr val="dk1"/>
              </a:buClr>
              <a:buSzPts val="1000"/>
            </a:pPr>
            <a:r>
              <a:rPr lang="tr-TR" sz="2500" dirty="0" err="1">
                <a:latin typeface="Calibri" panose="020F0502020204030204" pitchFamily="34" charset="0"/>
                <a:ea typeface="Calibri" panose="020F0502020204030204" pitchFamily="34" charset="0"/>
                <a:cs typeface="Calibri" panose="020F0502020204030204" pitchFamily="34" charset="0"/>
              </a:rPr>
              <a:t>Physical</a:t>
            </a:r>
            <a:r>
              <a:rPr lang="tr-TR" sz="2500" dirty="0">
                <a:latin typeface="Calibri" panose="020F0502020204030204" pitchFamily="34" charset="0"/>
                <a:ea typeface="Calibri" panose="020F0502020204030204" pitchFamily="34" charset="0"/>
                <a:cs typeface="Calibri" panose="020F0502020204030204" pitchFamily="34" charset="0"/>
              </a:rPr>
              <a:t> </a:t>
            </a:r>
            <a:r>
              <a:rPr lang="tr-TR" sz="2500" dirty="0" err="1">
                <a:latin typeface="Calibri" panose="020F0502020204030204" pitchFamily="34" charset="0"/>
                <a:ea typeface="Calibri" panose="020F0502020204030204" pitchFamily="34" charset="0"/>
                <a:cs typeface="Calibri" panose="020F0502020204030204" pitchFamily="34" charset="0"/>
              </a:rPr>
              <a:t>security</a:t>
            </a:r>
            <a:r>
              <a:rPr lang="tr-TR" sz="2500" dirty="0">
                <a:latin typeface="Calibri" panose="020F0502020204030204" pitchFamily="34" charset="0"/>
                <a:ea typeface="Calibri" panose="020F0502020204030204" pitchFamily="34" charset="0"/>
                <a:cs typeface="Calibri" panose="020F0502020204030204" pitchFamily="34" charset="0"/>
              </a:rPr>
              <a:t> </a:t>
            </a:r>
            <a:r>
              <a:rPr lang="tr-TR" sz="2500" dirty="0" err="1">
                <a:latin typeface="Calibri" panose="020F0502020204030204" pitchFamily="34" charset="0"/>
                <a:ea typeface="Calibri" panose="020F0502020204030204" pitchFamily="34" charset="0"/>
                <a:cs typeface="Calibri" panose="020F0502020204030204" pitchFamily="34" charset="0"/>
              </a:rPr>
              <a:t>measures</a:t>
            </a:r>
            <a:endParaRPr lang="tr-TR" sz="2500" dirty="0">
              <a:latin typeface="Calibri" panose="020F0502020204030204" pitchFamily="34" charset="0"/>
              <a:ea typeface="Calibri" panose="020F0502020204030204" pitchFamily="34" charset="0"/>
              <a:cs typeface="Calibri" panose="020F0502020204030204" pitchFamily="34" charset="0"/>
            </a:endParaRPr>
          </a:p>
          <a:p>
            <a:pPr lvl="1">
              <a:spcBef>
                <a:spcPts val="1163"/>
              </a:spcBef>
              <a:buClr>
                <a:schemeClr val="dk1"/>
              </a:buClr>
              <a:buSzPts val="1000"/>
            </a:pPr>
            <a:r>
              <a:rPr lang="tr-TR" sz="2500" dirty="0" err="1">
                <a:latin typeface="Calibri" panose="020F0502020204030204" pitchFamily="34" charset="0"/>
                <a:ea typeface="Calibri" panose="020F0502020204030204" pitchFamily="34" charset="0"/>
                <a:cs typeface="Calibri" panose="020F0502020204030204" pitchFamily="34" charset="0"/>
              </a:rPr>
              <a:t>Protection</a:t>
            </a:r>
            <a:r>
              <a:rPr lang="tr-TR" sz="2500" dirty="0">
                <a:latin typeface="Calibri" panose="020F0502020204030204" pitchFamily="34" charset="0"/>
                <a:ea typeface="Calibri" panose="020F0502020204030204" pitchFamily="34" charset="0"/>
                <a:cs typeface="Calibri" panose="020F0502020204030204" pitchFamily="34" charset="0"/>
              </a:rPr>
              <a:t> of </a:t>
            </a:r>
            <a:r>
              <a:rPr lang="tr-TR" sz="2500" dirty="0" err="1">
                <a:latin typeface="Calibri" panose="020F0502020204030204" pitchFamily="34" charset="0"/>
                <a:ea typeface="Calibri" panose="020F0502020204030204" pitchFamily="34" charset="0"/>
                <a:cs typeface="Calibri" panose="020F0502020204030204" pitchFamily="34" charset="0"/>
              </a:rPr>
              <a:t>sensitive</a:t>
            </a:r>
            <a:r>
              <a:rPr lang="tr-TR" sz="2500" dirty="0">
                <a:latin typeface="Calibri" panose="020F0502020204030204" pitchFamily="34" charset="0"/>
                <a:ea typeface="Calibri" panose="020F0502020204030204" pitchFamily="34" charset="0"/>
                <a:cs typeface="Calibri" panose="020F0502020204030204" pitchFamily="34" charset="0"/>
              </a:rPr>
              <a:t> </a:t>
            </a:r>
            <a:r>
              <a:rPr lang="tr-TR" sz="2500" dirty="0" err="1">
                <a:latin typeface="Calibri" panose="020F0502020204030204" pitchFamily="34" charset="0"/>
                <a:ea typeface="Calibri" panose="020F0502020204030204" pitchFamily="34" charset="0"/>
                <a:cs typeface="Calibri" panose="020F0502020204030204" pitchFamily="34" charset="0"/>
              </a:rPr>
              <a:t>information</a:t>
            </a:r>
            <a:endParaRPr lang="tr-TR" sz="2500" dirty="0">
              <a:latin typeface="Calibri" panose="020F0502020204030204" pitchFamily="34" charset="0"/>
              <a:ea typeface="Calibri" panose="020F0502020204030204" pitchFamily="34" charset="0"/>
              <a:cs typeface="Calibri" panose="020F0502020204030204" pitchFamily="34" charset="0"/>
            </a:endParaRPr>
          </a:p>
          <a:p>
            <a:pPr lvl="1">
              <a:spcBef>
                <a:spcPts val="1163"/>
              </a:spcBef>
              <a:buClr>
                <a:schemeClr val="dk1"/>
              </a:buClr>
              <a:buSzPts val="1000"/>
            </a:pPr>
            <a:r>
              <a:rPr lang="tr-TR" sz="2500" dirty="0" err="1">
                <a:latin typeface="Calibri" panose="020F0502020204030204" pitchFamily="34" charset="0"/>
                <a:ea typeface="Calibri" panose="020F0502020204030204" pitchFamily="34" charset="0"/>
                <a:cs typeface="Calibri" panose="020F0502020204030204" pitchFamily="34" charset="0"/>
              </a:rPr>
              <a:t>Responsible</a:t>
            </a:r>
            <a:r>
              <a:rPr lang="tr-TR" sz="2500" dirty="0">
                <a:latin typeface="Calibri" panose="020F0502020204030204" pitchFamily="34" charset="0"/>
                <a:ea typeface="Calibri" panose="020F0502020204030204" pitchFamily="34" charset="0"/>
                <a:cs typeface="Calibri" panose="020F0502020204030204" pitchFamily="34" charset="0"/>
              </a:rPr>
              <a:t> </a:t>
            </a:r>
            <a:r>
              <a:rPr lang="tr-TR" sz="2500" dirty="0" err="1">
                <a:latin typeface="Calibri" panose="020F0502020204030204" pitchFamily="34" charset="0"/>
                <a:ea typeface="Calibri" panose="020F0502020204030204" pitchFamily="34" charset="0"/>
                <a:cs typeface="Calibri" panose="020F0502020204030204" pitchFamily="34" charset="0"/>
              </a:rPr>
              <a:t>use</a:t>
            </a:r>
            <a:r>
              <a:rPr lang="tr-TR" sz="2500" dirty="0">
                <a:latin typeface="Calibri" panose="020F0502020204030204" pitchFamily="34" charset="0"/>
                <a:ea typeface="Calibri" panose="020F0502020204030204" pitchFamily="34" charset="0"/>
                <a:cs typeface="Calibri" panose="020F0502020204030204" pitchFamily="34" charset="0"/>
              </a:rPr>
              <a:t> of </a:t>
            </a:r>
            <a:r>
              <a:rPr lang="tr-TR" sz="2500" dirty="0" err="1">
                <a:latin typeface="Calibri" panose="020F0502020204030204" pitchFamily="34" charset="0"/>
                <a:ea typeface="Calibri" panose="020F0502020204030204" pitchFamily="34" charset="0"/>
                <a:cs typeface="Calibri" panose="020F0502020204030204" pitchFamily="34" charset="0"/>
              </a:rPr>
              <a:t>hazardous</a:t>
            </a:r>
            <a:r>
              <a:rPr lang="tr-TR" sz="2500" dirty="0">
                <a:latin typeface="Calibri" panose="020F0502020204030204" pitchFamily="34" charset="0"/>
                <a:ea typeface="Calibri" panose="020F0502020204030204" pitchFamily="34" charset="0"/>
                <a:cs typeface="Calibri" panose="020F0502020204030204" pitchFamily="34" charset="0"/>
              </a:rPr>
              <a:t> </a:t>
            </a:r>
            <a:r>
              <a:rPr lang="tr-TR" sz="2500" dirty="0" err="1">
                <a:latin typeface="Calibri" panose="020F0502020204030204" pitchFamily="34" charset="0"/>
                <a:ea typeface="Calibri" panose="020F0502020204030204" pitchFamily="34" charset="0"/>
                <a:cs typeface="Calibri" panose="020F0502020204030204" pitchFamily="34" charset="0"/>
              </a:rPr>
              <a:t>materials</a:t>
            </a:r>
            <a:endParaRPr lang="tr-TR" sz="2500" dirty="0">
              <a:latin typeface="Calibri" panose="020F0502020204030204" pitchFamily="34" charset="0"/>
              <a:ea typeface="Calibri" panose="020F0502020204030204" pitchFamily="34" charset="0"/>
              <a:cs typeface="Calibri" panose="020F0502020204030204" pitchFamily="34" charset="0"/>
            </a:endParaRPr>
          </a:p>
          <a:p>
            <a:pPr lvl="1">
              <a:spcBef>
                <a:spcPts val="1163"/>
              </a:spcBef>
              <a:buClr>
                <a:schemeClr val="dk1"/>
              </a:buClr>
              <a:buSzPts val="1000"/>
            </a:pPr>
            <a:r>
              <a:rPr lang="tr-TR" sz="2500" dirty="0" err="1">
                <a:latin typeface="Calibri" panose="020F0502020204030204" pitchFamily="34" charset="0"/>
                <a:ea typeface="Calibri" panose="020F0502020204030204" pitchFamily="34" charset="0"/>
                <a:cs typeface="Calibri" panose="020F0502020204030204" pitchFamily="34" charset="0"/>
              </a:rPr>
              <a:t>Emergency</a:t>
            </a:r>
            <a:r>
              <a:rPr lang="tr-TR" sz="2500" dirty="0">
                <a:latin typeface="Calibri" panose="020F0502020204030204" pitchFamily="34" charset="0"/>
                <a:ea typeface="Calibri" panose="020F0502020204030204" pitchFamily="34" charset="0"/>
                <a:cs typeface="Calibri" panose="020F0502020204030204" pitchFamily="34" charset="0"/>
              </a:rPr>
              <a:t> </a:t>
            </a:r>
            <a:r>
              <a:rPr lang="tr-TR" sz="2500" dirty="0" err="1">
                <a:latin typeface="Calibri" panose="020F0502020204030204" pitchFamily="34" charset="0"/>
                <a:ea typeface="Calibri" panose="020F0502020204030204" pitchFamily="34" charset="0"/>
                <a:cs typeface="Calibri" panose="020F0502020204030204" pitchFamily="34" charset="0"/>
              </a:rPr>
              <a:t>preparedness</a:t>
            </a:r>
            <a:endParaRPr lang="tr-TR" sz="1500" dirty="0">
              <a:latin typeface="Calibri" panose="020F0502020204030204" pitchFamily="34" charset="0"/>
              <a:ea typeface="Calibri" panose="020F0502020204030204" pitchFamily="34" charset="0"/>
              <a:cs typeface="Calibri" panose="020F0502020204030204" pitchFamily="34" charset="0"/>
            </a:endParaRPr>
          </a:p>
        </p:txBody>
      </p:sp>
      <p:pic>
        <p:nvPicPr>
          <p:cNvPr id="2" name="Resim 1">
            <a:extLst>
              <a:ext uri="{FF2B5EF4-FFF2-40B4-BE49-F238E27FC236}">
                <a16:creationId xmlns:a16="http://schemas.microsoft.com/office/drawing/2014/main" id="{6686FB66-1C3D-527D-2130-013C1B40326F}"/>
              </a:ext>
            </a:extLst>
          </p:cNvPr>
          <p:cNvPicPr>
            <a:picLocks noChangeAspect="1"/>
          </p:cNvPicPr>
          <p:nvPr/>
        </p:nvPicPr>
        <p:blipFill>
          <a:blip r:embed="rId3"/>
          <a:stretch>
            <a:fillRect/>
          </a:stretch>
        </p:blipFill>
        <p:spPr>
          <a:xfrm>
            <a:off x="5019676" y="1741872"/>
            <a:ext cx="3638550" cy="2732399"/>
          </a:xfrm>
          <a:prstGeom prst="rect">
            <a:avLst/>
          </a:prstGeom>
        </p:spPr>
      </p:pic>
      <p:sp>
        <p:nvSpPr>
          <p:cNvPr id="6" name="Metin kutusu 5">
            <a:extLst>
              <a:ext uri="{FF2B5EF4-FFF2-40B4-BE49-F238E27FC236}">
                <a16:creationId xmlns:a16="http://schemas.microsoft.com/office/drawing/2014/main" id="{73BEDF7B-7851-6506-ED3D-8A8AA90D228C}"/>
              </a:ext>
            </a:extLst>
          </p:cNvPr>
          <p:cNvSpPr txBox="1"/>
          <p:nvPr/>
        </p:nvSpPr>
        <p:spPr>
          <a:xfrm>
            <a:off x="6067425" y="1915725"/>
            <a:ext cx="2400300" cy="415498"/>
          </a:xfrm>
          <a:prstGeom prst="rect">
            <a:avLst/>
          </a:prstGeom>
          <a:noFill/>
        </p:spPr>
        <p:txBody>
          <a:bodyPr wrap="square">
            <a:spAutoFit/>
          </a:bodyPr>
          <a:lstStyle/>
          <a:p>
            <a:pPr>
              <a:spcBef>
                <a:spcPts val="1163"/>
              </a:spcBef>
              <a:buClr>
                <a:schemeClr val="dk1"/>
              </a:buClr>
              <a:buSzPts val="1000"/>
            </a:pPr>
            <a:r>
              <a:rPr lang="tr-TR" sz="2100" b="1" dirty="0">
                <a:latin typeface="Calibri" panose="020F0502020204030204" pitchFamily="34" charset="0"/>
                <a:ea typeface="Calibri" panose="020F0502020204030204" pitchFamily="34" charset="0"/>
                <a:cs typeface="Calibri" panose="020F0502020204030204" pitchFamily="34" charset="0"/>
                <a:sym typeface="Calibri"/>
              </a:rPr>
              <a:t>SAFETY FIRST!!!</a:t>
            </a:r>
          </a:p>
        </p:txBody>
      </p:sp>
      <p:sp>
        <p:nvSpPr>
          <p:cNvPr id="8" name="Metin kutusu 7">
            <a:extLst>
              <a:ext uri="{FF2B5EF4-FFF2-40B4-BE49-F238E27FC236}">
                <a16:creationId xmlns:a16="http://schemas.microsoft.com/office/drawing/2014/main" id="{4BC4900D-F944-96AD-52D2-AE5D8DD89279}"/>
              </a:ext>
            </a:extLst>
          </p:cNvPr>
          <p:cNvSpPr txBox="1"/>
          <p:nvPr/>
        </p:nvSpPr>
        <p:spPr>
          <a:xfrm>
            <a:off x="5019675" y="4774392"/>
            <a:ext cx="3638550" cy="1061829"/>
          </a:xfrm>
          <a:prstGeom prst="rect">
            <a:avLst/>
          </a:prstGeom>
          <a:solidFill>
            <a:schemeClr val="accent2"/>
          </a:solidFill>
        </p:spPr>
        <p:txBody>
          <a:bodyPr wrap="square">
            <a:spAutoFit/>
          </a:bodyPr>
          <a:lstStyle/>
          <a:p>
            <a:pPr algn="ctr"/>
            <a:r>
              <a:rPr lang="en-US" sz="2100" b="1" dirty="0">
                <a:latin typeface="Calibri" panose="020F0502020204030204" pitchFamily="34" charset="0"/>
                <a:ea typeface="Calibri" panose="020F0502020204030204" pitchFamily="34" charset="0"/>
                <a:cs typeface="Calibri" panose="020F0502020204030204" pitchFamily="34" charset="0"/>
              </a:rPr>
              <a:t>A center for innovation and discovery in a safe working environment</a:t>
            </a:r>
          </a:p>
        </p:txBody>
      </p:sp>
    </p:spTree>
    <p:extLst>
      <p:ext uri="{BB962C8B-B14F-4D97-AF65-F5344CB8AC3E}">
        <p14:creationId xmlns:p14="http://schemas.microsoft.com/office/powerpoint/2010/main" val="8038877"/>
      </p:ext>
    </p:extLst>
  </p:cSld>
  <p:clrMapOvr>
    <a:masterClrMapping/>
  </p:clrMapOvr>
  <mc:AlternateContent xmlns:mc="http://schemas.openxmlformats.org/markup-compatibility/2006" xmlns:p14="http://schemas.microsoft.com/office/powerpoint/2010/main">
    <mc:Choice Requires="p14">
      <p:transition spd="slow" p14:dur="2000" advTm="32546"/>
    </mc:Choice>
    <mc:Fallback xmlns="">
      <p:transition spd="slow" advTm="32546"/>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0"/>
          <p:cNvSpPr txBox="1">
            <a:spLocks noGrp="1"/>
          </p:cNvSpPr>
          <p:nvPr>
            <p:ph type="title"/>
          </p:nvPr>
        </p:nvSpPr>
        <p:spPr>
          <a:xfrm>
            <a:off x="4940608" y="1094887"/>
            <a:ext cx="3746191" cy="652271"/>
          </a:xfrm>
          <a:prstGeom prst="rect">
            <a:avLst/>
          </a:prstGeom>
        </p:spPr>
        <p:txBody>
          <a:bodyPr spcFirstLastPara="1" vert="horz" lIns="68569" tIns="34275" rIns="68569" bIns="34275" rtlCol="0" anchor="b" anchorCtr="0">
            <a:normAutofit/>
          </a:bodyPr>
          <a:lstStyle/>
          <a:p>
            <a:pPr>
              <a:spcBef>
                <a:spcPts val="0"/>
              </a:spcBef>
              <a:buClr>
                <a:schemeClr val="dk1"/>
              </a:buClr>
              <a:buSzPts val="3300"/>
            </a:pPr>
            <a:r>
              <a:rPr lang="tr-TR" sz="3000" b="1" dirty="0" err="1">
                <a:latin typeface="Calibri"/>
                <a:ea typeface="Calibri"/>
                <a:cs typeface="Calibri"/>
                <a:sym typeface="Calibri"/>
              </a:rPr>
              <a:t>Additional</a:t>
            </a:r>
            <a:r>
              <a:rPr lang="tr-TR" sz="3000" b="1" dirty="0">
                <a:latin typeface="Calibri"/>
                <a:ea typeface="Calibri"/>
                <a:cs typeface="Calibri"/>
                <a:sym typeface="Calibri"/>
              </a:rPr>
              <a:t> </a:t>
            </a:r>
            <a:r>
              <a:rPr lang="tr-TR" sz="3000" b="1" dirty="0" err="1">
                <a:latin typeface="Calibri"/>
                <a:ea typeface="Calibri"/>
                <a:cs typeface="Calibri"/>
                <a:sym typeface="Calibri"/>
              </a:rPr>
              <a:t>Resources</a:t>
            </a:r>
            <a:endParaRPr lang="tr-TR" sz="3000" b="1" dirty="0">
              <a:latin typeface="Calibri"/>
              <a:ea typeface="Calibri"/>
              <a:cs typeface="Calibri"/>
              <a:sym typeface="Calibri"/>
            </a:endParaRPr>
          </a:p>
        </p:txBody>
      </p:sp>
      <p:sp>
        <p:nvSpPr>
          <p:cNvPr id="304" name="Google Shape;304;p30"/>
          <p:cNvSpPr txBox="1">
            <a:spLocks noGrp="1"/>
          </p:cNvSpPr>
          <p:nvPr>
            <p:ph idx="1"/>
          </p:nvPr>
        </p:nvSpPr>
        <p:spPr>
          <a:xfrm>
            <a:off x="4808764" y="1810300"/>
            <a:ext cx="3878036" cy="2585874"/>
          </a:xfrm>
          <a:prstGeom prst="rect">
            <a:avLst/>
          </a:prstGeom>
        </p:spPr>
        <p:txBody>
          <a:bodyPr spcFirstLastPara="1" vert="horz" lIns="68569" tIns="34275" rIns="68569" bIns="34275" rtlCol="0" anchor="t" anchorCtr="0">
            <a:noAutofit/>
          </a:bodyPr>
          <a:lstStyle/>
          <a:p>
            <a:pPr>
              <a:lnSpc>
                <a:spcPct val="120000"/>
              </a:lnSpc>
              <a:spcBef>
                <a:spcPts val="0"/>
              </a:spcBef>
              <a:spcAft>
                <a:spcPts val="450"/>
              </a:spcAft>
              <a:buClr>
                <a:srgbClr val="374151"/>
              </a:buClr>
              <a:buSzPts val="2100"/>
              <a:buFont typeface="Arial"/>
              <a:buChar char="•"/>
            </a:pPr>
            <a:r>
              <a:rPr lang="tr-TR" sz="1350" dirty="0">
                <a:latin typeface="Calibri" panose="020F0502020204030204" pitchFamily="34" charset="0"/>
                <a:ea typeface="Calibri" panose="020F0502020204030204" pitchFamily="34" charset="0"/>
                <a:cs typeface="Calibri" panose="020F0502020204030204" pitchFamily="34" charset="0"/>
              </a:rPr>
              <a:t>T.C. Sağlık Bakanlığı Halk Sağlığı Genel Müdürlüğü, Ulusal Mikrobiyoloji Standartları, Laboratuvar Güvenliği Rehberi. Sağlık Bakanlığı Yayın No: 1204, Ankara, 2021</a:t>
            </a:r>
            <a:endParaRPr lang="tr-TR" sz="1350" dirty="0">
              <a:latin typeface="Calibri" panose="020F0502020204030204" pitchFamily="34" charset="0"/>
              <a:ea typeface="Calibri" panose="020F0502020204030204" pitchFamily="34" charset="0"/>
              <a:cs typeface="Calibri" panose="020F0502020204030204" pitchFamily="34" charset="0"/>
              <a:hlinkClick r:id="" action="ppaction://noaction"/>
            </a:endParaRPr>
          </a:p>
          <a:p>
            <a:pPr>
              <a:lnSpc>
                <a:spcPct val="120000"/>
              </a:lnSpc>
              <a:spcBef>
                <a:spcPts val="0"/>
              </a:spcBef>
              <a:spcAft>
                <a:spcPts val="450"/>
              </a:spcAft>
              <a:buClr>
                <a:srgbClr val="374151"/>
              </a:buClr>
              <a:buSzPts val="2100"/>
              <a:buFont typeface="Arial"/>
              <a:buChar char="•"/>
            </a:pPr>
            <a:r>
              <a:rPr lang="tr-TR" sz="1350" dirty="0">
                <a:latin typeface="Calibri" panose="020F0502020204030204" pitchFamily="34" charset="0"/>
                <a:ea typeface="Calibri" panose="020F0502020204030204" pitchFamily="34" charset="0"/>
                <a:cs typeface="Calibri" panose="020F0502020204030204" pitchFamily="34" charset="0"/>
                <a:hlinkClick r:id="" action="ppaction://noaction"/>
              </a:rPr>
              <a:t>https://www.csb.gov/texas-tech-university-chemistry-lab-explosion/</a:t>
            </a:r>
            <a:endParaRPr lang="tr-TR" sz="1350" dirty="0">
              <a:latin typeface="Calibri" panose="020F0502020204030204" pitchFamily="34" charset="0"/>
              <a:ea typeface="Calibri" panose="020F0502020204030204" pitchFamily="34" charset="0"/>
              <a:cs typeface="Calibri" panose="020F0502020204030204" pitchFamily="34" charset="0"/>
            </a:endParaRPr>
          </a:p>
          <a:p>
            <a:pPr>
              <a:lnSpc>
                <a:spcPct val="120000"/>
              </a:lnSpc>
              <a:spcBef>
                <a:spcPts val="0"/>
              </a:spcBef>
              <a:spcAft>
                <a:spcPts val="450"/>
              </a:spcAft>
              <a:buClr>
                <a:srgbClr val="374151"/>
              </a:buClr>
              <a:buSzPts val="2100"/>
              <a:buFont typeface="Arial"/>
              <a:buChar char="•"/>
            </a:pPr>
            <a:r>
              <a:rPr lang="en-US" sz="1350" dirty="0">
                <a:latin typeface="Calibri" panose="020F0502020204030204" pitchFamily="34" charset="0"/>
                <a:ea typeface="Calibri" panose="020F0502020204030204" pitchFamily="34" charset="0"/>
                <a:cs typeface="Calibri" panose="020F0502020204030204" pitchFamily="34" charset="0"/>
              </a:rPr>
              <a:t>Phifer, R., Case study – Incident investigation, J. Chem. Health Safety (2014), </a:t>
            </a:r>
            <a:r>
              <a:rPr lang="en-US" sz="1350" dirty="0" err="1">
                <a:latin typeface="Calibri" panose="020F0502020204030204" pitchFamily="34" charset="0"/>
                <a:ea typeface="Calibri" panose="020F0502020204030204" pitchFamily="34" charset="0"/>
                <a:cs typeface="Calibri" panose="020F0502020204030204" pitchFamily="34" charset="0"/>
              </a:rPr>
              <a:t>doi:http</a:t>
            </a:r>
            <a:r>
              <a:rPr lang="en-US" sz="1350" dirty="0">
                <a:latin typeface="Calibri" panose="020F0502020204030204" pitchFamily="34" charset="0"/>
                <a:ea typeface="Calibri" panose="020F0502020204030204" pitchFamily="34" charset="0"/>
                <a:cs typeface="Calibri" panose="020F0502020204030204" pitchFamily="34" charset="0"/>
              </a:rPr>
              <a:t>://dx.doi.org/ 10.1016/j.jchas.2014.04.001</a:t>
            </a:r>
            <a:endParaRPr lang="tr-TR" sz="1350" dirty="0">
              <a:latin typeface="Calibri" panose="020F0502020204030204" pitchFamily="34" charset="0"/>
              <a:ea typeface="Calibri" panose="020F0502020204030204" pitchFamily="34" charset="0"/>
              <a:cs typeface="Calibri" panose="020F0502020204030204" pitchFamily="34" charset="0"/>
            </a:endParaRPr>
          </a:p>
          <a:p>
            <a:pPr>
              <a:lnSpc>
                <a:spcPct val="120000"/>
              </a:lnSpc>
              <a:spcBef>
                <a:spcPts val="0"/>
              </a:spcBef>
              <a:spcAft>
                <a:spcPts val="450"/>
              </a:spcAft>
              <a:buClr>
                <a:srgbClr val="374151"/>
              </a:buClr>
              <a:buSzPts val="2100"/>
              <a:buFont typeface="Arial"/>
              <a:buChar char="•"/>
            </a:pPr>
            <a:r>
              <a:rPr lang="en-US" sz="1350" dirty="0">
                <a:latin typeface="Calibri" panose="020F0502020204030204" pitchFamily="34" charset="0"/>
                <a:ea typeface="Calibri" panose="020F0502020204030204" pitchFamily="34" charset="0"/>
                <a:cs typeface="Calibri" panose="020F0502020204030204" pitchFamily="34" charset="0"/>
                <a:hlinkClick r:id="rId3"/>
              </a:rPr>
              <a:t>https://www.osha.gov/laws-regs/regulations/standardnumber/1910/1910.1450</a:t>
            </a:r>
            <a:endParaRPr lang="tr-TR" sz="1350" dirty="0">
              <a:latin typeface="Calibri" panose="020F0502020204030204" pitchFamily="34" charset="0"/>
              <a:ea typeface="Calibri" panose="020F0502020204030204" pitchFamily="34" charset="0"/>
              <a:cs typeface="Calibri" panose="020F0502020204030204" pitchFamily="34" charset="0"/>
            </a:endParaRPr>
          </a:p>
          <a:p>
            <a:pPr>
              <a:lnSpc>
                <a:spcPct val="120000"/>
              </a:lnSpc>
              <a:spcBef>
                <a:spcPts val="0"/>
              </a:spcBef>
              <a:spcAft>
                <a:spcPts val="450"/>
              </a:spcAft>
              <a:buClr>
                <a:srgbClr val="374151"/>
              </a:buClr>
              <a:buSzPts val="2100"/>
              <a:buFont typeface="Arial"/>
              <a:buChar char="•"/>
            </a:pPr>
            <a:r>
              <a:rPr lang="en-US" sz="1350" dirty="0">
                <a:latin typeface="Calibri" panose="020F0502020204030204" pitchFamily="34" charset="0"/>
                <a:ea typeface="Calibri" panose="020F0502020204030204" pitchFamily="34" charset="0"/>
                <a:cs typeface="Calibri" panose="020F0502020204030204" pitchFamily="34" charset="0"/>
                <a:hlinkClick r:id="rId4"/>
              </a:rPr>
              <a:t>https://www.who.int/publications/i/item/9789240011311</a:t>
            </a:r>
            <a:endParaRPr lang="tr-TR" sz="1350" dirty="0">
              <a:latin typeface="Calibri" panose="020F0502020204030204" pitchFamily="34" charset="0"/>
              <a:ea typeface="Calibri" panose="020F0502020204030204" pitchFamily="34" charset="0"/>
              <a:cs typeface="Calibri" panose="020F0502020204030204" pitchFamily="34" charset="0"/>
            </a:endParaRPr>
          </a:p>
          <a:p>
            <a:pPr marL="0" indent="0">
              <a:lnSpc>
                <a:spcPct val="120000"/>
              </a:lnSpc>
              <a:spcBef>
                <a:spcPts val="0"/>
              </a:spcBef>
              <a:spcAft>
                <a:spcPts val="450"/>
              </a:spcAft>
              <a:buClr>
                <a:srgbClr val="374151"/>
              </a:buClr>
              <a:buSzPts val="2100"/>
              <a:buNone/>
            </a:pPr>
            <a:endParaRPr lang="en-US" sz="1350" dirty="0">
              <a:latin typeface="Calibri" panose="020F0502020204030204" pitchFamily="34" charset="0"/>
              <a:ea typeface="Calibri" panose="020F0502020204030204" pitchFamily="34" charset="0"/>
              <a:cs typeface="Calibri" panose="020F0502020204030204" pitchFamily="34" charset="0"/>
            </a:endParaRPr>
          </a:p>
          <a:p>
            <a:pPr>
              <a:buClr>
                <a:srgbClr val="374151"/>
              </a:buClr>
              <a:buSzPts val="2100"/>
              <a:buFont typeface="Arial"/>
              <a:buChar char="•"/>
            </a:pPr>
            <a:endParaRPr lang="tr-TR" sz="1350" dirty="0">
              <a:latin typeface="Calibri" panose="020F0502020204030204" pitchFamily="34" charset="0"/>
              <a:ea typeface="Calibri" panose="020F0502020204030204" pitchFamily="34" charset="0"/>
              <a:cs typeface="Calibri" panose="020F0502020204030204" pitchFamily="34" charset="0"/>
            </a:endParaRPr>
          </a:p>
          <a:p>
            <a:pPr>
              <a:buClr>
                <a:srgbClr val="374151"/>
              </a:buClr>
              <a:buSzPts val="2100"/>
              <a:buFont typeface="Arial"/>
              <a:buChar char="•"/>
            </a:pPr>
            <a:endParaRPr lang="tr-TR" sz="1350" dirty="0">
              <a:latin typeface="Calibri" panose="020F0502020204030204" pitchFamily="34" charset="0"/>
              <a:ea typeface="Calibri" panose="020F0502020204030204" pitchFamily="34" charset="0"/>
              <a:cs typeface="Calibri" panose="020F0502020204030204" pitchFamily="34" charset="0"/>
            </a:endParaRPr>
          </a:p>
          <a:p>
            <a:pPr marL="0" indent="0">
              <a:buClr>
                <a:schemeClr val="dk1"/>
              </a:buClr>
              <a:buSzPts val="2100"/>
              <a:buNone/>
            </a:pPr>
            <a:endParaRPr lang="tr-TR" sz="1350" dirty="0">
              <a:latin typeface="Calibri" panose="020F0502020204030204" pitchFamily="34" charset="0"/>
              <a:ea typeface="Calibri" panose="020F0502020204030204" pitchFamily="34" charset="0"/>
              <a:cs typeface="Calibri" panose="020F0502020204030204" pitchFamily="34" charset="0"/>
            </a:endParaRPr>
          </a:p>
        </p:txBody>
      </p:sp>
      <p:pic>
        <p:nvPicPr>
          <p:cNvPr id="306" name="Picture 305" descr="Desk with productivity items">
            <a:extLst>
              <a:ext uri="{FF2B5EF4-FFF2-40B4-BE49-F238E27FC236}">
                <a16:creationId xmlns:a16="http://schemas.microsoft.com/office/drawing/2014/main" id="{1EA92007-10F8-9576-B3FF-B0EFCC3A0324}"/>
              </a:ext>
            </a:extLst>
          </p:cNvPr>
          <p:cNvPicPr>
            <a:picLocks noChangeAspect="1"/>
          </p:cNvPicPr>
          <p:nvPr/>
        </p:nvPicPr>
        <p:blipFill rotWithShape="1">
          <a:blip r:embed="rId5"/>
          <a:srcRect l="35375" r="20125" b="-1"/>
          <a:stretch/>
        </p:blipFill>
        <p:spPr>
          <a:xfrm>
            <a:off x="1143015" y="857257"/>
            <a:ext cx="3428985" cy="5143493"/>
          </a:xfrm>
          <a:prstGeom prst="rect">
            <a:avLst/>
          </a:prstGeom>
        </p:spPr>
      </p:pic>
    </p:spTree>
    <p:extLst>
      <p:ext uri="{BB962C8B-B14F-4D97-AF65-F5344CB8AC3E}">
        <p14:creationId xmlns:p14="http://schemas.microsoft.com/office/powerpoint/2010/main" val="3390597625"/>
      </p:ext>
    </p:extLst>
  </p:cSld>
  <p:clrMapOvr>
    <a:masterClrMapping/>
  </p:clrMapOvr>
  <mc:AlternateContent xmlns:mc="http://schemas.openxmlformats.org/markup-compatibility/2006" xmlns:p14="http://schemas.microsoft.com/office/powerpoint/2010/main">
    <mc:Choice Requires="p14">
      <p:transition spd="slow" p14:dur="2000" advTm="8052"/>
    </mc:Choice>
    <mc:Fallback xmlns="">
      <p:transition spd="slow" advTm="8052"/>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D83E6-2F36-C9BD-E14D-3E211EBF21AD}"/>
            </a:ext>
          </a:extLst>
        </p:cNvPr>
        <p:cNvGrpSpPr/>
        <p:nvPr/>
      </p:nvGrpSpPr>
      <p:grpSpPr>
        <a:xfrm>
          <a:off x="0" y="0"/>
          <a:ext cx="0" cy="0"/>
          <a:chOff x="0" y="0"/>
          <a:chExt cx="0" cy="0"/>
        </a:xfrm>
      </p:grpSpPr>
      <p:sp>
        <p:nvSpPr>
          <p:cNvPr id="5" name="Başlık 4">
            <a:extLst>
              <a:ext uri="{FF2B5EF4-FFF2-40B4-BE49-F238E27FC236}">
                <a16:creationId xmlns:a16="http://schemas.microsoft.com/office/drawing/2014/main" id="{DE30716E-38A4-172D-79F4-468BA0B4961F}"/>
              </a:ext>
            </a:extLst>
          </p:cNvPr>
          <p:cNvSpPr>
            <a:spLocks noGrp="1"/>
          </p:cNvSpPr>
          <p:nvPr>
            <p:ph type="ctrTitle"/>
          </p:nvPr>
        </p:nvSpPr>
        <p:spPr>
          <a:xfrm>
            <a:off x="869946" y="1860651"/>
            <a:ext cx="2553238" cy="3140521"/>
          </a:xfrm>
        </p:spPr>
        <p:txBody>
          <a:bodyPr vert="horz" lIns="51435" tIns="25718" rIns="51435" bIns="25718" rtlCol="0" anchor="ctr">
            <a:normAutofit/>
          </a:bodyPr>
          <a:lstStyle/>
          <a:p>
            <a:pPr algn="l"/>
            <a:r>
              <a:rPr lang="nl-NL" sz="4050" b="1" dirty="0">
                <a:latin typeface="Calibri Light" panose="020F0302020204030204" pitchFamily="34" charset="0"/>
                <a:ea typeface="Calibri Light" panose="020F0302020204030204" pitchFamily="34" charset="0"/>
                <a:cs typeface="Calibri Light" panose="020F0302020204030204" pitchFamily="34" charset="0"/>
              </a:rPr>
              <a:t>Project Partners</a:t>
            </a:r>
            <a:endParaRPr lang="en-US" sz="4050" b="1"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30" name="Picture 6" descr="Ankara University - Wikipedia">
            <a:extLst>
              <a:ext uri="{FF2B5EF4-FFF2-40B4-BE49-F238E27FC236}">
                <a16:creationId xmlns:a16="http://schemas.microsoft.com/office/drawing/2014/main" id="{AC34D15D-C92A-95E9-905B-30B6C1020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3789" y="1620250"/>
            <a:ext cx="854234" cy="854234"/>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a:extLst>
              <a:ext uri="{FF2B5EF4-FFF2-40B4-BE49-F238E27FC236}">
                <a16:creationId xmlns:a16="http://schemas.microsoft.com/office/drawing/2014/main" id="{98ADAD1C-D8B5-B73A-D4BF-F8DA6DFE8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6504" y="3490279"/>
            <a:ext cx="758939" cy="758939"/>
          </a:xfrm>
          <a:prstGeom prst="rect">
            <a:avLst/>
          </a:prstGeom>
        </p:spPr>
      </p:pic>
      <p:pic>
        <p:nvPicPr>
          <p:cNvPr id="11" name="Resim 10">
            <a:extLst>
              <a:ext uri="{FF2B5EF4-FFF2-40B4-BE49-F238E27FC236}">
                <a16:creationId xmlns:a16="http://schemas.microsoft.com/office/drawing/2014/main" id="{CAE05125-7ADB-E780-6D86-61D59E0CF4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1063" y="3494414"/>
            <a:ext cx="830977" cy="750673"/>
          </a:xfrm>
          <a:prstGeom prst="rect">
            <a:avLst/>
          </a:prstGeom>
        </p:spPr>
      </p:pic>
      <p:pic>
        <p:nvPicPr>
          <p:cNvPr id="12" name="Picture 2" descr="Logolar | Dokuz Eylül Üniversitesi Edebiyat Fakültesi">
            <a:extLst>
              <a:ext uri="{FF2B5EF4-FFF2-40B4-BE49-F238E27FC236}">
                <a16:creationId xmlns:a16="http://schemas.microsoft.com/office/drawing/2014/main" id="{5C10C731-5482-B9CB-C6FD-F86BD67DB6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6504" y="2605920"/>
            <a:ext cx="758939" cy="758939"/>
          </a:xfrm>
          <a:prstGeom prst="rect">
            <a:avLst/>
          </a:prstGeom>
          <a:solidFill>
            <a:schemeClr val="bg1"/>
          </a:solidFill>
        </p:spPr>
      </p:pic>
      <p:pic>
        <p:nvPicPr>
          <p:cNvPr id="13" name="Resim 12">
            <a:extLst>
              <a:ext uri="{FF2B5EF4-FFF2-40B4-BE49-F238E27FC236}">
                <a16:creationId xmlns:a16="http://schemas.microsoft.com/office/drawing/2014/main" id="{45268A91-C708-9908-8948-0F817FAD2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1063" y="2697418"/>
            <a:ext cx="1400038" cy="575947"/>
          </a:xfrm>
          <a:prstGeom prst="rect">
            <a:avLst/>
          </a:prstGeom>
        </p:spPr>
      </p:pic>
      <p:pic>
        <p:nvPicPr>
          <p:cNvPr id="14" name="Picture 2">
            <a:extLst>
              <a:ext uri="{FF2B5EF4-FFF2-40B4-BE49-F238E27FC236}">
                <a16:creationId xmlns:a16="http://schemas.microsoft.com/office/drawing/2014/main" id="{A403D928-6AFD-6632-EFC5-7AAB571914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359" y="1723810"/>
            <a:ext cx="706376" cy="706376"/>
          </a:xfrm>
          <a:prstGeom prst="rect">
            <a:avLst/>
          </a:prstGeom>
          <a:solidFill>
            <a:schemeClr val="bg1"/>
          </a:solidFill>
        </p:spPr>
      </p:pic>
      <p:pic>
        <p:nvPicPr>
          <p:cNvPr id="16" name="Picture 6" descr="Minho Üniversitesi – VETforEI">
            <a:extLst>
              <a:ext uri="{FF2B5EF4-FFF2-40B4-BE49-F238E27FC236}">
                <a16:creationId xmlns:a16="http://schemas.microsoft.com/office/drawing/2014/main" id="{84B812C7-31BC-139B-5FB9-3163F92870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43789" y="4386672"/>
            <a:ext cx="804369" cy="8156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background with blue text&#10;&#10;Description automatically generated">
            <a:extLst>
              <a:ext uri="{FF2B5EF4-FFF2-40B4-BE49-F238E27FC236}">
                <a16:creationId xmlns:a16="http://schemas.microsoft.com/office/drawing/2014/main" id="{53EDAC1A-3EA2-5A71-35A5-FEA72D9D5D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1062" y="4599835"/>
            <a:ext cx="1720767" cy="389288"/>
          </a:xfrm>
          <a:prstGeom prst="rect">
            <a:avLst/>
          </a:prstGeom>
        </p:spPr>
      </p:pic>
    </p:spTree>
    <p:extLst>
      <p:ext uri="{BB962C8B-B14F-4D97-AF65-F5344CB8AC3E}">
        <p14:creationId xmlns:p14="http://schemas.microsoft.com/office/powerpoint/2010/main" val="283583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txBox="1">
            <a:spLocks noGrp="1"/>
          </p:cNvSpPr>
          <p:nvPr>
            <p:ph idx="1"/>
          </p:nvPr>
        </p:nvSpPr>
        <p:spPr>
          <a:xfrm>
            <a:off x="2022721" y="4207607"/>
            <a:ext cx="4875143" cy="893709"/>
          </a:xfrm>
          <a:prstGeom prst="rect">
            <a:avLst/>
          </a:prstGeom>
          <a:noFill/>
          <a:ln>
            <a:noFill/>
          </a:ln>
        </p:spPr>
        <p:txBody>
          <a:bodyPr spcFirstLastPara="1" vert="horz" wrap="square" lIns="51427" tIns="25706" rIns="51427" bIns="25706" rtlCol="0" anchor="t" anchorCtr="0">
            <a:normAutofit/>
          </a:bodyPr>
          <a:lstStyle/>
          <a:p>
            <a:pPr marL="0" indent="0" algn="ctr">
              <a:spcBef>
                <a:spcPts val="0"/>
              </a:spcBef>
              <a:buClr>
                <a:schemeClr val="dk1"/>
              </a:buClr>
              <a:buSzPts val="2000"/>
              <a:buNone/>
            </a:pPr>
            <a:r>
              <a:rPr lang="tr-TR" sz="1125" b="1" dirty="0" err="1"/>
              <a:t>This</a:t>
            </a:r>
            <a:r>
              <a:rPr lang="tr-TR" sz="1125" b="1" dirty="0"/>
              <a:t> </a:t>
            </a:r>
            <a:r>
              <a:rPr lang="tr-TR" sz="1125" b="1" dirty="0" err="1"/>
              <a:t>document</a:t>
            </a:r>
            <a:r>
              <a:rPr lang="tr-TR" sz="1125" b="1" dirty="0"/>
              <a:t> </a:t>
            </a:r>
            <a:r>
              <a:rPr lang="tr-TR" sz="1125" b="1" dirty="0" err="1"/>
              <a:t>was</a:t>
            </a:r>
            <a:r>
              <a:rPr lang="tr-TR" sz="1125" b="1" dirty="0"/>
              <a:t> </a:t>
            </a:r>
            <a:r>
              <a:rPr lang="tr-TR" sz="1125" b="1" dirty="0" err="1"/>
              <a:t>prepared</a:t>
            </a:r>
            <a:r>
              <a:rPr lang="tr-TR" sz="1125" b="1" dirty="0"/>
              <a:t> </a:t>
            </a:r>
            <a:r>
              <a:rPr lang="tr-TR" sz="1125" b="1" dirty="0" err="1"/>
              <a:t>for</a:t>
            </a:r>
            <a:r>
              <a:rPr lang="tr-TR" sz="1125" b="1" dirty="0"/>
              <a:t> </a:t>
            </a:r>
            <a:r>
              <a:rPr lang="tr-TR" sz="1125" b="1" dirty="0" err="1"/>
              <a:t>the</a:t>
            </a:r>
            <a:r>
              <a:rPr lang="tr-TR" sz="1125" b="1" dirty="0"/>
              <a:t> Erasmus Project "2022-1-TR01-KA220-VET-000088373</a:t>
            </a:r>
          </a:p>
          <a:p>
            <a:pPr marL="0" indent="0" algn="ctr">
              <a:spcBef>
                <a:spcPts val="0"/>
              </a:spcBef>
              <a:buClr>
                <a:schemeClr val="dk1"/>
              </a:buClr>
              <a:buSzPts val="2000"/>
              <a:buNone/>
            </a:pPr>
            <a:r>
              <a:rPr lang="tr-TR" sz="1125" b="1" dirty="0"/>
              <a:t>A UNIVERSAL STRATEGIC NECESSITY: FROM MOLECULE TO DRUG»</a:t>
            </a:r>
            <a:endParaRPr b="1" dirty="0"/>
          </a:p>
        </p:txBody>
      </p:sp>
      <p:pic>
        <p:nvPicPr>
          <p:cNvPr id="310" name="Google Shape;310;p31"/>
          <p:cNvPicPr preferRelativeResize="0"/>
          <p:nvPr/>
        </p:nvPicPr>
        <p:blipFill rotWithShape="1">
          <a:blip r:embed="rId3">
            <a:alphaModFix/>
          </a:blip>
          <a:srcRect/>
          <a:stretch/>
        </p:blipFill>
        <p:spPr>
          <a:xfrm>
            <a:off x="2713704" y="2892528"/>
            <a:ext cx="3407830" cy="1165123"/>
          </a:xfrm>
          <a:prstGeom prst="rect">
            <a:avLst/>
          </a:prstGeom>
          <a:noFill/>
          <a:ln>
            <a:noFill/>
          </a:ln>
        </p:spPr>
      </p:pic>
      <p:pic>
        <p:nvPicPr>
          <p:cNvPr id="2" name="Immagine 9">
            <a:extLst>
              <a:ext uri="{FF2B5EF4-FFF2-40B4-BE49-F238E27FC236}">
                <a16:creationId xmlns:a16="http://schemas.microsoft.com/office/drawing/2014/main" id="{319ADF93-BF6D-795C-9C0A-B525666168A7}"/>
              </a:ext>
            </a:extLst>
          </p:cNvPr>
          <p:cNvPicPr>
            <a:picLocks noChangeAspect="1"/>
          </p:cNvPicPr>
          <p:nvPr/>
        </p:nvPicPr>
        <p:blipFill>
          <a:blip r:embed="rId4"/>
          <a:stretch>
            <a:fillRect/>
          </a:stretch>
        </p:blipFill>
        <p:spPr>
          <a:xfrm>
            <a:off x="1772075" y="1976813"/>
            <a:ext cx="1288046" cy="647325"/>
          </a:xfrm>
          <a:prstGeom prst="rect">
            <a:avLst/>
          </a:prstGeom>
        </p:spPr>
      </p:pic>
      <p:pic>
        <p:nvPicPr>
          <p:cNvPr id="3" name="Picture 2" descr="Turkish National Agency | ESN Turkey">
            <a:extLst>
              <a:ext uri="{FF2B5EF4-FFF2-40B4-BE49-F238E27FC236}">
                <a16:creationId xmlns:a16="http://schemas.microsoft.com/office/drawing/2014/main" id="{1CD432B5-C14F-76FA-2681-0904074007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6833" y="1954511"/>
            <a:ext cx="1288046" cy="6787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nforegio - Download centre for visual elements">
            <a:extLst>
              <a:ext uri="{FF2B5EF4-FFF2-40B4-BE49-F238E27FC236}">
                <a16:creationId xmlns:a16="http://schemas.microsoft.com/office/drawing/2014/main" id="{541D2FFF-D528-A0B7-41B4-A22DA96A67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6193" y="1955947"/>
            <a:ext cx="3306894" cy="6944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B43C4EE-23E9-3CF9-62E8-FA96A8B4E68B}"/>
              </a:ext>
            </a:extLst>
          </p:cNvPr>
          <p:cNvSpPr txBox="1"/>
          <p:nvPr/>
        </p:nvSpPr>
        <p:spPr>
          <a:xfrm>
            <a:off x="1576495" y="5159454"/>
            <a:ext cx="5991011" cy="346249"/>
          </a:xfrm>
          <a:prstGeom prst="rect">
            <a:avLst/>
          </a:prstGeom>
          <a:noFill/>
        </p:spPr>
        <p:txBody>
          <a:bodyPr wrap="square">
            <a:spAutoFit/>
          </a:bodyPr>
          <a:lstStyle/>
          <a:p>
            <a:pPr algn="ctr" defTabSz="514350"/>
            <a:r>
              <a:rPr lang="en-US" sz="825" dirty="0">
                <a:solidFill>
                  <a:srgbClr val="54565A"/>
                </a:solidFill>
                <a:latin typeface="Roboto" panose="02000000000000000000" pitchFamily="2" charset="0"/>
              </a:rPr>
              <a:t>"”Supported by the European Commission within the scope of the Erasmus+ </a:t>
            </a:r>
            <a:r>
              <a:rPr lang="en-US" sz="825" dirty="0" err="1">
                <a:solidFill>
                  <a:srgbClr val="54565A"/>
                </a:solidFill>
                <a:latin typeface="Roboto" panose="02000000000000000000" pitchFamily="2" charset="0"/>
              </a:rPr>
              <a:t>Programme</a:t>
            </a:r>
            <a:r>
              <a:rPr lang="en-US" sz="825" dirty="0">
                <a:solidFill>
                  <a:srgbClr val="54565A"/>
                </a:solidFill>
                <a:latin typeface="Roboto" panose="02000000000000000000" pitchFamily="2" charset="0"/>
              </a:rPr>
              <a:t>. However, the European Commission and the Turkish National Agency cannot be held responsible for the opinions expressed here."</a:t>
            </a:r>
            <a:endParaRPr lang="en-NL" sz="825" dirty="0">
              <a:solidFill>
                <a:prstClr val="black"/>
              </a:solidFill>
              <a:latin typeface="Aptos" panose="021100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advTm="4738"/>
    </mc:Choice>
    <mc:Fallback xmlns="">
      <p:transition spd="slow" advTm="473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9" name="Title 8">
            <a:extLst>
              <a:ext uri="{FF2B5EF4-FFF2-40B4-BE49-F238E27FC236}">
                <a16:creationId xmlns:a16="http://schemas.microsoft.com/office/drawing/2014/main" id="{87B0E883-AF1F-525E-D112-74DE2164E64F}"/>
              </a:ext>
            </a:extLst>
          </p:cNvPr>
          <p:cNvSpPr>
            <a:spLocks noGrp="1"/>
          </p:cNvSpPr>
          <p:nvPr>
            <p:ph type="title"/>
          </p:nvPr>
        </p:nvSpPr>
        <p:spPr>
          <a:xfrm>
            <a:off x="1076633" y="1860233"/>
            <a:ext cx="2667566" cy="1216742"/>
          </a:xfrm>
        </p:spPr>
        <p:txBody>
          <a:bodyPr vert="horz" lIns="51435" tIns="25718" rIns="51435" bIns="25718" rtlCol="0" anchor="b">
            <a:normAutofit/>
          </a:bodyPr>
          <a:lstStyle/>
          <a:p>
            <a:r>
              <a:rPr lang="tr-TR" sz="3300" b="1"/>
              <a:t>THANK YOU</a:t>
            </a:r>
            <a:endParaRPr lang="en-US" sz="3300" b="1" dirty="0"/>
          </a:p>
        </p:txBody>
      </p:sp>
      <p:pic>
        <p:nvPicPr>
          <p:cNvPr id="12" name="Picture 11" descr="Scientist holding solution in glassware in laboratory with rainbow overlay">
            <a:extLst>
              <a:ext uri="{FF2B5EF4-FFF2-40B4-BE49-F238E27FC236}">
                <a16:creationId xmlns:a16="http://schemas.microsoft.com/office/drawing/2014/main" id="{74D10FD7-DA3F-166A-A8A9-3C970F418D89}"/>
              </a:ext>
            </a:extLst>
          </p:cNvPr>
          <p:cNvPicPr>
            <a:picLocks noChangeAspect="1"/>
          </p:cNvPicPr>
          <p:nvPr/>
        </p:nvPicPr>
        <p:blipFill rotWithShape="1">
          <a:blip r:embed="rId3"/>
          <a:srcRect l="11111" r="22438" b="-1"/>
          <a:stretch/>
        </p:blipFill>
        <p:spPr>
          <a:xfrm>
            <a:off x="4130834" y="1500194"/>
            <a:ext cx="3869311" cy="385762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4" name="Resim 11">
            <a:extLst>
              <a:ext uri="{FF2B5EF4-FFF2-40B4-BE49-F238E27FC236}">
                <a16:creationId xmlns:a16="http://schemas.microsoft.com/office/drawing/2014/main" id="{7750388E-83CF-0267-58AD-27F47D58BC0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53064" y="3998657"/>
            <a:ext cx="3191135" cy="121674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4"/>
        <p:cNvGrpSpPr/>
        <p:nvPr/>
      </p:nvGrpSpPr>
      <p:grpSpPr>
        <a:xfrm>
          <a:off x="0" y="0"/>
          <a:ext cx="0" cy="0"/>
          <a:chOff x="0" y="0"/>
          <a:chExt cx="0" cy="0"/>
        </a:xfrm>
      </p:grpSpPr>
      <p:sp useBgFill="1">
        <p:nvSpPr>
          <p:cNvPr id="208" name="Rectangle 207">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Freeform: Shape 212">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384350"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195" name="Google Shape;195;p16"/>
          <p:cNvSpPr txBox="1">
            <a:spLocks noGrp="1"/>
          </p:cNvSpPr>
          <p:nvPr>
            <p:ph type="title"/>
          </p:nvPr>
        </p:nvSpPr>
        <p:spPr>
          <a:xfrm>
            <a:off x="628652" y="643467"/>
            <a:ext cx="2213403" cy="5571066"/>
          </a:xfrm>
          <a:prstGeom prst="rect">
            <a:avLst/>
          </a:prstGeom>
        </p:spPr>
        <p:txBody>
          <a:bodyPr spcFirstLastPara="1" vert="horz" lIns="91440" tIns="45720" rIns="91440" bIns="45720" rtlCol="0" anchor="ctr" anchorCtr="0">
            <a:normAutofit/>
          </a:bodyPr>
          <a:lstStyle/>
          <a:p>
            <a:pPr defTabSz="914400">
              <a:buClr>
                <a:schemeClr val="dk1"/>
              </a:buClr>
              <a:buSzPts val="3300"/>
            </a:pPr>
            <a:r>
              <a:rPr lang="en-US">
                <a:solidFill>
                  <a:srgbClr val="FFFFFF"/>
                </a:solidFill>
              </a:rPr>
              <a:t>Lab Safety</a:t>
            </a:r>
          </a:p>
        </p:txBody>
      </p:sp>
      <p:graphicFrame>
        <p:nvGraphicFramePr>
          <p:cNvPr id="206" name="Google Shape;196;p16">
            <a:extLst>
              <a:ext uri="{FF2B5EF4-FFF2-40B4-BE49-F238E27FC236}">
                <a16:creationId xmlns:a16="http://schemas.microsoft.com/office/drawing/2014/main" id="{7590B87B-A1C0-DD0B-3DF7-AB283E985EE2}"/>
              </a:ext>
            </a:extLst>
          </p:cNvPr>
          <p:cNvGraphicFramePr/>
          <p:nvPr>
            <p:extLst>
              <p:ext uri="{D42A27DB-BD31-4B8C-83A1-F6EECF244321}">
                <p14:modId xmlns:p14="http://schemas.microsoft.com/office/powerpoint/2010/main" val="2298805854"/>
              </p:ext>
            </p:extLst>
          </p:nvPr>
        </p:nvGraphicFramePr>
        <p:xfrm>
          <a:off x="3905732" y="643468"/>
          <a:ext cx="4718785" cy="553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112102"/>
    </mc:Choice>
    <mc:Fallback xmlns="">
      <p:transition spd="slow" advTm="11210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7"/>
          <p:cNvSpPr txBox="1">
            <a:spLocks noGrp="1"/>
          </p:cNvSpPr>
          <p:nvPr>
            <p:ph type="title"/>
          </p:nvPr>
        </p:nvSpPr>
        <p:spPr>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1"/>
              </a:buClr>
              <a:buSzPts val="3300"/>
            </a:pPr>
            <a:r>
              <a:rPr lang="tr-TR" b="1">
                <a:latin typeface="Calibri"/>
                <a:ea typeface="Calibri"/>
                <a:cs typeface="Calibri"/>
                <a:sym typeface="Calibri"/>
              </a:rPr>
              <a:t>Why Laboratory Safety Matters ?</a:t>
            </a:r>
          </a:p>
        </p:txBody>
      </p:sp>
      <p:graphicFrame>
        <p:nvGraphicFramePr>
          <p:cNvPr id="214" name="Google Shape;204;p17">
            <a:extLst>
              <a:ext uri="{FF2B5EF4-FFF2-40B4-BE49-F238E27FC236}">
                <a16:creationId xmlns:a16="http://schemas.microsoft.com/office/drawing/2014/main" id="{7D0238A2-DB7A-CCAB-B297-C527F1D4A921}"/>
              </a:ext>
            </a:extLst>
          </p:cNvPr>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37662"/>
    </mc:Choice>
    <mc:Fallback xmlns="">
      <p:transition spd="slow" advTm="3766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9"/>
        <p:cNvGrpSpPr/>
        <p:nvPr/>
      </p:nvGrpSpPr>
      <p:grpSpPr>
        <a:xfrm>
          <a:off x="0" y="0"/>
          <a:ext cx="0" cy="0"/>
          <a:chOff x="0" y="0"/>
          <a:chExt cx="0" cy="0"/>
        </a:xfrm>
      </p:grpSpPr>
      <p:pic>
        <p:nvPicPr>
          <p:cNvPr id="214" name="Picture 213">
            <a:extLst>
              <a:ext uri="{FF2B5EF4-FFF2-40B4-BE49-F238E27FC236}">
                <a16:creationId xmlns:a16="http://schemas.microsoft.com/office/drawing/2014/main" id="{C007960A-D576-7EC4-3033-4F0590043321}"/>
              </a:ext>
            </a:extLst>
          </p:cNvPr>
          <p:cNvPicPr>
            <a:picLocks noChangeAspect="1"/>
          </p:cNvPicPr>
          <p:nvPr/>
        </p:nvPicPr>
        <p:blipFill rotWithShape="1">
          <a:blip r:embed="rId3">
            <a:duotone>
              <a:schemeClr val="bg2">
                <a:shade val="45000"/>
                <a:satMod val="135000"/>
              </a:schemeClr>
              <a:prstClr val="white"/>
            </a:duotone>
          </a:blip>
          <a:srcRect r="10999" b="-1"/>
          <a:stretch/>
        </p:blipFill>
        <p:spPr>
          <a:xfrm>
            <a:off x="20" y="10"/>
            <a:ext cx="9143980" cy="6857990"/>
          </a:xfrm>
          <a:prstGeom prst="rect">
            <a:avLst/>
          </a:prstGeom>
        </p:spPr>
      </p:pic>
      <p:sp>
        <p:nvSpPr>
          <p:cNvPr id="218" name="Rectangle 217">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Google Shape;210;p18"/>
          <p:cNvSpPr txBox="1">
            <a:spLocks noGrp="1"/>
          </p:cNvSpPr>
          <p:nvPr>
            <p:ph type="title"/>
          </p:nvPr>
        </p:nvSpPr>
        <p:spPr>
          <a:xfrm>
            <a:off x="628650" y="365127"/>
            <a:ext cx="7886700" cy="1325563"/>
          </a:xfrm>
          <a:prstGeom prst="rect">
            <a:avLst/>
          </a:prstGeom>
        </p:spPr>
        <p:txBody>
          <a:bodyPr spcFirstLastPara="1" vert="horz" lIns="91425" tIns="45700" rIns="91425" bIns="45700" rtlCol="0" anchor="ctr" anchorCtr="0">
            <a:normAutofit/>
          </a:bodyPr>
          <a:lstStyle/>
          <a:p>
            <a:pPr>
              <a:spcBef>
                <a:spcPts val="0"/>
              </a:spcBef>
              <a:buClr>
                <a:schemeClr val="dk1"/>
              </a:buClr>
              <a:buSzPts val="3300"/>
            </a:pPr>
            <a:r>
              <a:rPr lang="tr-TR" b="1">
                <a:latin typeface="Calibri"/>
                <a:ea typeface="Calibri"/>
                <a:cs typeface="Calibri"/>
                <a:sym typeface="Calibri"/>
              </a:rPr>
              <a:t>The Lab Environment</a:t>
            </a:r>
            <a:endParaRPr lang="en-NL"/>
          </a:p>
        </p:txBody>
      </p:sp>
      <p:graphicFrame>
        <p:nvGraphicFramePr>
          <p:cNvPr id="213" name="Google Shape;211;p18">
            <a:extLst>
              <a:ext uri="{FF2B5EF4-FFF2-40B4-BE49-F238E27FC236}">
                <a16:creationId xmlns:a16="http://schemas.microsoft.com/office/drawing/2014/main" id="{552639CD-57AD-DC7C-8059-2EFAEBE0CBB0}"/>
              </a:ext>
            </a:extLst>
          </p:cNvPr>
          <p:cNvGraphicFramePr>
            <a:graphicFrameLocks noGrp="1"/>
          </p:cNvGraphicFramePr>
          <p:nvPr>
            <p:ph idx="1"/>
            <p:extLst>
              <p:ext uri="{D42A27DB-BD31-4B8C-83A1-F6EECF244321}">
                <p14:modId xmlns:p14="http://schemas.microsoft.com/office/powerpoint/2010/main" val="1125030101"/>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54171"/>
    </mc:Choice>
    <mc:Fallback xmlns="">
      <p:transition spd="slow" advTm="5417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6"/>
        <p:cNvGrpSpPr/>
        <p:nvPr/>
      </p:nvGrpSpPr>
      <p:grpSpPr>
        <a:xfrm>
          <a:off x="0" y="0"/>
          <a:ext cx="0" cy="0"/>
          <a:chOff x="0" y="0"/>
          <a:chExt cx="0" cy="0"/>
        </a:xfrm>
      </p:grpSpPr>
      <p:pic>
        <p:nvPicPr>
          <p:cNvPr id="228" name="Picture 227">
            <a:extLst>
              <a:ext uri="{FF2B5EF4-FFF2-40B4-BE49-F238E27FC236}">
                <a16:creationId xmlns:a16="http://schemas.microsoft.com/office/drawing/2014/main" id="{053C7354-01C7-5F5A-5AD3-B4A5BAFFC1CD}"/>
              </a:ext>
            </a:extLst>
          </p:cNvPr>
          <p:cNvPicPr>
            <a:picLocks noChangeAspect="1"/>
          </p:cNvPicPr>
          <p:nvPr/>
        </p:nvPicPr>
        <p:blipFill rotWithShape="1">
          <a:blip r:embed="rId3"/>
          <a:srcRect r="31762" b="-3"/>
          <a:stretch/>
        </p:blipFill>
        <p:spPr>
          <a:xfrm>
            <a:off x="22" y="10"/>
            <a:ext cx="4653283" cy="5114534"/>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
        <p:nvSpPr>
          <p:cNvPr id="217" name="Google Shape;217;p19"/>
          <p:cNvSpPr txBox="1">
            <a:spLocks noGrp="1"/>
          </p:cNvSpPr>
          <p:nvPr>
            <p:ph type="title"/>
          </p:nvPr>
        </p:nvSpPr>
        <p:spPr>
          <a:xfrm>
            <a:off x="360760" y="327028"/>
            <a:ext cx="3123008" cy="2611437"/>
          </a:xfrm>
          <a:prstGeom prst="rect">
            <a:avLst/>
          </a:prstGeom>
        </p:spPr>
        <p:txBody>
          <a:bodyPr spcFirstLastPara="1" vert="horz" lIns="91425" tIns="45700" rIns="91425" bIns="45700" rtlCol="0" anchor="ctr" anchorCtr="0">
            <a:normAutofit/>
          </a:bodyPr>
          <a:lstStyle/>
          <a:p>
            <a:pPr>
              <a:spcBef>
                <a:spcPts val="0"/>
              </a:spcBef>
              <a:buClr>
                <a:schemeClr val="dk1"/>
              </a:buClr>
              <a:buSzPts val="3300"/>
            </a:pPr>
            <a:r>
              <a:rPr lang="tr-TR" sz="3100" b="1">
                <a:latin typeface="Calibri"/>
                <a:ea typeface="Calibri"/>
                <a:cs typeface="Calibri"/>
                <a:sym typeface="Calibri"/>
              </a:rPr>
              <a:t>The Importance of Laboratory Safety</a:t>
            </a:r>
            <a:br>
              <a:rPr lang="tr-TR" sz="3100" b="1">
                <a:latin typeface="Calibri"/>
                <a:ea typeface="Calibri"/>
                <a:cs typeface="Calibri"/>
                <a:sym typeface="Calibri"/>
              </a:rPr>
            </a:br>
            <a:endParaRPr lang="tr-TR" sz="3100" b="1">
              <a:latin typeface="Calibri"/>
              <a:ea typeface="Calibri"/>
              <a:cs typeface="Calibri"/>
              <a:sym typeface="Calibri"/>
            </a:endParaRPr>
          </a:p>
        </p:txBody>
      </p:sp>
      <p:graphicFrame>
        <p:nvGraphicFramePr>
          <p:cNvPr id="220" name="Google Shape;218;p19">
            <a:extLst>
              <a:ext uri="{FF2B5EF4-FFF2-40B4-BE49-F238E27FC236}">
                <a16:creationId xmlns:a16="http://schemas.microsoft.com/office/drawing/2014/main" id="{80331FB8-BD50-8132-4D4F-518F7D0E82E5}"/>
              </a:ext>
            </a:extLst>
          </p:cNvPr>
          <p:cNvGraphicFramePr>
            <a:graphicFrameLocks noGrp="1"/>
          </p:cNvGraphicFramePr>
          <p:nvPr>
            <p:ph idx="1"/>
            <p:extLst>
              <p:ext uri="{D42A27DB-BD31-4B8C-83A1-F6EECF244321}">
                <p14:modId xmlns:p14="http://schemas.microsoft.com/office/powerpoint/2010/main" val="580100028"/>
              </p:ext>
            </p:extLst>
          </p:nvPr>
        </p:nvGraphicFramePr>
        <p:xfrm>
          <a:off x="4786314" y="2119313"/>
          <a:ext cx="3996927" cy="4057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91019"/>
    </mc:Choice>
    <mc:Fallback xmlns="">
      <p:transition spd="slow" advTm="9101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3"/>
        <p:cNvGrpSpPr/>
        <p:nvPr/>
      </p:nvGrpSpPr>
      <p:grpSpPr>
        <a:xfrm>
          <a:off x="0" y="0"/>
          <a:ext cx="0" cy="0"/>
          <a:chOff x="0" y="0"/>
          <a:chExt cx="0" cy="0"/>
        </a:xfrm>
      </p:grpSpPr>
      <p:sp useBgFill="1">
        <p:nvSpPr>
          <p:cNvPr id="231" name="Rectangle 23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Google Shape;224;p20"/>
          <p:cNvSpPr txBox="1">
            <a:spLocks noGrp="1"/>
          </p:cNvSpPr>
          <p:nvPr>
            <p:ph type="title"/>
          </p:nvPr>
        </p:nvSpPr>
        <p:spPr>
          <a:xfrm>
            <a:off x="476250" y="640823"/>
            <a:ext cx="2563994" cy="5583148"/>
          </a:xfrm>
          <a:prstGeom prst="rect">
            <a:avLst/>
          </a:prstGeom>
        </p:spPr>
        <p:txBody>
          <a:bodyPr spcFirstLastPara="1" vert="horz" lIns="91425" tIns="45700" rIns="91425" bIns="45700" rtlCol="0" anchor="ctr" anchorCtr="0">
            <a:normAutofit/>
          </a:bodyPr>
          <a:lstStyle/>
          <a:p>
            <a:pPr>
              <a:spcBef>
                <a:spcPts val="0"/>
              </a:spcBef>
              <a:buClr>
                <a:schemeClr val="dk1"/>
              </a:buClr>
              <a:buSzPts val="3200"/>
            </a:pPr>
            <a:r>
              <a:rPr lang="tr-TR" sz="4000" b="1">
                <a:latin typeface="Calibri"/>
                <a:ea typeface="Calibri"/>
                <a:cs typeface="Calibri"/>
                <a:sym typeface="Calibri"/>
              </a:rPr>
              <a:t>The Hierarchy of Laboratory Safety</a:t>
            </a:r>
            <a:endParaRPr lang="tr-TR" sz="4000">
              <a:latin typeface="Calibri"/>
              <a:ea typeface="Calibri"/>
              <a:cs typeface="Calibri"/>
              <a:sym typeface="Calibri"/>
            </a:endParaRPr>
          </a:p>
        </p:txBody>
      </p:sp>
      <p:sp>
        <p:nvSpPr>
          <p:cNvPr id="23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7" name="Google Shape;225;p20">
            <a:extLst>
              <a:ext uri="{FF2B5EF4-FFF2-40B4-BE49-F238E27FC236}">
                <a16:creationId xmlns:a16="http://schemas.microsoft.com/office/drawing/2014/main" id="{3942E18D-229A-CEE2-EB4A-321EEB8029B9}"/>
              </a:ext>
            </a:extLst>
          </p:cNvPr>
          <p:cNvGraphicFramePr>
            <a:graphicFrameLocks noGrp="1"/>
          </p:cNvGraphicFramePr>
          <p:nvPr>
            <p:ph idx="1"/>
            <p:extLst>
              <p:ext uri="{D42A27DB-BD31-4B8C-83A1-F6EECF244321}">
                <p14:modId xmlns:p14="http://schemas.microsoft.com/office/powerpoint/2010/main" val="1403395371"/>
              </p:ext>
            </p:extLst>
          </p:nvPr>
        </p:nvGraphicFramePr>
        <p:xfrm>
          <a:off x="3486013" y="640824"/>
          <a:ext cx="5175384"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81884"/>
    </mc:Choice>
    <mc:Fallback xmlns="">
      <p:transition spd="slow" advTm="8188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1"/>
        <p:cNvGrpSpPr/>
        <p:nvPr/>
      </p:nvGrpSpPr>
      <p:grpSpPr>
        <a:xfrm>
          <a:off x="0" y="0"/>
          <a:ext cx="0" cy="0"/>
          <a:chOff x="0" y="0"/>
          <a:chExt cx="0" cy="0"/>
        </a:xfrm>
      </p:grpSpPr>
      <p:sp useBgFill="1">
        <p:nvSpPr>
          <p:cNvPr id="240" name="Rectangle 239">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Google Shape;232;p21"/>
          <p:cNvSpPr txBox="1">
            <a:spLocks noGrp="1"/>
          </p:cNvSpPr>
          <p:nvPr>
            <p:ph type="title"/>
          </p:nvPr>
        </p:nvSpPr>
        <p:spPr>
          <a:xfrm>
            <a:off x="473202" y="640823"/>
            <a:ext cx="2564892" cy="5583148"/>
          </a:xfrm>
          <a:prstGeom prst="rect">
            <a:avLst/>
          </a:prstGeom>
        </p:spPr>
        <p:txBody>
          <a:bodyPr spcFirstLastPara="1" vert="horz" lIns="91425" tIns="45700" rIns="91425" bIns="45700" rtlCol="0" anchor="ctr" anchorCtr="0">
            <a:normAutofit/>
          </a:bodyPr>
          <a:lstStyle/>
          <a:p>
            <a:pPr>
              <a:spcBef>
                <a:spcPts val="0"/>
              </a:spcBef>
              <a:buClr>
                <a:schemeClr val="dk1"/>
              </a:buClr>
              <a:buSzPts val="3200"/>
            </a:pPr>
            <a:r>
              <a:rPr lang="tr-TR" sz="4000" b="1">
                <a:latin typeface="Calibri"/>
                <a:ea typeface="Calibri"/>
                <a:cs typeface="Calibri"/>
                <a:sym typeface="Calibri"/>
              </a:rPr>
              <a:t>General Laboratory Safety Practices</a:t>
            </a:r>
          </a:p>
        </p:txBody>
      </p:sp>
      <p:sp>
        <p:nvSpPr>
          <p:cNvPr id="242"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00400" y="630938"/>
            <a:ext cx="13716" cy="5590381"/>
          </a:xfrm>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 name="connsiteX0" fmla="*/ 0 w 13716"/>
              <a:gd name="connsiteY0" fmla="*/ 0 h 5590381"/>
              <a:gd name="connsiteX1" fmla="*/ 13716 w 13716"/>
              <a:gd name="connsiteY1" fmla="*/ 0 h 5590381"/>
              <a:gd name="connsiteX2" fmla="*/ 13716 w 13716"/>
              <a:gd name="connsiteY2" fmla="*/ 698798 h 5590381"/>
              <a:gd name="connsiteX3" fmla="*/ 13716 w 13716"/>
              <a:gd name="connsiteY3" fmla="*/ 1397595 h 5590381"/>
              <a:gd name="connsiteX4" fmla="*/ 13716 w 13716"/>
              <a:gd name="connsiteY4" fmla="*/ 2152297 h 5590381"/>
              <a:gd name="connsiteX5" fmla="*/ 13716 w 13716"/>
              <a:gd name="connsiteY5" fmla="*/ 2739287 h 5590381"/>
              <a:gd name="connsiteX6" fmla="*/ 13716 w 13716"/>
              <a:gd name="connsiteY6" fmla="*/ 3493988 h 5590381"/>
              <a:gd name="connsiteX7" fmla="*/ 13716 w 13716"/>
              <a:gd name="connsiteY7" fmla="*/ 4304593 h 5590381"/>
              <a:gd name="connsiteX8" fmla="*/ 13716 w 13716"/>
              <a:gd name="connsiteY8" fmla="*/ 5590381 h 5590381"/>
              <a:gd name="connsiteX9" fmla="*/ 0 w 13716"/>
              <a:gd name="connsiteY9" fmla="*/ 5590381 h 5590381"/>
              <a:gd name="connsiteX10" fmla="*/ 0 w 13716"/>
              <a:gd name="connsiteY10" fmla="*/ 4835680 h 5590381"/>
              <a:gd name="connsiteX11" fmla="*/ 0 w 13716"/>
              <a:gd name="connsiteY11" fmla="*/ 4136882 h 5590381"/>
              <a:gd name="connsiteX12" fmla="*/ 0 w 13716"/>
              <a:gd name="connsiteY12" fmla="*/ 3549892 h 5590381"/>
              <a:gd name="connsiteX13" fmla="*/ 0 w 13716"/>
              <a:gd name="connsiteY13" fmla="*/ 2851094 h 5590381"/>
              <a:gd name="connsiteX14" fmla="*/ 0 w 13716"/>
              <a:gd name="connsiteY14" fmla="*/ 2264104 h 5590381"/>
              <a:gd name="connsiteX15" fmla="*/ 0 w 13716"/>
              <a:gd name="connsiteY15" fmla="*/ 1733018 h 5590381"/>
              <a:gd name="connsiteX16" fmla="*/ 0 w 13716"/>
              <a:gd name="connsiteY16" fmla="*/ 1090124 h 5590381"/>
              <a:gd name="connsiteX17" fmla="*/ 0 w 13716"/>
              <a:gd name="connsiteY17"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16" h="5590381" fill="none" extrusionOk="0">
                <a:moveTo>
                  <a:pt x="0" y="0"/>
                </a:moveTo>
                <a:cubicBezTo>
                  <a:pt x="6858" y="-583"/>
                  <a:pt x="7851" y="431"/>
                  <a:pt x="13716" y="0"/>
                </a:cubicBezTo>
                <a:cubicBezTo>
                  <a:pt x="34933" y="215318"/>
                  <a:pt x="27251" y="565582"/>
                  <a:pt x="13716" y="754701"/>
                </a:cubicBezTo>
                <a:cubicBezTo>
                  <a:pt x="-46127" y="1001571"/>
                  <a:pt x="16502" y="1226848"/>
                  <a:pt x="13716" y="1565307"/>
                </a:cubicBezTo>
                <a:cubicBezTo>
                  <a:pt x="518" y="1889109"/>
                  <a:pt x="-16367" y="2000548"/>
                  <a:pt x="13716" y="2152297"/>
                </a:cubicBezTo>
                <a:cubicBezTo>
                  <a:pt x="-27751" y="2293511"/>
                  <a:pt x="26467" y="2577637"/>
                  <a:pt x="13716" y="2906998"/>
                </a:cubicBezTo>
                <a:cubicBezTo>
                  <a:pt x="10317" y="3210592"/>
                  <a:pt x="23894" y="3347388"/>
                  <a:pt x="13716" y="3549892"/>
                </a:cubicBezTo>
                <a:cubicBezTo>
                  <a:pt x="-2084" y="3774164"/>
                  <a:pt x="29811" y="3846282"/>
                  <a:pt x="13716" y="4080978"/>
                </a:cubicBezTo>
                <a:cubicBezTo>
                  <a:pt x="-34083" y="4316157"/>
                  <a:pt x="-21714" y="4469094"/>
                  <a:pt x="13716" y="4835680"/>
                </a:cubicBezTo>
                <a:cubicBezTo>
                  <a:pt x="54813" y="5147918"/>
                  <a:pt x="-17924" y="5390556"/>
                  <a:pt x="13716" y="5590381"/>
                </a:cubicBezTo>
                <a:cubicBezTo>
                  <a:pt x="8175" y="5590136"/>
                  <a:pt x="6849" y="5590599"/>
                  <a:pt x="0" y="5590381"/>
                </a:cubicBezTo>
                <a:cubicBezTo>
                  <a:pt x="25138" y="5250698"/>
                  <a:pt x="-4619" y="5075445"/>
                  <a:pt x="0" y="4835680"/>
                </a:cubicBezTo>
                <a:cubicBezTo>
                  <a:pt x="36581" y="4590550"/>
                  <a:pt x="3022" y="4474529"/>
                  <a:pt x="0" y="4304593"/>
                </a:cubicBezTo>
                <a:cubicBezTo>
                  <a:pt x="-12701" y="4111845"/>
                  <a:pt x="27688" y="3905584"/>
                  <a:pt x="0" y="3773507"/>
                </a:cubicBezTo>
                <a:cubicBezTo>
                  <a:pt x="-26601" y="3606595"/>
                  <a:pt x="-5508" y="3333425"/>
                  <a:pt x="0" y="3186517"/>
                </a:cubicBezTo>
                <a:cubicBezTo>
                  <a:pt x="27803" y="3020623"/>
                  <a:pt x="39608" y="2648539"/>
                  <a:pt x="0" y="2487720"/>
                </a:cubicBezTo>
                <a:cubicBezTo>
                  <a:pt x="-30668" y="2356394"/>
                  <a:pt x="-10848" y="2125581"/>
                  <a:pt x="0" y="1956633"/>
                </a:cubicBezTo>
                <a:cubicBezTo>
                  <a:pt x="21350" y="1832604"/>
                  <a:pt x="13098" y="1675326"/>
                  <a:pt x="0" y="1425547"/>
                </a:cubicBezTo>
                <a:cubicBezTo>
                  <a:pt x="51943" y="1231575"/>
                  <a:pt x="-49685" y="947153"/>
                  <a:pt x="0" y="614942"/>
                </a:cubicBezTo>
                <a:cubicBezTo>
                  <a:pt x="23685" y="274445"/>
                  <a:pt x="15608" y="143232"/>
                  <a:pt x="0" y="0"/>
                </a:cubicBezTo>
                <a:close/>
              </a:path>
              <a:path w="13716" h="5590381" stroke="0" extrusionOk="0">
                <a:moveTo>
                  <a:pt x="0" y="0"/>
                </a:moveTo>
                <a:cubicBezTo>
                  <a:pt x="4519" y="745"/>
                  <a:pt x="7608" y="27"/>
                  <a:pt x="13716" y="0"/>
                </a:cubicBezTo>
                <a:cubicBezTo>
                  <a:pt x="44022" y="114427"/>
                  <a:pt x="8229" y="453118"/>
                  <a:pt x="13716" y="698798"/>
                </a:cubicBezTo>
                <a:cubicBezTo>
                  <a:pt x="34424" y="963774"/>
                  <a:pt x="36600" y="1212364"/>
                  <a:pt x="13716" y="1397595"/>
                </a:cubicBezTo>
                <a:cubicBezTo>
                  <a:pt x="48283" y="1542354"/>
                  <a:pt x="25375" y="1802464"/>
                  <a:pt x="13716" y="2152297"/>
                </a:cubicBezTo>
                <a:cubicBezTo>
                  <a:pt x="3835" y="2525678"/>
                  <a:pt x="21814" y="2592868"/>
                  <a:pt x="13716" y="2739287"/>
                </a:cubicBezTo>
                <a:cubicBezTo>
                  <a:pt x="1084" y="2874965"/>
                  <a:pt x="-36448" y="3144013"/>
                  <a:pt x="13716" y="3493988"/>
                </a:cubicBezTo>
                <a:cubicBezTo>
                  <a:pt x="-17205" y="3852647"/>
                  <a:pt x="66492" y="4038484"/>
                  <a:pt x="13716" y="4304593"/>
                </a:cubicBezTo>
                <a:cubicBezTo>
                  <a:pt x="-83354" y="4564310"/>
                  <a:pt x="113944" y="5225828"/>
                  <a:pt x="13716" y="5590381"/>
                </a:cubicBezTo>
                <a:cubicBezTo>
                  <a:pt x="9333" y="5590250"/>
                  <a:pt x="5993" y="5589792"/>
                  <a:pt x="0" y="5590381"/>
                </a:cubicBezTo>
                <a:cubicBezTo>
                  <a:pt x="35863" y="5257220"/>
                  <a:pt x="-32757" y="5135372"/>
                  <a:pt x="0" y="4835680"/>
                </a:cubicBezTo>
                <a:cubicBezTo>
                  <a:pt x="7921" y="4562721"/>
                  <a:pt x="-29047" y="4351594"/>
                  <a:pt x="0" y="4136882"/>
                </a:cubicBezTo>
                <a:cubicBezTo>
                  <a:pt x="1393" y="3929098"/>
                  <a:pt x="-4372" y="3755796"/>
                  <a:pt x="0" y="3549892"/>
                </a:cubicBezTo>
                <a:cubicBezTo>
                  <a:pt x="-14123" y="3323552"/>
                  <a:pt x="21701" y="3076195"/>
                  <a:pt x="0" y="2851094"/>
                </a:cubicBezTo>
                <a:cubicBezTo>
                  <a:pt x="-51577" y="2661940"/>
                  <a:pt x="-7702" y="2448681"/>
                  <a:pt x="0" y="2264104"/>
                </a:cubicBezTo>
                <a:cubicBezTo>
                  <a:pt x="-8180" y="2080123"/>
                  <a:pt x="16108" y="1991682"/>
                  <a:pt x="0" y="1733018"/>
                </a:cubicBezTo>
                <a:cubicBezTo>
                  <a:pt x="-21280" y="1472795"/>
                  <a:pt x="8343" y="1385598"/>
                  <a:pt x="0" y="1090124"/>
                </a:cubicBezTo>
                <a:cubicBezTo>
                  <a:pt x="41559" y="815693"/>
                  <a:pt x="-53513" y="485395"/>
                  <a:pt x="0" y="0"/>
                </a:cubicBezTo>
                <a:close/>
              </a:path>
              <a:path w="13716" h="5590381" fill="none" stroke="0" extrusionOk="0">
                <a:moveTo>
                  <a:pt x="0" y="0"/>
                </a:moveTo>
                <a:cubicBezTo>
                  <a:pt x="6692" y="-634"/>
                  <a:pt x="7933" y="727"/>
                  <a:pt x="13716" y="0"/>
                </a:cubicBezTo>
                <a:cubicBezTo>
                  <a:pt x="-11397" y="210553"/>
                  <a:pt x="41795" y="570219"/>
                  <a:pt x="13716" y="754701"/>
                </a:cubicBezTo>
                <a:cubicBezTo>
                  <a:pt x="-16345" y="939055"/>
                  <a:pt x="5480" y="1271330"/>
                  <a:pt x="13716" y="1565307"/>
                </a:cubicBezTo>
                <a:cubicBezTo>
                  <a:pt x="214" y="1888228"/>
                  <a:pt x="-22439" y="2000817"/>
                  <a:pt x="13716" y="2152297"/>
                </a:cubicBezTo>
                <a:cubicBezTo>
                  <a:pt x="36483" y="2302199"/>
                  <a:pt x="43294" y="2645200"/>
                  <a:pt x="13716" y="2906998"/>
                </a:cubicBezTo>
                <a:cubicBezTo>
                  <a:pt x="10400" y="3203875"/>
                  <a:pt x="27719" y="3309255"/>
                  <a:pt x="13716" y="3549892"/>
                </a:cubicBezTo>
                <a:cubicBezTo>
                  <a:pt x="-8323" y="3767364"/>
                  <a:pt x="36239" y="3859248"/>
                  <a:pt x="13716" y="4080978"/>
                </a:cubicBezTo>
                <a:cubicBezTo>
                  <a:pt x="-28362" y="4308528"/>
                  <a:pt x="-17360" y="4464817"/>
                  <a:pt x="13716" y="4835680"/>
                </a:cubicBezTo>
                <a:cubicBezTo>
                  <a:pt x="37186" y="5120324"/>
                  <a:pt x="-5183" y="5409792"/>
                  <a:pt x="13716" y="5590381"/>
                </a:cubicBezTo>
                <a:cubicBezTo>
                  <a:pt x="8151" y="5590111"/>
                  <a:pt x="6756" y="5590651"/>
                  <a:pt x="0" y="5590381"/>
                </a:cubicBezTo>
                <a:cubicBezTo>
                  <a:pt x="366" y="5289836"/>
                  <a:pt x="-51421" y="5037027"/>
                  <a:pt x="0" y="4835680"/>
                </a:cubicBezTo>
                <a:cubicBezTo>
                  <a:pt x="30695" y="4638845"/>
                  <a:pt x="15954" y="4503929"/>
                  <a:pt x="0" y="4304593"/>
                </a:cubicBezTo>
                <a:cubicBezTo>
                  <a:pt x="14622" y="4089881"/>
                  <a:pt x="18900" y="3917008"/>
                  <a:pt x="0" y="3773507"/>
                </a:cubicBezTo>
                <a:cubicBezTo>
                  <a:pt x="-3147" y="3613850"/>
                  <a:pt x="-23547" y="3335869"/>
                  <a:pt x="0" y="3186517"/>
                </a:cubicBezTo>
                <a:cubicBezTo>
                  <a:pt x="5486" y="3055843"/>
                  <a:pt x="41826" y="2645889"/>
                  <a:pt x="0" y="2487720"/>
                </a:cubicBezTo>
                <a:cubicBezTo>
                  <a:pt x="-23992" y="2347034"/>
                  <a:pt x="14189" y="2145771"/>
                  <a:pt x="0" y="1956633"/>
                </a:cubicBezTo>
                <a:cubicBezTo>
                  <a:pt x="14669" y="1780910"/>
                  <a:pt x="-4302" y="1660669"/>
                  <a:pt x="0" y="1425547"/>
                </a:cubicBezTo>
                <a:cubicBezTo>
                  <a:pt x="70611" y="1196115"/>
                  <a:pt x="14725" y="924393"/>
                  <a:pt x="0" y="614942"/>
                </a:cubicBezTo>
                <a:cubicBezTo>
                  <a:pt x="-2330" y="269013"/>
                  <a:pt x="15133" y="13266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6" h="5590381" fill="none" extrusionOk="0">
                        <a:moveTo>
                          <a:pt x="0" y="0"/>
                        </a:moveTo>
                        <a:cubicBezTo>
                          <a:pt x="6519" y="-664"/>
                          <a:pt x="8288" y="665"/>
                          <a:pt x="13716" y="0"/>
                        </a:cubicBezTo>
                        <a:cubicBezTo>
                          <a:pt x="-9798" y="225076"/>
                          <a:pt x="41703" y="562283"/>
                          <a:pt x="13716" y="754701"/>
                        </a:cubicBezTo>
                        <a:cubicBezTo>
                          <a:pt x="-14271" y="947119"/>
                          <a:pt x="25509" y="1239251"/>
                          <a:pt x="13716" y="1565307"/>
                        </a:cubicBezTo>
                        <a:cubicBezTo>
                          <a:pt x="1923" y="1891363"/>
                          <a:pt x="2588" y="1999140"/>
                          <a:pt x="13716" y="2152297"/>
                        </a:cubicBezTo>
                        <a:cubicBezTo>
                          <a:pt x="24845" y="2305454"/>
                          <a:pt x="24133" y="2598333"/>
                          <a:pt x="13716" y="2906998"/>
                        </a:cubicBezTo>
                        <a:cubicBezTo>
                          <a:pt x="3299" y="3215663"/>
                          <a:pt x="30691" y="3327412"/>
                          <a:pt x="13716" y="3549892"/>
                        </a:cubicBezTo>
                        <a:cubicBezTo>
                          <a:pt x="-3259" y="3772372"/>
                          <a:pt x="33989" y="3843836"/>
                          <a:pt x="13716" y="4080978"/>
                        </a:cubicBezTo>
                        <a:cubicBezTo>
                          <a:pt x="-6557" y="4318120"/>
                          <a:pt x="-8378" y="4511166"/>
                          <a:pt x="13716" y="4835680"/>
                        </a:cubicBezTo>
                        <a:cubicBezTo>
                          <a:pt x="35810" y="5160194"/>
                          <a:pt x="-17642" y="5401748"/>
                          <a:pt x="13716" y="5590381"/>
                        </a:cubicBezTo>
                        <a:cubicBezTo>
                          <a:pt x="8599" y="5590092"/>
                          <a:pt x="6708" y="5590668"/>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3716" h="5590381" stroke="0" extrusionOk="0">
                        <a:moveTo>
                          <a:pt x="0" y="0"/>
                        </a:moveTo>
                        <a:cubicBezTo>
                          <a:pt x="4626" y="620"/>
                          <a:pt x="7856" y="-428"/>
                          <a:pt x="13716" y="0"/>
                        </a:cubicBezTo>
                        <a:cubicBezTo>
                          <a:pt x="36569" y="165299"/>
                          <a:pt x="-959" y="427555"/>
                          <a:pt x="13716" y="698798"/>
                        </a:cubicBezTo>
                        <a:cubicBezTo>
                          <a:pt x="28391" y="970041"/>
                          <a:pt x="15108" y="1226199"/>
                          <a:pt x="13716" y="1397595"/>
                        </a:cubicBezTo>
                        <a:cubicBezTo>
                          <a:pt x="12324" y="1568991"/>
                          <a:pt x="34226" y="1794517"/>
                          <a:pt x="13716" y="2152297"/>
                        </a:cubicBezTo>
                        <a:cubicBezTo>
                          <a:pt x="-6794" y="2510077"/>
                          <a:pt x="36274" y="2594424"/>
                          <a:pt x="13716" y="2739287"/>
                        </a:cubicBezTo>
                        <a:cubicBezTo>
                          <a:pt x="-8842" y="2884150"/>
                          <a:pt x="22545" y="3129706"/>
                          <a:pt x="13716" y="3493988"/>
                        </a:cubicBezTo>
                        <a:cubicBezTo>
                          <a:pt x="4887" y="3858270"/>
                          <a:pt x="49629" y="4041447"/>
                          <a:pt x="13716" y="4304593"/>
                        </a:cubicBezTo>
                        <a:cubicBezTo>
                          <a:pt x="-22197" y="4567740"/>
                          <a:pt x="45055" y="5149125"/>
                          <a:pt x="13716" y="5590381"/>
                        </a:cubicBezTo>
                        <a:cubicBezTo>
                          <a:pt x="9649" y="5590058"/>
                          <a:pt x="6483" y="5589928"/>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Google Shape;233;p21"/>
          <p:cNvSpPr txBox="1">
            <a:spLocks/>
          </p:cNvSpPr>
          <p:nvPr/>
        </p:nvSpPr>
        <p:spPr>
          <a:xfrm>
            <a:off x="3490722" y="1403119"/>
            <a:ext cx="2548440" cy="1771736"/>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rmAutofit/>
          </a:bodyPr>
          <a:lstStyle/>
          <a:p>
            <a:pPr marL="114872" indent="-119126" defTabSz="612648">
              <a:buClr>
                <a:schemeClr val="dk1"/>
              </a:buClr>
              <a:buSzPts val="2800"/>
              <a:buChar char="•"/>
            </a:pPr>
            <a:r>
              <a:rPr lang="tr-TR" sz="1700"/>
              <a:t>Risk Assessment</a:t>
            </a:r>
            <a:endParaRPr sz="1700"/>
          </a:p>
          <a:p>
            <a:pPr marL="114872" indent="-119126" defTabSz="612648">
              <a:spcBef>
                <a:spcPts val="402"/>
              </a:spcBef>
              <a:buClr>
                <a:schemeClr val="dk1"/>
              </a:buClr>
              <a:buSzPts val="2800"/>
              <a:buChar char="•"/>
            </a:pPr>
            <a:r>
              <a:rPr lang="tr-TR" sz="1700"/>
              <a:t>Emergency Procedures</a:t>
            </a:r>
            <a:endParaRPr sz="1700"/>
          </a:p>
          <a:p>
            <a:pPr marL="114872" indent="-119126" defTabSz="612648">
              <a:spcBef>
                <a:spcPts val="402"/>
              </a:spcBef>
              <a:buClr>
                <a:schemeClr val="dk1"/>
              </a:buClr>
              <a:buSzPts val="2800"/>
              <a:buChar char="•"/>
            </a:pPr>
            <a:r>
              <a:rPr lang="tr-TR" sz="1700"/>
              <a:t>Reporting Incidents</a:t>
            </a:r>
            <a:endParaRPr sz="1700"/>
          </a:p>
          <a:p>
            <a:pPr marL="114872" indent="-119126" defTabSz="612648">
              <a:spcBef>
                <a:spcPts val="402"/>
              </a:spcBef>
              <a:buClr>
                <a:schemeClr val="dk1"/>
              </a:buClr>
              <a:buSzPts val="2800"/>
              <a:buChar char="•"/>
            </a:pPr>
            <a:r>
              <a:rPr lang="tr-TR" sz="1700"/>
              <a:t>Safety Training</a:t>
            </a:r>
            <a:endParaRPr sz="1700"/>
          </a:p>
          <a:p>
            <a:pPr marL="114872" indent="-119126" defTabSz="612648">
              <a:spcBef>
                <a:spcPts val="402"/>
              </a:spcBef>
              <a:buClr>
                <a:schemeClr val="dk1"/>
              </a:buClr>
              <a:buSzPts val="2800"/>
              <a:buChar char="•"/>
            </a:pPr>
            <a:r>
              <a:rPr lang="tr-TR" sz="1700"/>
              <a:t>Institutional Resources</a:t>
            </a:r>
            <a:endParaRPr sz="1700"/>
          </a:p>
          <a:p>
            <a:pPr marL="114872" defTabSz="612648">
              <a:spcBef>
                <a:spcPts val="402"/>
              </a:spcBef>
              <a:buClr>
                <a:schemeClr val="dk1"/>
              </a:buClr>
              <a:buSzPts val="2800"/>
            </a:pPr>
            <a:endParaRPr sz="1700"/>
          </a:p>
          <a:p>
            <a:pPr>
              <a:spcBef>
                <a:spcPts val="600"/>
              </a:spcBef>
              <a:buClr>
                <a:schemeClr val="dk1"/>
              </a:buClr>
              <a:buSzPts val="2400"/>
            </a:pPr>
            <a:endParaRPr sz="1700"/>
          </a:p>
        </p:txBody>
      </p:sp>
      <p:sp>
        <p:nvSpPr>
          <p:cNvPr id="234" name="Google Shape;234;p21"/>
          <p:cNvSpPr txBox="1"/>
          <p:nvPr/>
        </p:nvSpPr>
        <p:spPr>
          <a:xfrm>
            <a:off x="6228124" y="1403119"/>
            <a:ext cx="2433530" cy="1074618"/>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rmAutofit/>
          </a:bodyPr>
          <a:lstStyle/>
          <a:p>
            <a:pPr marL="114872" indent="-119126" defTabSz="612648">
              <a:buClr>
                <a:schemeClr val="dk1"/>
              </a:buClr>
              <a:buSzPts val="2800"/>
              <a:buFont typeface="Arial"/>
              <a:buChar char="•"/>
            </a:pPr>
            <a:r>
              <a:rPr lang="tr-TR" sz="1876">
                <a:solidFill>
                  <a:schemeClr val="dk1"/>
                </a:solidFill>
                <a:latin typeface="Calibri"/>
                <a:cs typeface="Calibri"/>
                <a:sym typeface="Calibri"/>
              </a:rPr>
              <a:t>Chemical Safety</a:t>
            </a:r>
          </a:p>
          <a:p>
            <a:pPr marL="114872" indent="-119126" defTabSz="612648">
              <a:spcBef>
                <a:spcPts val="402"/>
              </a:spcBef>
              <a:buClr>
                <a:schemeClr val="dk1"/>
              </a:buClr>
              <a:buSzPts val="2800"/>
              <a:buFont typeface="Arial"/>
              <a:buChar char="•"/>
            </a:pPr>
            <a:r>
              <a:rPr lang="tr-TR" sz="1876">
                <a:solidFill>
                  <a:schemeClr val="dk1"/>
                </a:solidFill>
                <a:latin typeface="Calibri"/>
                <a:cs typeface="Calibri"/>
                <a:sym typeface="Calibri"/>
              </a:rPr>
              <a:t>Biological Safety</a:t>
            </a:r>
            <a:endParaRPr lang="tr-TR" sz="1608">
              <a:solidFill>
                <a:schemeClr val="dk1"/>
              </a:solidFill>
              <a:latin typeface="Calibri"/>
              <a:cs typeface="Calibri"/>
              <a:sym typeface="Calibri"/>
            </a:endParaRPr>
          </a:p>
          <a:p>
            <a:pPr marL="114872" indent="-119126" defTabSz="612648">
              <a:spcBef>
                <a:spcPts val="402"/>
              </a:spcBef>
              <a:buClr>
                <a:schemeClr val="dk1"/>
              </a:buClr>
              <a:buSzPts val="2800"/>
              <a:buFont typeface="Arial"/>
              <a:buChar char="•"/>
            </a:pPr>
            <a:r>
              <a:rPr lang="tr-TR" sz="1876">
                <a:solidFill>
                  <a:schemeClr val="dk1"/>
                </a:solidFill>
                <a:latin typeface="Calibri"/>
                <a:cs typeface="Calibri"/>
                <a:sym typeface="Calibri"/>
              </a:rPr>
              <a:t>Equipment Safety</a:t>
            </a:r>
            <a:endParaRPr lang="tr-TR" sz="3200">
              <a:solidFill>
                <a:schemeClr val="dk1"/>
              </a:solidFill>
              <a:latin typeface="Calibri"/>
              <a:ea typeface="Calibri"/>
              <a:cs typeface="Calibri"/>
              <a:sym typeface="Calibri"/>
            </a:endParaRPr>
          </a:p>
        </p:txBody>
      </p:sp>
      <p:sp>
        <p:nvSpPr>
          <p:cNvPr id="235" name="Google Shape;235;p21"/>
          <p:cNvSpPr txBox="1"/>
          <p:nvPr/>
        </p:nvSpPr>
        <p:spPr>
          <a:xfrm>
            <a:off x="6228124" y="2639038"/>
            <a:ext cx="2433530" cy="1133349"/>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rmAutofit/>
          </a:bodyPr>
          <a:lstStyle/>
          <a:p>
            <a:pPr marL="114872" indent="-119126" defTabSz="612648">
              <a:buClr>
                <a:schemeClr val="dk1"/>
              </a:buClr>
              <a:buSzPts val="2800"/>
              <a:buFont typeface="Arial"/>
              <a:buChar char="•"/>
            </a:pPr>
            <a:r>
              <a:rPr lang="tr-TR" sz="1876">
                <a:solidFill>
                  <a:schemeClr val="dk1"/>
                </a:solidFill>
                <a:latin typeface="Calibri"/>
                <a:cs typeface="Calibri"/>
                <a:sym typeface="Calibri"/>
              </a:rPr>
              <a:t>Personal Hygiene</a:t>
            </a:r>
          </a:p>
          <a:p>
            <a:pPr marL="114872" indent="-119126" defTabSz="612648">
              <a:spcBef>
                <a:spcPts val="402"/>
              </a:spcBef>
              <a:buClr>
                <a:schemeClr val="dk1"/>
              </a:buClr>
              <a:buSzPts val="2800"/>
              <a:buFont typeface="Arial"/>
              <a:buChar char="•"/>
            </a:pPr>
            <a:r>
              <a:rPr lang="tr-TR" sz="1876">
                <a:solidFill>
                  <a:schemeClr val="dk1"/>
                </a:solidFill>
                <a:latin typeface="Calibri"/>
                <a:cs typeface="Calibri"/>
                <a:sym typeface="Calibri"/>
              </a:rPr>
              <a:t>Laboratory Etiquette</a:t>
            </a:r>
          </a:p>
          <a:p>
            <a:pPr marL="114872" indent="-119126" defTabSz="612648">
              <a:spcBef>
                <a:spcPts val="402"/>
              </a:spcBef>
              <a:buClr>
                <a:schemeClr val="dk1"/>
              </a:buClr>
              <a:buSzPts val="2800"/>
              <a:buFont typeface="Arial"/>
              <a:buChar char="•"/>
            </a:pPr>
            <a:r>
              <a:rPr lang="tr-TR" sz="1876">
                <a:solidFill>
                  <a:schemeClr val="dk1"/>
                </a:solidFill>
                <a:latin typeface="Calibri"/>
                <a:cs typeface="Calibri"/>
                <a:sym typeface="Calibri"/>
              </a:rPr>
              <a:t>Housekeeping</a:t>
            </a:r>
          </a:p>
          <a:p>
            <a:pPr marL="171450" indent="-19050">
              <a:spcBef>
                <a:spcPts val="600"/>
              </a:spcBef>
              <a:buClr>
                <a:schemeClr val="dk1"/>
              </a:buClr>
              <a:buSzPts val="2400"/>
            </a:pPr>
            <a:endParaRPr sz="2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23144"/>
    </mc:Choice>
    <mc:Fallback xmlns="">
      <p:transition spd="slow" advTm="2314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0"/>
        <p:cNvGrpSpPr/>
        <p:nvPr/>
      </p:nvGrpSpPr>
      <p:grpSpPr>
        <a:xfrm>
          <a:off x="0" y="0"/>
          <a:ext cx="0" cy="0"/>
          <a:chOff x="0" y="0"/>
          <a:chExt cx="0" cy="0"/>
        </a:xfrm>
      </p:grpSpPr>
      <p:sp useBgFill="1">
        <p:nvSpPr>
          <p:cNvPr id="249" name="Rectangle 248">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Google Shape;241;p22"/>
          <p:cNvSpPr txBox="1">
            <a:spLocks noGrp="1"/>
          </p:cNvSpPr>
          <p:nvPr>
            <p:ph type="title"/>
          </p:nvPr>
        </p:nvSpPr>
        <p:spPr>
          <a:xfrm>
            <a:off x="473202" y="640823"/>
            <a:ext cx="2564892" cy="5583148"/>
          </a:xfrm>
          <a:prstGeom prst="rect">
            <a:avLst/>
          </a:prstGeom>
        </p:spPr>
        <p:txBody>
          <a:bodyPr spcFirstLastPara="1" vert="horz" lIns="91425" tIns="45700" rIns="91425" bIns="45700" rtlCol="0" anchor="ctr" anchorCtr="0">
            <a:normAutofit/>
          </a:bodyPr>
          <a:lstStyle/>
          <a:p>
            <a:pPr>
              <a:spcBef>
                <a:spcPts val="0"/>
              </a:spcBef>
              <a:buClr>
                <a:schemeClr val="dk1"/>
              </a:buClr>
              <a:buSzPts val="3200"/>
            </a:pPr>
            <a:r>
              <a:rPr lang="tr-TR" sz="4000" b="1">
                <a:latin typeface="Calibri"/>
                <a:ea typeface="Calibri"/>
                <a:cs typeface="Calibri"/>
                <a:sym typeface="Calibri"/>
              </a:rPr>
              <a:t>General Laboratory Safety Practices</a:t>
            </a:r>
          </a:p>
        </p:txBody>
      </p:sp>
      <p:sp>
        <p:nvSpPr>
          <p:cNvPr id="251"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00400" y="630938"/>
            <a:ext cx="13716" cy="5590381"/>
          </a:xfrm>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 name="connsiteX0" fmla="*/ 0 w 13716"/>
              <a:gd name="connsiteY0" fmla="*/ 0 h 5590381"/>
              <a:gd name="connsiteX1" fmla="*/ 13716 w 13716"/>
              <a:gd name="connsiteY1" fmla="*/ 0 h 5590381"/>
              <a:gd name="connsiteX2" fmla="*/ 13716 w 13716"/>
              <a:gd name="connsiteY2" fmla="*/ 698798 h 5590381"/>
              <a:gd name="connsiteX3" fmla="*/ 13716 w 13716"/>
              <a:gd name="connsiteY3" fmla="*/ 1397595 h 5590381"/>
              <a:gd name="connsiteX4" fmla="*/ 13716 w 13716"/>
              <a:gd name="connsiteY4" fmla="*/ 2152297 h 5590381"/>
              <a:gd name="connsiteX5" fmla="*/ 13716 w 13716"/>
              <a:gd name="connsiteY5" fmla="*/ 2739287 h 5590381"/>
              <a:gd name="connsiteX6" fmla="*/ 13716 w 13716"/>
              <a:gd name="connsiteY6" fmla="*/ 3493988 h 5590381"/>
              <a:gd name="connsiteX7" fmla="*/ 13716 w 13716"/>
              <a:gd name="connsiteY7" fmla="*/ 4304593 h 5590381"/>
              <a:gd name="connsiteX8" fmla="*/ 13716 w 13716"/>
              <a:gd name="connsiteY8" fmla="*/ 5590381 h 5590381"/>
              <a:gd name="connsiteX9" fmla="*/ 0 w 13716"/>
              <a:gd name="connsiteY9" fmla="*/ 5590381 h 5590381"/>
              <a:gd name="connsiteX10" fmla="*/ 0 w 13716"/>
              <a:gd name="connsiteY10" fmla="*/ 4835680 h 5590381"/>
              <a:gd name="connsiteX11" fmla="*/ 0 w 13716"/>
              <a:gd name="connsiteY11" fmla="*/ 4136882 h 5590381"/>
              <a:gd name="connsiteX12" fmla="*/ 0 w 13716"/>
              <a:gd name="connsiteY12" fmla="*/ 3549892 h 5590381"/>
              <a:gd name="connsiteX13" fmla="*/ 0 w 13716"/>
              <a:gd name="connsiteY13" fmla="*/ 2851094 h 5590381"/>
              <a:gd name="connsiteX14" fmla="*/ 0 w 13716"/>
              <a:gd name="connsiteY14" fmla="*/ 2264104 h 5590381"/>
              <a:gd name="connsiteX15" fmla="*/ 0 w 13716"/>
              <a:gd name="connsiteY15" fmla="*/ 1733018 h 5590381"/>
              <a:gd name="connsiteX16" fmla="*/ 0 w 13716"/>
              <a:gd name="connsiteY16" fmla="*/ 1090124 h 5590381"/>
              <a:gd name="connsiteX17" fmla="*/ 0 w 13716"/>
              <a:gd name="connsiteY17"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16" h="5590381" fill="none" extrusionOk="0">
                <a:moveTo>
                  <a:pt x="0" y="0"/>
                </a:moveTo>
                <a:cubicBezTo>
                  <a:pt x="6858" y="-583"/>
                  <a:pt x="7851" y="431"/>
                  <a:pt x="13716" y="0"/>
                </a:cubicBezTo>
                <a:cubicBezTo>
                  <a:pt x="34933" y="215318"/>
                  <a:pt x="27251" y="565582"/>
                  <a:pt x="13716" y="754701"/>
                </a:cubicBezTo>
                <a:cubicBezTo>
                  <a:pt x="-46127" y="1001571"/>
                  <a:pt x="16502" y="1226848"/>
                  <a:pt x="13716" y="1565307"/>
                </a:cubicBezTo>
                <a:cubicBezTo>
                  <a:pt x="518" y="1889109"/>
                  <a:pt x="-16367" y="2000548"/>
                  <a:pt x="13716" y="2152297"/>
                </a:cubicBezTo>
                <a:cubicBezTo>
                  <a:pt x="-27751" y="2293511"/>
                  <a:pt x="26467" y="2577637"/>
                  <a:pt x="13716" y="2906998"/>
                </a:cubicBezTo>
                <a:cubicBezTo>
                  <a:pt x="10317" y="3210592"/>
                  <a:pt x="23894" y="3347388"/>
                  <a:pt x="13716" y="3549892"/>
                </a:cubicBezTo>
                <a:cubicBezTo>
                  <a:pt x="-2084" y="3774164"/>
                  <a:pt x="29811" y="3846282"/>
                  <a:pt x="13716" y="4080978"/>
                </a:cubicBezTo>
                <a:cubicBezTo>
                  <a:pt x="-34083" y="4316157"/>
                  <a:pt x="-21714" y="4469094"/>
                  <a:pt x="13716" y="4835680"/>
                </a:cubicBezTo>
                <a:cubicBezTo>
                  <a:pt x="54813" y="5147918"/>
                  <a:pt x="-17924" y="5390556"/>
                  <a:pt x="13716" y="5590381"/>
                </a:cubicBezTo>
                <a:cubicBezTo>
                  <a:pt x="8175" y="5590136"/>
                  <a:pt x="6849" y="5590599"/>
                  <a:pt x="0" y="5590381"/>
                </a:cubicBezTo>
                <a:cubicBezTo>
                  <a:pt x="25138" y="5250698"/>
                  <a:pt x="-4619" y="5075445"/>
                  <a:pt x="0" y="4835680"/>
                </a:cubicBezTo>
                <a:cubicBezTo>
                  <a:pt x="36581" y="4590550"/>
                  <a:pt x="3022" y="4474529"/>
                  <a:pt x="0" y="4304593"/>
                </a:cubicBezTo>
                <a:cubicBezTo>
                  <a:pt x="-12701" y="4111845"/>
                  <a:pt x="27688" y="3905584"/>
                  <a:pt x="0" y="3773507"/>
                </a:cubicBezTo>
                <a:cubicBezTo>
                  <a:pt x="-26601" y="3606595"/>
                  <a:pt x="-5508" y="3333425"/>
                  <a:pt x="0" y="3186517"/>
                </a:cubicBezTo>
                <a:cubicBezTo>
                  <a:pt x="27803" y="3020623"/>
                  <a:pt x="39608" y="2648539"/>
                  <a:pt x="0" y="2487720"/>
                </a:cubicBezTo>
                <a:cubicBezTo>
                  <a:pt x="-30668" y="2356394"/>
                  <a:pt x="-10848" y="2125581"/>
                  <a:pt x="0" y="1956633"/>
                </a:cubicBezTo>
                <a:cubicBezTo>
                  <a:pt x="21350" y="1832604"/>
                  <a:pt x="13098" y="1675326"/>
                  <a:pt x="0" y="1425547"/>
                </a:cubicBezTo>
                <a:cubicBezTo>
                  <a:pt x="51943" y="1231575"/>
                  <a:pt x="-49685" y="947153"/>
                  <a:pt x="0" y="614942"/>
                </a:cubicBezTo>
                <a:cubicBezTo>
                  <a:pt x="23685" y="274445"/>
                  <a:pt x="15608" y="143232"/>
                  <a:pt x="0" y="0"/>
                </a:cubicBezTo>
                <a:close/>
              </a:path>
              <a:path w="13716" h="5590381" stroke="0" extrusionOk="0">
                <a:moveTo>
                  <a:pt x="0" y="0"/>
                </a:moveTo>
                <a:cubicBezTo>
                  <a:pt x="4519" y="745"/>
                  <a:pt x="7608" y="27"/>
                  <a:pt x="13716" y="0"/>
                </a:cubicBezTo>
                <a:cubicBezTo>
                  <a:pt x="44022" y="114427"/>
                  <a:pt x="8229" y="453118"/>
                  <a:pt x="13716" y="698798"/>
                </a:cubicBezTo>
                <a:cubicBezTo>
                  <a:pt x="34424" y="963774"/>
                  <a:pt x="36600" y="1212364"/>
                  <a:pt x="13716" y="1397595"/>
                </a:cubicBezTo>
                <a:cubicBezTo>
                  <a:pt x="48283" y="1542354"/>
                  <a:pt x="25375" y="1802464"/>
                  <a:pt x="13716" y="2152297"/>
                </a:cubicBezTo>
                <a:cubicBezTo>
                  <a:pt x="3835" y="2525678"/>
                  <a:pt x="21814" y="2592868"/>
                  <a:pt x="13716" y="2739287"/>
                </a:cubicBezTo>
                <a:cubicBezTo>
                  <a:pt x="1084" y="2874965"/>
                  <a:pt x="-36448" y="3144013"/>
                  <a:pt x="13716" y="3493988"/>
                </a:cubicBezTo>
                <a:cubicBezTo>
                  <a:pt x="-17205" y="3852647"/>
                  <a:pt x="66492" y="4038484"/>
                  <a:pt x="13716" y="4304593"/>
                </a:cubicBezTo>
                <a:cubicBezTo>
                  <a:pt x="-83354" y="4564310"/>
                  <a:pt x="113944" y="5225828"/>
                  <a:pt x="13716" y="5590381"/>
                </a:cubicBezTo>
                <a:cubicBezTo>
                  <a:pt x="9333" y="5590250"/>
                  <a:pt x="5993" y="5589792"/>
                  <a:pt x="0" y="5590381"/>
                </a:cubicBezTo>
                <a:cubicBezTo>
                  <a:pt x="35863" y="5257220"/>
                  <a:pt x="-32757" y="5135372"/>
                  <a:pt x="0" y="4835680"/>
                </a:cubicBezTo>
                <a:cubicBezTo>
                  <a:pt x="7921" y="4562721"/>
                  <a:pt x="-29047" y="4351594"/>
                  <a:pt x="0" y="4136882"/>
                </a:cubicBezTo>
                <a:cubicBezTo>
                  <a:pt x="1393" y="3929098"/>
                  <a:pt x="-4372" y="3755796"/>
                  <a:pt x="0" y="3549892"/>
                </a:cubicBezTo>
                <a:cubicBezTo>
                  <a:pt x="-14123" y="3323552"/>
                  <a:pt x="21701" y="3076195"/>
                  <a:pt x="0" y="2851094"/>
                </a:cubicBezTo>
                <a:cubicBezTo>
                  <a:pt x="-51577" y="2661940"/>
                  <a:pt x="-7702" y="2448681"/>
                  <a:pt x="0" y="2264104"/>
                </a:cubicBezTo>
                <a:cubicBezTo>
                  <a:pt x="-8180" y="2080123"/>
                  <a:pt x="16108" y="1991682"/>
                  <a:pt x="0" y="1733018"/>
                </a:cubicBezTo>
                <a:cubicBezTo>
                  <a:pt x="-21280" y="1472795"/>
                  <a:pt x="8343" y="1385598"/>
                  <a:pt x="0" y="1090124"/>
                </a:cubicBezTo>
                <a:cubicBezTo>
                  <a:pt x="41559" y="815693"/>
                  <a:pt x="-53513" y="485395"/>
                  <a:pt x="0" y="0"/>
                </a:cubicBezTo>
                <a:close/>
              </a:path>
              <a:path w="13716" h="5590381" fill="none" stroke="0" extrusionOk="0">
                <a:moveTo>
                  <a:pt x="0" y="0"/>
                </a:moveTo>
                <a:cubicBezTo>
                  <a:pt x="6692" y="-634"/>
                  <a:pt x="7933" y="727"/>
                  <a:pt x="13716" y="0"/>
                </a:cubicBezTo>
                <a:cubicBezTo>
                  <a:pt x="-11397" y="210553"/>
                  <a:pt x="41795" y="570219"/>
                  <a:pt x="13716" y="754701"/>
                </a:cubicBezTo>
                <a:cubicBezTo>
                  <a:pt x="-16345" y="939055"/>
                  <a:pt x="5480" y="1271330"/>
                  <a:pt x="13716" y="1565307"/>
                </a:cubicBezTo>
                <a:cubicBezTo>
                  <a:pt x="214" y="1888228"/>
                  <a:pt x="-22439" y="2000817"/>
                  <a:pt x="13716" y="2152297"/>
                </a:cubicBezTo>
                <a:cubicBezTo>
                  <a:pt x="36483" y="2302199"/>
                  <a:pt x="43294" y="2645200"/>
                  <a:pt x="13716" y="2906998"/>
                </a:cubicBezTo>
                <a:cubicBezTo>
                  <a:pt x="10400" y="3203875"/>
                  <a:pt x="27719" y="3309255"/>
                  <a:pt x="13716" y="3549892"/>
                </a:cubicBezTo>
                <a:cubicBezTo>
                  <a:pt x="-8323" y="3767364"/>
                  <a:pt x="36239" y="3859248"/>
                  <a:pt x="13716" y="4080978"/>
                </a:cubicBezTo>
                <a:cubicBezTo>
                  <a:pt x="-28362" y="4308528"/>
                  <a:pt x="-17360" y="4464817"/>
                  <a:pt x="13716" y="4835680"/>
                </a:cubicBezTo>
                <a:cubicBezTo>
                  <a:pt x="37186" y="5120324"/>
                  <a:pt x="-5183" y="5409792"/>
                  <a:pt x="13716" y="5590381"/>
                </a:cubicBezTo>
                <a:cubicBezTo>
                  <a:pt x="8151" y="5590111"/>
                  <a:pt x="6756" y="5590651"/>
                  <a:pt x="0" y="5590381"/>
                </a:cubicBezTo>
                <a:cubicBezTo>
                  <a:pt x="366" y="5289836"/>
                  <a:pt x="-51421" y="5037027"/>
                  <a:pt x="0" y="4835680"/>
                </a:cubicBezTo>
                <a:cubicBezTo>
                  <a:pt x="30695" y="4638845"/>
                  <a:pt x="15954" y="4503929"/>
                  <a:pt x="0" y="4304593"/>
                </a:cubicBezTo>
                <a:cubicBezTo>
                  <a:pt x="14622" y="4089881"/>
                  <a:pt x="18900" y="3917008"/>
                  <a:pt x="0" y="3773507"/>
                </a:cubicBezTo>
                <a:cubicBezTo>
                  <a:pt x="-3147" y="3613850"/>
                  <a:pt x="-23547" y="3335869"/>
                  <a:pt x="0" y="3186517"/>
                </a:cubicBezTo>
                <a:cubicBezTo>
                  <a:pt x="5486" y="3055843"/>
                  <a:pt x="41826" y="2645889"/>
                  <a:pt x="0" y="2487720"/>
                </a:cubicBezTo>
                <a:cubicBezTo>
                  <a:pt x="-23992" y="2347034"/>
                  <a:pt x="14189" y="2145771"/>
                  <a:pt x="0" y="1956633"/>
                </a:cubicBezTo>
                <a:cubicBezTo>
                  <a:pt x="14669" y="1780910"/>
                  <a:pt x="-4302" y="1660669"/>
                  <a:pt x="0" y="1425547"/>
                </a:cubicBezTo>
                <a:cubicBezTo>
                  <a:pt x="70611" y="1196115"/>
                  <a:pt x="14725" y="924393"/>
                  <a:pt x="0" y="614942"/>
                </a:cubicBezTo>
                <a:cubicBezTo>
                  <a:pt x="-2330" y="269013"/>
                  <a:pt x="15133" y="13266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6" h="5590381" fill="none" extrusionOk="0">
                        <a:moveTo>
                          <a:pt x="0" y="0"/>
                        </a:moveTo>
                        <a:cubicBezTo>
                          <a:pt x="6519" y="-664"/>
                          <a:pt x="8288" y="665"/>
                          <a:pt x="13716" y="0"/>
                        </a:cubicBezTo>
                        <a:cubicBezTo>
                          <a:pt x="-9798" y="225076"/>
                          <a:pt x="41703" y="562283"/>
                          <a:pt x="13716" y="754701"/>
                        </a:cubicBezTo>
                        <a:cubicBezTo>
                          <a:pt x="-14271" y="947119"/>
                          <a:pt x="25509" y="1239251"/>
                          <a:pt x="13716" y="1565307"/>
                        </a:cubicBezTo>
                        <a:cubicBezTo>
                          <a:pt x="1923" y="1891363"/>
                          <a:pt x="2588" y="1999140"/>
                          <a:pt x="13716" y="2152297"/>
                        </a:cubicBezTo>
                        <a:cubicBezTo>
                          <a:pt x="24845" y="2305454"/>
                          <a:pt x="24133" y="2598333"/>
                          <a:pt x="13716" y="2906998"/>
                        </a:cubicBezTo>
                        <a:cubicBezTo>
                          <a:pt x="3299" y="3215663"/>
                          <a:pt x="30691" y="3327412"/>
                          <a:pt x="13716" y="3549892"/>
                        </a:cubicBezTo>
                        <a:cubicBezTo>
                          <a:pt x="-3259" y="3772372"/>
                          <a:pt x="33989" y="3843836"/>
                          <a:pt x="13716" y="4080978"/>
                        </a:cubicBezTo>
                        <a:cubicBezTo>
                          <a:pt x="-6557" y="4318120"/>
                          <a:pt x="-8378" y="4511166"/>
                          <a:pt x="13716" y="4835680"/>
                        </a:cubicBezTo>
                        <a:cubicBezTo>
                          <a:pt x="35810" y="5160194"/>
                          <a:pt x="-17642" y="5401748"/>
                          <a:pt x="13716" y="5590381"/>
                        </a:cubicBezTo>
                        <a:cubicBezTo>
                          <a:pt x="8599" y="5590092"/>
                          <a:pt x="6708" y="5590668"/>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3716" h="5590381" stroke="0" extrusionOk="0">
                        <a:moveTo>
                          <a:pt x="0" y="0"/>
                        </a:moveTo>
                        <a:cubicBezTo>
                          <a:pt x="4626" y="620"/>
                          <a:pt x="7856" y="-428"/>
                          <a:pt x="13716" y="0"/>
                        </a:cubicBezTo>
                        <a:cubicBezTo>
                          <a:pt x="36569" y="165299"/>
                          <a:pt x="-959" y="427555"/>
                          <a:pt x="13716" y="698798"/>
                        </a:cubicBezTo>
                        <a:cubicBezTo>
                          <a:pt x="28391" y="970041"/>
                          <a:pt x="15108" y="1226199"/>
                          <a:pt x="13716" y="1397595"/>
                        </a:cubicBezTo>
                        <a:cubicBezTo>
                          <a:pt x="12324" y="1568991"/>
                          <a:pt x="34226" y="1794517"/>
                          <a:pt x="13716" y="2152297"/>
                        </a:cubicBezTo>
                        <a:cubicBezTo>
                          <a:pt x="-6794" y="2510077"/>
                          <a:pt x="36274" y="2594424"/>
                          <a:pt x="13716" y="2739287"/>
                        </a:cubicBezTo>
                        <a:cubicBezTo>
                          <a:pt x="-8842" y="2884150"/>
                          <a:pt x="22545" y="3129706"/>
                          <a:pt x="13716" y="3493988"/>
                        </a:cubicBezTo>
                        <a:cubicBezTo>
                          <a:pt x="4887" y="3858270"/>
                          <a:pt x="49629" y="4041447"/>
                          <a:pt x="13716" y="4304593"/>
                        </a:cubicBezTo>
                        <a:cubicBezTo>
                          <a:pt x="-22197" y="4567740"/>
                          <a:pt x="45055" y="5149125"/>
                          <a:pt x="13716" y="5590381"/>
                        </a:cubicBezTo>
                        <a:cubicBezTo>
                          <a:pt x="9649" y="5590058"/>
                          <a:pt x="6483" y="5589928"/>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Google Shape;242;p22"/>
          <p:cNvSpPr txBox="1">
            <a:spLocks/>
          </p:cNvSpPr>
          <p:nvPr/>
        </p:nvSpPr>
        <p:spPr>
          <a:xfrm>
            <a:off x="3490722" y="1403119"/>
            <a:ext cx="2548440" cy="1771736"/>
          </a:xfrm>
          <a:prstGeom prst="rect">
            <a:avLst/>
          </a:prstGeom>
          <a:noFill/>
          <a:ln w="50800" cap="flat" cmpd="sng">
            <a:solidFill>
              <a:srgbClr val="FF0000"/>
            </a:solidFill>
            <a:prstDash val="solid"/>
            <a:round/>
            <a:headEnd type="none" w="sm" len="sm"/>
            <a:tailEnd type="none" w="sm" len="sm"/>
          </a:ln>
        </p:spPr>
        <p:txBody>
          <a:bodyPr spcFirstLastPara="1" wrap="square" lIns="91425" tIns="45700" rIns="91425" bIns="45700" anchor="t" anchorCtr="0">
            <a:normAutofit/>
          </a:bodyPr>
          <a:lstStyle/>
          <a:p>
            <a:pPr marL="114872" indent="-119126" defTabSz="612648">
              <a:buClr>
                <a:schemeClr val="dk1"/>
              </a:buClr>
              <a:buSzPts val="2800"/>
              <a:buChar char="•"/>
            </a:pPr>
            <a:r>
              <a:rPr lang="tr-TR" sz="1700"/>
              <a:t>Risk Assessment</a:t>
            </a:r>
            <a:endParaRPr sz="1700"/>
          </a:p>
          <a:p>
            <a:pPr marL="114872" indent="-119126" defTabSz="612648">
              <a:spcBef>
                <a:spcPts val="402"/>
              </a:spcBef>
              <a:buClr>
                <a:schemeClr val="dk1"/>
              </a:buClr>
              <a:buSzPts val="2800"/>
              <a:buChar char="•"/>
            </a:pPr>
            <a:r>
              <a:rPr lang="tr-TR" sz="1700"/>
              <a:t>Emergency Procedures</a:t>
            </a:r>
            <a:endParaRPr sz="1700"/>
          </a:p>
          <a:p>
            <a:pPr marL="114872" indent="-119126" defTabSz="612648">
              <a:spcBef>
                <a:spcPts val="402"/>
              </a:spcBef>
              <a:buClr>
                <a:schemeClr val="dk1"/>
              </a:buClr>
              <a:buSzPts val="2800"/>
              <a:buChar char="•"/>
            </a:pPr>
            <a:r>
              <a:rPr lang="tr-TR" sz="1700"/>
              <a:t>Reporting Incidents</a:t>
            </a:r>
            <a:endParaRPr sz="1700"/>
          </a:p>
          <a:p>
            <a:pPr marL="114872" indent="-119126" defTabSz="612648">
              <a:spcBef>
                <a:spcPts val="402"/>
              </a:spcBef>
              <a:buClr>
                <a:schemeClr val="dk1"/>
              </a:buClr>
              <a:buSzPts val="2800"/>
              <a:buChar char="•"/>
            </a:pPr>
            <a:r>
              <a:rPr lang="tr-TR" sz="1700"/>
              <a:t>Safety Training</a:t>
            </a:r>
            <a:endParaRPr sz="1700"/>
          </a:p>
          <a:p>
            <a:pPr marL="114872" indent="-119126" defTabSz="612648">
              <a:spcBef>
                <a:spcPts val="402"/>
              </a:spcBef>
              <a:buClr>
                <a:schemeClr val="dk1"/>
              </a:buClr>
              <a:buSzPts val="2800"/>
              <a:buChar char="•"/>
            </a:pPr>
            <a:r>
              <a:rPr lang="tr-TR" sz="1700"/>
              <a:t>Institutional Resources</a:t>
            </a:r>
            <a:endParaRPr sz="1700"/>
          </a:p>
          <a:p>
            <a:pPr marL="114872" defTabSz="612648">
              <a:spcBef>
                <a:spcPts val="402"/>
              </a:spcBef>
              <a:buClr>
                <a:schemeClr val="dk1"/>
              </a:buClr>
              <a:buSzPts val="2800"/>
            </a:pPr>
            <a:endParaRPr sz="1700"/>
          </a:p>
          <a:p>
            <a:pPr>
              <a:spcBef>
                <a:spcPts val="600"/>
              </a:spcBef>
              <a:buClr>
                <a:schemeClr val="dk1"/>
              </a:buClr>
              <a:buSzPts val="2400"/>
            </a:pPr>
            <a:endParaRPr sz="1700"/>
          </a:p>
        </p:txBody>
      </p:sp>
      <p:sp>
        <p:nvSpPr>
          <p:cNvPr id="243" name="Google Shape;243;p22"/>
          <p:cNvSpPr txBox="1"/>
          <p:nvPr/>
        </p:nvSpPr>
        <p:spPr>
          <a:xfrm>
            <a:off x="6228124" y="1403119"/>
            <a:ext cx="2433530" cy="1074618"/>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rmAutofit/>
          </a:bodyPr>
          <a:lstStyle/>
          <a:p>
            <a:pPr marL="114872" indent="-119126" defTabSz="612648">
              <a:buClr>
                <a:srgbClr val="A5A5A5"/>
              </a:buClr>
              <a:buSzPts val="2800"/>
              <a:buFont typeface="Arial"/>
              <a:buChar char="•"/>
            </a:pPr>
            <a:r>
              <a:rPr lang="tr-TR" sz="1876">
                <a:solidFill>
                  <a:srgbClr val="A5A5A5"/>
                </a:solidFill>
                <a:latin typeface="Calibri"/>
                <a:cs typeface="Calibri"/>
                <a:sym typeface="Calibri"/>
              </a:rPr>
              <a:t>Chemical Safety</a:t>
            </a:r>
          </a:p>
          <a:p>
            <a:pPr marL="114872" indent="-119126" defTabSz="612648">
              <a:spcBef>
                <a:spcPts val="402"/>
              </a:spcBef>
              <a:buClr>
                <a:srgbClr val="A5A5A5"/>
              </a:buClr>
              <a:buSzPts val="2800"/>
              <a:buFont typeface="Arial"/>
              <a:buChar char="•"/>
            </a:pPr>
            <a:r>
              <a:rPr lang="tr-TR" sz="1876">
                <a:solidFill>
                  <a:srgbClr val="A5A5A5"/>
                </a:solidFill>
                <a:latin typeface="Calibri"/>
                <a:cs typeface="Calibri"/>
                <a:sym typeface="Calibri"/>
              </a:rPr>
              <a:t>Biological Safety</a:t>
            </a:r>
            <a:endParaRPr lang="tr-TR" sz="1608">
              <a:solidFill>
                <a:srgbClr val="A5A5A5"/>
              </a:solidFill>
              <a:latin typeface="Calibri"/>
              <a:cs typeface="Calibri"/>
              <a:sym typeface="Calibri"/>
            </a:endParaRPr>
          </a:p>
          <a:p>
            <a:pPr marL="114872" indent="-119126" defTabSz="612648">
              <a:spcBef>
                <a:spcPts val="402"/>
              </a:spcBef>
              <a:buClr>
                <a:srgbClr val="A5A5A5"/>
              </a:buClr>
              <a:buSzPts val="2800"/>
              <a:buFont typeface="Arial"/>
              <a:buChar char="•"/>
            </a:pPr>
            <a:r>
              <a:rPr lang="tr-TR" sz="1876">
                <a:solidFill>
                  <a:srgbClr val="A5A5A5"/>
                </a:solidFill>
                <a:latin typeface="Calibri"/>
                <a:cs typeface="Calibri"/>
                <a:sym typeface="Calibri"/>
              </a:rPr>
              <a:t>Equipment Safety</a:t>
            </a:r>
            <a:endParaRPr lang="tr-TR" sz="3200">
              <a:solidFill>
                <a:srgbClr val="A5A5A5"/>
              </a:solidFill>
              <a:latin typeface="Calibri"/>
              <a:ea typeface="Calibri"/>
              <a:cs typeface="Calibri"/>
              <a:sym typeface="Calibri"/>
            </a:endParaRPr>
          </a:p>
        </p:txBody>
      </p:sp>
      <p:sp>
        <p:nvSpPr>
          <p:cNvPr id="244" name="Google Shape;244;p22"/>
          <p:cNvSpPr txBox="1"/>
          <p:nvPr/>
        </p:nvSpPr>
        <p:spPr>
          <a:xfrm>
            <a:off x="6228124" y="2639038"/>
            <a:ext cx="2433530" cy="1133349"/>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rmAutofit/>
          </a:bodyPr>
          <a:lstStyle/>
          <a:p>
            <a:pPr marL="114872" indent="-119126" defTabSz="612648">
              <a:buClr>
                <a:srgbClr val="A5A5A5"/>
              </a:buClr>
              <a:buSzPts val="2800"/>
              <a:buFont typeface="Arial"/>
              <a:buChar char="•"/>
            </a:pPr>
            <a:r>
              <a:rPr lang="tr-TR" sz="1876">
                <a:solidFill>
                  <a:srgbClr val="A5A5A5"/>
                </a:solidFill>
                <a:latin typeface="Calibri"/>
                <a:cs typeface="Calibri"/>
                <a:sym typeface="Calibri"/>
              </a:rPr>
              <a:t>Personal Hygiene</a:t>
            </a:r>
          </a:p>
          <a:p>
            <a:pPr marL="114872" indent="-119126" defTabSz="612648">
              <a:spcBef>
                <a:spcPts val="402"/>
              </a:spcBef>
              <a:buClr>
                <a:srgbClr val="A5A5A5"/>
              </a:buClr>
              <a:buSzPts val="2800"/>
              <a:buFont typeface="Arial"/>
              <a:buChar char="•"/>
            </a:pPr>
            <a:r>
              <a:rPr lang="tr-TR" sz="1876">
                <a:solidFill>
                  <a:srgbClr val="A5A5A5"/>
                </a:solidFill>
                <a:latin typeface="Calibri"/>
                <a:cs typeface="Calibri"/>
                <a:sym typeface="Calibri"/>
              </a:rPr>
              <a:t>Laboratory Etiquette</a:t>
            </a:r>
          </a:p>
          <a:p>
            <a:pPr marL="114872" indent="-119126" defTabSz="612648">
              <a:spcBef>
                <a:spcPts val="402"/>
              </a:spcBef>
              <a:buClr>
                <a:srgbClr val="A5A5A5"/>
              </a:buClr>
              <a:buSzPts val="2800"/>
              <a:buFont typeface="Arial"/>
              <a:buChar char="•"/>
            </a:pPr>
            <a:r>
              <a:rPr lang="tr-TR" sz="1876">
                <a:solidFill>
                  <a:srgbClr val="A5A5A5"/>
                </a:solidFill>
                <a:latin typeface="Calibri"/>
                <a:cs typeface="Calibri"/>
                <a:sym typeface="Calibri"/>
              </a:rPr>
              <a:t>Housekeeping</a:t>
            </a:r>
          </a:p>
          <a:p>
            <a:pPr marL="171450" indent="-19050">
              <a:spcBef>
                <a:spcPts val="600"/>
              </a:spcBef>
              <a:buClr>
                <a:schemeClr val="dk1"/>
              </a:buClr>
              <a:buSzPts val="2400"/>
            </a:pPr>
            <a:endParaRPr sz="2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64895"/>
    </mc:Choice>
    <mc:Fallback xmlns="">
      <p:transition spd="slow" advTm="64895"/>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1.2|0.1|14.3|0.1|11.7|0.1|2.2|1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1101</TotalTime>
  <Words>4384</Words>
  <Application>Microsoft Office PowerPoint</Application>
  <PresentationFormat>Diavoorstelling (4:3)</PresentationFormat>
  <Paragraphs>359</Paragraphs>
  <Slides>26</Slides>
  <Notes>26</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26</vt:i4>
      </vt:variant>
    </vt:vector>
  </HeadingPairs>
  <TitlesOfParts>
    <vt:vector size="36" baseType="lpstr">
      <vt:lpstr>HCFLP H+ Adv P 41153 C</vt:lpstr>
      <vt:lpstr>Calibri Light</vt:lpstr>
      <vt:lpstr>Tahoma</vt:lpstr>
      <vt:lpstr>Arial</vt:lpstr>
      <vt:lpstr>Sabon-Roman</vt:lpstr>
      <vt:lpstr>Söhne</vt:lpstr>
      <vt:lpstr>Roboto</vt:lpstr>
      <vt:lpstr>Calibri</vt:lpstr>
      <vt:lpstr>Aptos</vt:lpstr>
      <vt:lpstr>Office Theme</vt:lpstr>
      <vt:lpstr>Development: Introduction to  Laboratory Safety</vt:lpstr>
      <vt:lpstr>Learning Objectives for Lab Safety</vt:lpstr>
      <vt:lpstr>Lab Safety</vt:lpstr>
      <vt:lpstr>Why Laboratory Safety Matters ?</vt:lpstr>
      <vt:lpstr>The Lab Environment</vt:lpstr>
      <vt:lpstr>The Importance of Laboratory Safety </vt:lpstr>
      <vt:lpstr>The Hierarchy of Laboratory Safety</vt:lpstr>
      <vt:lpstr>General Laboratory Safety Practices</vt:lpstr>
      <vt:lpstr>General Laboratory Safety Practices</vt:lpstr>
      <vt:lpstr>General Laboratory Safety Practices</vt:lpstr>
      <vt:lpstr>General Laboratory Safety Practices</vt:lpstr>
      <vt:lpstr> Case Study: The Texas Tech University Chemistry Laboratory Explosion (2010)</vt:lpstr>
      <vt:lpstr>PowerPoint-presentatie</vt:lpstr>
      <vt:lpstr>PowerPoint-presentatie</vt:lpstr>
      <vt:lpstr> Vaka Çalışması:  Alınan Dersler</vt:lpstr>
      <vt:lpstr>PowerPoint-presentatie</vt:lpstr>
      <vt:lpstr>PowerPoint-presentatie</vt:lpstr>
      <vt:lpstr>PowerPoint-presentatie</vt:lpstr>
      <vt:lpstr>PowerPoint-presentatie</vt:lpstr>
      <vt:lpstr>PowerPoint-presentatie</vt:lpstr>
      <vt:lpstr>Questions and Discussion</vt:lpstr>
      <vt:lpstr>Laboratory Safety and Security Summary</vt:lpstr>
      <vt:lpstr>Additional Resources</vt:lpstr>
      <vt:lpstr>Project Partners</vt:lpstr>
      <vt:lpstr>PowerPoint-presentatie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Good Manufacturing Practice (GMP) &amp; Laboratory Safety</dc:title>
  <dc:creator>Ayşegül Taylan Özkan</dc:creator>
  <cp:lastModifiedBy>Arnold Bosman</cp:lastModifiedBy>
  <cp:revision>17</cp:revision>
  <dcterms:created xsi:type="dcterms:W3CDTF">2023-09-27T19:52:03Z</dcterms:created>
  <dcterms:modified xsi:type="dcterms:W3CDTF">2024-10-10T13:03:32Z</dcterms:modified>
</cp:coreProperties>
</file>