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9" r:id="rId1"/>
    <p:sldMasterId id="2147483712" r:id="rId2"/>
    <p:sldMasterId id="2147483724" r:id="rId3"/>
    <p:sldMasterId id="2147483736" r:id="rId4"/>
    <p:sldMasterId id="2147483749" r:id="rId5"/>
  </p:sldMasterIdLst>
  <p:notesMasterIdLst>
    <p:notesMasterId r:id="rId32"/>
  </p:notesMasterIdLst>
  <p:sldIdLst>
    <p:sldId id="256" r:id="rId6"/>
    <p:sldId id="257" r:id="rId7"/>
    <p:sldId id="1744" r:id="rId8"/>
    <p:sldId id="272" r:id="rId9"/>
    <p:sldId id="273" r:id="rId10"/>
    <p:sldId id="274" r:id="rId11"/>
    <p:sldId id="1745" r:id="rId12"/>
    <p:sldId id="276" r:id="rId13"/>
    <p:sldId id="1747" r:id="rId14"/>
    <p:sldId id="1748" r:id="rId15"/>
    <p:sldId id="1749" r:id="rId16"/>
    <p:sldId id="281" r:id="rId17"/>
    <p:sldId id="1726" r:id="rId18"/>
    <p:sldId id="289" r:id="rId19"/>
    <p:sldId id="282" r:id="rId20"/>
    <p:sldId id="280" r:id="rId21"/>
    <p:sldId id="330" r:id="rId22"/>
    <p:sldId id="1750" r:id="rId23"/>
    <p:sldId id="1752" r:id="rId24"/>
    <p:sldId id="1751" r:id="rId25"/>
    <p:sldId id="1740" r:id="rId26"/>
    <p:sldId id="283" r:id="rId27"/>
    <p:sldId id="285" r:id="rId28"/>
    <p:sldId id="1742" r:id="rId29"/>
    <p:sldId id="1738" r:id="rId30"/>
    <p:sldId id="1743" r:id="rId31"/>
  </p:sldIdLst>
  <p:sldSz cx="12192000" cy="6858000"/>
  <p:notesSz cx="6858000" cy="9144000"/>
  <p:embeddedFontLst>
    <p:embeddedFont>
      <p:font typeface="Roboto" panose="02000000000000000000" pitchFamily="2" charset="0"/>
      <p:regular r:id="rId33"/>
      <p:bold r:id="rId34"/>
      <p:italic r:id="rId35"/>
      <p:boldItalic r:id="rId36"/>
    </p:embeddedFont>
    <p:embeddedFont>
      <p:font typeface="Tahoma" panose="020B0604030504040204" pitchFamily="34" charset="0"/>
      <p:regular r:id="rId37"/>
      <p:bold r:id="rId38"/>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gjJA8o52ztZkSrbs8ZaQdTNsrk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03" autoAdjust="0"/>
    <p:restoredTop sz="67417" autoAdjust="0"/>
  </p:normalViewPr>
  <p:slideViewPr>
    <p:cSldViewPr snapToGrid="0">
      <p:cViewPr varScale="1">
        <p:scale>
          <a:sx n="59" d="100"/>
          <a:sy n="59" d="100"/>
        </p:scale>
        <p:origin x="1460" y="48"/>
      </p:cViewPr>
      <p:guideLst/>
    </p:cSldViewPr>
  </p:slideViewPr>
  <p:notesTextViewPr>
    <p:cViewPr>
      <p:scale>
        <a:sx n="1" d="1"/>
        <a:sy n="1" d="1"/>
      </p:scale>
      <p:origin x="0" y="0"/>
    </p:cViewPr>
  </p:notesTextViewPr>
  <p:sorterViewPr>
    <p:cViewPr varScale="1">
      <p:scale>
        <a:sx n="1" d="1"/>
        <a:sy n="1" d="1"/>
      </p:scale>
      <p:origin x="0" y="-5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font" Target="fonts/font2.fntdata"/><Relationship Id="rId42" Type="http://customschemas.google.com/relationships/presentationmetadata" Target="meta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0A57BA95-D6EC-4C92-B5FB-C3F3D3832F09}" type="doc">
      <dgm:prSet loTypeId="urn:microsoft.com/office/officeart/2016/7/layout/VerticalHollowActionList" loCatId="List" qsTypeId="urn:microsoft.com/office/officeart/2005/8/quickstyle/simple1" qsCatId="simple" csTypeId="urn:microsoft.com/office/officeart/2005/8/colors/colorful2" csCatId="colorful" phldr="1"/>
      <dgm:spPr/>
      <dgm:t>
        <a:bodyPr/>
        <a:lstStyle/>
        <a:p>
          <a:endParaRPr lang="en-US"/>
        </a:p>
      </dgm:t>
    </dgm:pt>
    <dgm:pt modelId="{06380671-9244-443B-8E28-FDEE0DF78E89}">
      <dgm:prSet custT="1"/>
      <dgm:spPr/>
      <dgm:t>
        <a:bodyPr/>
        <a:lstStyle/>
        <a:p>
          <a:r>
            <a:rPr lang="tr-TR" sz="2800" dirty="0"/>
            <a:t>Tanımla</a:t>
          </a:r>
          <a:endParaRPr lang="en-US" sz="2800" dirty="0"/>
        </a:p>
      </dgm:t>
    </dgm:pt>
    <dgm:pt modelId="{732D4AAB-C348-4F8C-8BE2-83495F3D7F97}" type="parTrans" cxnId="{C5CD8BFD-51B9-437F-812F-5C36BED12DDE}">
      <dgm:prSet/>
      <dgm:spPr/>
      <dgm:t>
        <a:bodyPr/>
        <a:lstStyle/>
        <a:p>
          <a:endParaRPr lang="en-US"/>
        </a:p>
      </dgm:t>
    </dgm:pt>
    <dgm:pt modelId="{4B8EA291-FE2A-4EC8-AFEA-DEDC82FABC1C}" type="sibTrans" cxnId="{C5CD8BFD-51B9-437F-812F-5C36BED12DDE}">
      <dgm:prSet/>
      <dgm:spPr/>
      <dgm:t>
        <a:bodyPr/>
        <a:lstStyle/>
        <a:p>
          <a:endParaRPr lang="en-US"/>
        </a:p>
      </dgm:t>
    </dgm:pt>
    <dgm:pt modelId="{F384BC79-43E5-4FF0-A740-3452BB720BF3}">
      <dgm:prSet custT="1"/>
      <dgm:spPr/>
      <dgm:t>
        <a:bodyPr/>
        <a:lstStyle/>
        <a:p>
          <a:r>
            <a:rPr lang="en-US" sz="2400" b="0" i="0" dirty="0" err="1"/>
            <a:t>Laboratuvar</a:t>
          </a:r>
          <a:r>
            <a:rPr lang="en-US" sz="2400" dirty="0"/>
            <a:t> </a:t>
          </a:r>
          <a:r>
            <a:rPr lang="tr-TR" sz="2400" dirty="0"/>
            <a:t>güvenliğinin </a:t>
          </a:r>
          <a:r>
            <a:rPr lang="en-US" sz="2400" dirty="0" err="1"/>
            <a:t>önemi</a:t>
          </a:r>
          <a:endParaRPr lang="en-US" sz="2400" dirty="0"/>
        </a:p>
      </dgm:t>
    </dgm:pt>
    <dgm:pt modelId="{E78E757C-B1B9-46CD-946E-57513966C7C8}" type="parTrans" cxnId="{78C434CD-0D04-46F4-879B-6F89E68058EA}">
      <dgm:prSet/>
      <dgm:spPr/>
      <dgm:t>
        <a:bodyPr/>
        <a:lstStyle/>
        <a:p>
          <a:endParaRPr lang="en-US"/>
        </a:p>
      </dgm:t>
    </dgm:pt>
    <dgm:pt modelId="{25DF7F7A-F6B0-4119-A20A-E2220ED542B7}" type="sibTrans" cxnId="{78C434CD-0D04-46F4-879B-6F89E68058EA}">
      <dgm:prSet/>
      <dgm:spPr/>
      <dgm:t>
        <a:bodyPr/>
        <a:lstStyle/>
        <a:p>
          <a:endParaRPr lang="en-US"/>
        </a:p>
      </dgm:t>
    </dgm:pt>
    <dgm:pt modelId="{814A9A18-AC07-4F5F-B25C-525AC1475DD5}">
      <dgm:prSet custT="1"/>
      <dgm:spPr/>
      <dgm:t>
        <a:bodyPr/>
        <a:lstStyle/>
        <a:p>
          <a:r>
            <a:rPr lang="tr-TR" sz="2800" dirty="0"/>
            <a:t>Hatırla</a:t>
          </a:r>
          <a:endParaRPr lang="en-US" sz="2300" dirty="0"/>
        </a:p>
      </dgm:t>
    </dgm:pt>
    <dgm:pt modelId="{2C4E153E-7485-4204-AC5C-A525790125C1}" type="parTrans" cxnId="{AC510C60-ADEE-4A78-A407-20BDD2881E8C}">
      <dgm:prSet/>
      <dgm:spPr/>
      <dgm:t>
        <a:bodyPr/>
        <a:lstStyle/>
        <a:p>
          <a:endParaRPr lang="en-US"/>
        </a:p>
      </dgm:t>
    </dgm:pt>
    <dgm:pt modelId="{133A84AC-4017-491A-801D-1AE426A3D783}" type="sibTrans" cxnId="{AC510C60-ADEE-4A78-A407-20BDD2881E8C}">
      <dgm:prSet/>
      <dgm:spPr/>
      <dgm:t>
        <a:bodyPr/>
        <a:lstStyle/>
        <a:p>
          <a:endParaRPr lang="en-US"/>
        </a:p>
      </dgm:t>
    </dgm:pt>
    <dgm:pt modelId="{844AD854-8531-4AE0-804C-F4A4F08BE546}">
      <dgm:prSet custT="1"/>
      <dgm:spPr/>
      <dgm:t>
        <a:bodyPr/>
        <a:lstStyle/>
        <a:p>
          <a:r>
            <a:rPr lang="en-US" sz="2400" b="0" i="0" dirty="0" err="1"/>
            <a:t>Laboratuvar</a:t>
          </a:r>
          <a:r>
            <a:rPr lang="en-US" sz="2400" dirty="0"/>
            <a:t> </a:t>
          </a:r>
          <a:r>
            <a:rPr lang="tr-TR" sz="2400" dirty="0"/>
            <a:t>güvenliğinin </a:t>
          </a:r>
          <a:r>
            <a:rPr lang="en-US" sz="2400" dirty="0" err="1"/>
            <a:t>temel</a:t>
          </a:r>
          <a:r>
            <a:rPr lang="en-US" sz="2400" dirty="0"/>
            <a:t> </a:t>
          </a:r>
          <a:r>
            <a:rPr lang="en-US" sz="2400" dirty="0" err="1"/>
            <a:t>ilkeleri</a:t>
          </a:r>
          <a:endParaRPr lang="en-US" sz="2400" dirty="0"/>
        </a:p>
      </dgm:t>
    </dgm:pt>
    <dgm:pt modelId="{C076E625-9C43-4BCD-8C52-9308E13C2FE1}" type="parTrans" cxnId="{F7F52FE8-EBAF-439B-8EBE-50A001E367CD}">
      <dgm:prSet/>
      <dgm:spPr/>
      <dgm:t>
        <a:bodyPr/>
        <a:lstStyle/>
        <a:p>
          <a:endParaRPr lang="en-US"/>
        </a:p>
      </dgm:t>
    </dgm:pt>
    <dgm:pt modelId="{14916DCB-9D07-4990-A95E-10F25A80BD54}" type="sibTrans" cxnId="{F7F52FE8-EBAF-439B-8EBE-50A001E367CD}">
      <dgm:prSet/>
      <dgm:spPr/>
      <dgm:t>
        <a:bodyPr/>
        <a:lstStyle/>
        <a:p>
          <a:endParaRPr lang="en-US"/>
        </a:p>
      </dgm:t>
    </dgm:pt>
    <dgm:pt modelId="{44B1EDFC-14B4-4AD4-823B-D0C72C8480C0}">
      <dgm:prSet custT="1"/>
      <dgm:spPr/>
      <dgm:t>
        <a:bodyPr/>
        <a:lstStyle/>
        <a:p>
          <a:r>
            <a:rPr lang="en-US" sz="2400" b="0" i="0" dirty="0" err="1"/>
            <a:t>Laboratuvar</a:t>
          </a:r>
          <a:r>
            <a:rPr lang="en-US" sz="2400" b="0" i="0" dirty="0"/>
            <a:t> </a:t>
          </a:r>
          <a:r>
            <a:rPr lang="en-US" sz="2400" b="0" i="0" dirty="0" err="1"/>
            <a:t>Güvenliğinin</a:t>
          </a:r>
          <a:r>
            <a:rPr lang="en-US" sz="2400" b="0" i="0" dirty="0"/>
            <a:t> </a:t>
          </a:r>
          <a:r>
            <a:rPr lang="tr-TR" sz="2400" b="0" i="0" dirty="0"/>
            <a:t>d</a:t>
          </a:r>
          <a:r>
            <a:rPr lang="en-US" sz="2400" b="0" i="0" dirty="0" err="1"/>
            <a:t>isiplinler</a:t>
          </a:r>
          <a:r>
            <a:rPr lang="en-US" sz="2400" b="0" i="0" dirty="0"/>
            <a:t> </a:t>
          </a:r>
          <a:r>
            <a:rPr lang="tr-TR" sz="2400" b="0" i="0" dirty="0"/>
            <a:t>a</a:t>
          </a:r>
          <a:r>
            <a:rPr lang="en-US" sz="2400" b="0" i="0" dirty="0" err="1"/>
            <a:t>rası</a:t>
          </a:r>
          <a:r>
            <a:rPr lang="en-US" sz="2400" b="0" i="0" dirty="0"/>
            <a:t> </a:t>
          </a:r>
          <a:r>
            <a:rPr lang="tr-TR" sz="2400" b="0" i="0" dirty="0"/>
            <a:t>b</a:t>
          </a:r>
          <a:r>
            <a:rPr lang="en-US" sz="2400" b="0" i="0" dirty="0" err="1"/>
            <a:t>ağlantısı</a:t>
          </a:r>
          <a:endParaRPr lang="en-US" sz="2400" b="0" dirty="0"/>
        </a:p>
      </dgm:t>
    </dgm:pt>
    <dgm:pt modelId="{CD15BF39-C12E-46BA-8FD7-C265DD736AC6}" type="parTrans" cxnId="{119CB918-C995-4DA2-B989-A4D17AE66A85}">
      <dgm:prSet/>
      <dgm:spPr/>
      <dgm:t>
        <a:bodyPr/>
        <a:lstStyle/>
        <a:p>
          <a:endParaRPr lang="en-US"/>
        </a:p>
      </dgm:t>
    </dgm:pt>
    <dgm:pt modelId="{2B5DD5AD-B10F-4E85-A4F0-B9C5B2D5FE8A}" type="sibTrans" cxnId="{119CB918-C995-4DA2-B989-A4D17AE66A85}">
      <dgm:prSet/>
      <dgm:spPr/>
      <dgm:t>
        <a:bodyPr/>
        <a:lstStyle/>
        <a:p>
          <a:endParaRPr lang="en-US"/>
        </a:p>
      </dgm:t>
    </dgm:pt>
    <dgm:pt modelId="{6C67863C-6F34-458F-ABD9-0A8B3F42736E}">
      <dgm:prSet custT="1"/>
      <dgm:spPr/>
      <dgm:t>
        <a:bodyPr/>
        <a:lstStyle/>
        <a:p>
          <a:r>
            <a:rPr lang="tr-TR" sz="2800" dirty="0"/>
            <a:t>Yorumla</a:t>
          </a:r>
          <a:endParaRPr lang="en-US" sz="2300" dirty="0"/>
        </a:p>
      </dgm:t>
    </dgm:pt>
    <dgm:pt modelId="{B7015F22-78D4-467F-9D61-F4D6D075A5C0}" type="sibTrans" cxnId="{64B3980B-3DE5-4A06-A343-35BAEA3DDE70}">
      <dgm:prSet/>
      <dgm:spPr/>
      <dgm:t>
        <a:bodyPr/>
        <a:lstStyle/>
        <a:p>
          <a:endParaRPr lang="en-US"/>
        </a:p>
      </dgm:t>
    </dgm:pt>
    <dgm:pt modelId="{1491E17C-14DD-4192-9899-8D1ABD33F034}" type="parTrans" cxnId="{64B3980B-3DE5-4A06-A343-35BAEA3DDE70}">
      <dgm:prSet/>
      <dgm:spPr/>
      <dgm:t>
        <a:bodyPr/>
        <a:lstStyle/>
        <a:p>
          <a:endParaRPr lang="en-US"/>
        </a:p>
      </dgm:t>
    </dgm:pt>
    <dgm:pt modelId="{E75D95E2-E887-4725-B278-45A76496C4B1}">
      <dgm:prSet custT="1"/>
      <dgm:spPr/>
      <dgm:t>
        <a:bodyPr/>
        <a:lstStyle/>
        <a:p>
          <a:r>
            <a:rPr lang="tr-TR" sz="2800" dirty="0"/>
            <a:t>Açıkla</a:t>
          </a:r>
          <a:endParaRPr lang="en-US" sz="2300" dirty="0"/>
        </a:p>
      </dgm:t>
    </dgm:pt>
    <dgm:pt modelId="{1A727F35-3F84-472C-B7AA-AB45D5300B69}" type="sibTrans" cxnId="{A3AFDAC8-6804-48A9-A7A0-9C5F94812138}">
      <dgm:prSet/>
      <dgm:spPr/>
      <dgm:t>
        <a:bodyPr/>
        <a:lstStyle/>
        <a:p>
          <a:endParaRPr lang="en-US"/>
        </a:p>
      </dgm:t>
    </dgm:pt>
    <dgm:pt modelId="{E8FBFEAE-A1FC-4D57-BAFE-42BE66E84413}" type="parTrans" cxnId="{A3AFDAC8-6804-48A9-A7A0-9C5F94812138}">
      <dgm:prSet/>
      <dgm:spPr/>
      <dgm:t>
        <a:bodyPr/>
        <a:lstStyle/>
        <a:p>
          <a:endParaRPr lang="en-US"/>
        </a:p>
      </dgm:t>
    </dgm:pt>
    <dgm:pt modelId="{58BBEDF6-09C6-4EEE-BBFD-F3BD37CF5F22}">
      <dgm:prSet custT="1"/>
      <dgm:spPr/>
      <dgm:t>
        <a:bodyPr/>
        <a:lstStyle/>
        <a:p>
          <a:r>
            <a:rPr lang="en-US" sz="2400" dirty="0" err="1"/>
            <a:t>Molekülden</a:t>
          </a:r>
          <a:r>
            <a:rPr lang="en-US" sz="2400" dirty="0"/>
            <a:t> </a:t>
          </a:r>
          <a:r>
            <a:rPr lang="en-US" sz="2400" dirty="0" err="1"/>
            <a:t>ilaca</a:t>
          </a:r>
          <a:r>
            <a:rPr lang="en-US" sz="2400" dirty="0"/>
            <a:t> </a:t>
          </a:r>
          <a:r>
            <a:rPr lang="en-US" sz="2400" dirty="0" err="1"/>
            <a:t>giden</a:t>
          </a:r>
          <a:r>
            <a:rPr lang="tr-TR" sz="2400" dirty="0"/>
            <a:t> yolda </a:t>
          </a:r>
          <a:r>
            <a:rPr lang="en-US" sz="2400" b="0" i="0" dirty="0" err="1"/>
            <a:t>Laboratuvar</a:t>
          </a:r>
          <a:r>
            <a:rPr lang="tr-TR" sz="2400" b="0" i="0" dirty="0"/>
            <a:t> </a:t>
          </a:r>
          <a:r>
            <a:rPr lang="tr-TR" sz="2400" dirty="0"/>
            <a:t>güvenliğinin </a:t>
          </a:r>
          <a:r>
            <a:rPr lang="en-US" sz="2400" dirty="0"/>
            <a:t> </a:t>
          </a:r>
          <a:r>
            <a:rPr lang="en-US" sz="2400" dirty="0" err="1"/>
            <a:t>amacını</a:t>
          </a:r>
          <a:r>
            <a:rPr lang="en-US" sz="2400" dirty="0"/>
            <a:t> ve </a:t>
          </a:r>
          <a:r>
            <a:rPr lang="en-US" sz="2400" dirty="0" err="1"/>
            <a:t>temel</a:t>
          </a:r>
          <a:r>
            <a:rPr lang="en-US" sz="2400" dirty="0"/>
            <a:t> </a:t>
          </a:r>
          <a:r>
            <a:rPr lang="en-US" sz="2400" dirty="0" err="1"/>
            <a:t>faaliyetleri</a:t>
          </a:r>
          <a:endParaRPr lang="en-US" sz="2400" dirty="0"/>
        </a:p>
      </dgm:t>
    </dgm:pt>
    <dgm:pt modelId="{C4C3212E-3AF1-4095-8923-80318F2421F6}" type="sibTrans" cxnId="{C02E725A-3F6F-4C4F-9CEF-0D10F7987B60}">
      <dgm:prSet/>
      <dgm:spPr/>
      <dgm:t>
        <a:bodyPr/>
        <a:lstStyle/>
        <a:p>
          <a:endParaRPr lang="en-US"/>
        </a:p>
      </dgm:t>
    </dgm:pt>
    <dgm:pt modelId="{D5ED4FD2-A8C4-47EF-ADA6-4931AB0BC2E4}" type="parTrans" cxnId="{C02E725A-3F6F-4C4F-9CEF-0D10F7987B60}">
      <dgm:prSet/>
      <dgm:spPr/>
      <dgm:t>
        <a:bodyPr/>
        <a:lstStyle/>
        <a:p>
          <a:endParaRPr lang="en-US"/>
        </a:p>
      </dgm:t>
    </dgm:pt>
    <dgm:pt modelId="{B3E17C6D-367B-644D-9A3A-4EFC96718D3A}" type="pres">
      <dgm:prSet presAssocID="{0A57BA95-D6EC-4C92-B5FB-C3F3D3832F09}" presName="Name0" presStyleCnt="0">
        <dgm:presLayoutVars>
          <dgm:dir/>
          <dgm:animLvl val="lvl"/>
          <dgm:resizeHandles val="exact"/>
        </dgm:presLayoutVars>
      </dgm:prSet>
      <dgm:spPr/>
    </dgm:pt>
    <dgm:pt modelId="{E5EA3918-3F2C-4242-A0C0-CD7F83756C55}" type="pres">
      <dgm:prSet presAssocID="{06380671-9244-443B-8E28-FDEE0DF78E89}" presName="linNode" presStyleCnt="0"/>
      <dgm:spPr/>
    </dgm:pt>
    <dgm:pt modelId="{5DFCDDA8-CFE5-FC40-9F4C-C7BD7AC88F45}" type="pres">
      <dgm:prSet presAssocID="{06380671-9244-443B-8E28-FDEE0DF78E89}" presName="parentText" presStyleLbl="solidFgAcc1" presStyleIdx="0" presStyleCnt="4">
        <dgm:presLayoutVars>
          <dgm:chMax val="1"/>
          <dgm:bulletEnabled/>
        </dgm:presLayoutVars>
      </dgm:prSet>
      <dgm:spPr/>
    </dgm:pt>
    <dgm:pt modelId="{FC5EC155-5306-614F-BBAF-3C4D8E7964F6}" type="pres">
      <dgm:prSet presAssocID="{06380671-9244-443B-8E28-FDEE0DF78E89}" presName="descendantText" presStyleLbl="alignNode1" presStyleIdx="0" presStyleCnt="4">
        <dgm:presLayoutVars>
          <dgm:bulletEnabled/>
        </dgm:presLayoutVars>
      </dgm:prSet>
      <dgm:spPr/>
    </dgm:pt>
    <dgm:pt modelId="{3286D785-22FF-E34B-9088-813D3E1CD0C7}" type="pres">
      <dgm:prSet presAssocID="{4B8EA291-FE2A-4EC8-AFEA-DEDC82FABC1C}" presName="sp" presStyleCnt="0"/>
      <dgm:spPr/>
    </dgm:pt>
    <dgm:pt modelId="{20F6460C-827C-CD48-A835-FF0E3278E4FA}" type="pres">
      <dgm:prSet presAssocID="{814A9A18-AC07-4F5F-B25C-525AC1475DD5}" presName="linNode" presStyleCnt="0"/>
      <dgm:spPr/>
    </dgm:pt>
    <dgm:pt modelId="{31F3B7DE-4A13-4B41-894C-151E6C505F4D}" type="pres">
      <dgm:prSet presAssocID="{814A9A18-AC07-4F5F-B25C-525AC1475DD5}" presName="parentText" presStyleLbl="solidFgAcc1" presStyleIdx="1" presStyleCnt="4">
        <dgm:presLayoutVars>
          <dgm:chMax val="1"/>
          <dgm:bulletEnabled/>
        </dgm:presLayoutVars>
      </dgm:prSet>
      <dgm:spPr/>
    </dgm:pt>
    <dgm:pt modelId="{6DEC8A3D-F31A-7548-9B06-B1A05FA88956}" type="pres">
      <dgm:prSet presAssocID="{814A9A18-AC07-4F5F-B25C-525AC1475DD5}" presName="descendantText" presStyleLbl="alignNode1" presStyleIdx="1" presStyleCnt="4">
        <dgm:presLayoutVars>
          <dgm:bulletEnabled/>
        </dgm:presLayoutVars>
      </dgm:prSet>
      <dgm:spPr/>
    </dgm:pt>
    <dgm:pt modelId="{510071AD-FA36-6D4C-BB52-AB24105DC944}" type="pres">
      <dgm:prSet presAssocID="{133A84AC-4017-491A-801D-1AE426A3D783}" presName="sp" presStyleCnt="0"/>
      <dgm:spPr/>
    </dgm:pt>
    <dgm:pt modelId="{B9630624-56C3-634C-8230-7684A630279A}" type="pres">
      <dgm:prSet presAssocID="{E75D95E2-E887-4725-B278-45A76496C4B1}" presName="linNode" presStyleCnt="0"/>
      <dgm:spPr/>
    </dgm:pt>
    <dgm:pt modelId="{C042BA0C-92F4-914F-A1F2-388707023F05}" type="pres">
      <dgm:prSet presAssocID="{E75D95E2-E887-4725-B278-45A76496C4B1}" presName="parentText" presStyleLbl="solidFgAcc1" presStyleIdx="2" presStyleCnt="4">
        <dgm:presLayoutVars>
          <dgm:chMax val="1"/>
          <dgm:bulletEnabled/>
        </dgm:presLayoutVars>
      </dgm:prSet>
      <dgm:spPr/>
    </dgm:pt>
    <dgm:pt modelId="{ECB6B41B-E29E-D04E-84CC-45D2271F45A7}" type="pres">
      <dgm:prSet presAssocID="{E75D95E2-E887-4725-B278-45A76496C4B1}" presName="descendantText" presStyleLbl="alignNode1" presStyleIdx="2" presStyleCnt="4">
        <dgm:presLayoutVars>
          <dgm:bulletEnabled/>
        </dgm:presLayoutVars>
      </dgm:prSet>
      <dgm:spPr/>
    </dgm:pt>
    <dgm:pt modelId="{C5910613-058D-534E-A02C-2567FE5D55B3}" type="pres">
      <dgm:prSet presAssocID="{1A727F35-3F84-472C-B7AA-AB45D5300B69}" presName="sp" presStyleCnt="0"/>
      <dgm:spPr/>
    </dgm:pt>
    <dgm:pt modelId="{9B6CFEF3-1EC5-A44B-AC38-D8E92302E9B2}" type="pres">
      <dgm:prSet presAssocID="{6C67863C-6F34-458F-ABD9-0A8B3F42736E}" presName="linNode" presStyleCnt="0"/>
      <dgm:spPr/>
    </dgm:pt>
    <dgm:pt modelId="{DBB57233-B5D0-534E-852B-9A79CA122509}" type="pres">
      <dgm:prSet presAssocID="{6C67863C-6F34-458F-ABD9-0A8B3F42736E}" presName="parentText" presStyleLbl="solidFgAcc1" presStyleIdx="3" presStyleCnt="4">
        <dgm:presLayoutVars>
          <dgm:chMax val="1"/>
          <dgm:bulletEnabled/>
        </dgm:presLayoutVars>
      </dgm:prSet>
      <dgm:spPr/>
    </dgm:pt>
    <dgm:pt modelId="{82C30A45-5E7E-0941-9291-0549577DC880}" type="pres">
      <dgm:prSet presAssocID="{6C67863C-6F34-458F-ABD9-0A8B3F42736E}" presName="descendantText" presStyleLbl="alignNode1" presStyleIdx="3" presStyleCnt="4">
        <dgm:presLayoutVars>
          <dgm:bulletEnabled/>
        </dgm:presLayoutVars>
      </dgm:prSet>
      <dgm:spPr/>
    </dgm:pt>
  </dgm:ptLst>
  <dgm:cxnLst>
    <dgm:cxn modelId="{CC334C02-9F9A-7149-AF11-9F112C9FD59A}" type="presOf" srcId="{814A9A18-AC07-4F5F-B25C-525AC1475DD5}" destId="{31F3B7DE-4A13-4B41-894C-151E6C505F4D}" srcOrd="0" destOrd="0" presId="urn:microsoft.com/office/officeart/2016/7/layout/VerticalHollowActionList"/>
    <dgm:cxn modelId="{64B3980B-3DE5-4A06-A343-35BAEA3DDE70}" srcId="{0A57BA95-D6EC-4C92-B5FB-C3F3D3832F09}" destId="{6C67863C-6F34-458F-ABD9-0A8B3F42736E}" srcOrd="3" destOrd="0" parTransId="{1491E17C-14DD-4192-9899-8D1ABD33F034}" sibTransId="{B7015F22-78D4-467F-9D61-F4D6D075A5C0}"/>
    <dgm:cxn modelId="{407AE316-9A21-F847-AC28-71538FA0DA6F}" type="presOf" srcId="{E75D95E2-E887-4725-B278-45A76496C4B1}" destId="{C042BA0C-92F4-914F-A1F2-388707023F05}" srcOrd="0" destOrd="0" presId="urn:microsoft.com/office/officeart/2016/7/layout/VerticalHollowActionList"/>
    <dgm:cxn modelId="{119CB918-C995-4DA2-B989-A4D17AE66A85}" srcId="{6C67863C-6F34-458F-ABD9-0A8B3F42736E}" destId="{44B1EDFC-14B4-4AD4-823B-D0C72C8480C0}" srcOrd="0" destOrd="0" parTransId="{CD15BF39-C12E-46BA-8FD7-C265DD736AC6}" sibTransId="{2B5DD5AD-B10F-4E85-A4F0-B9C5B2D5FE8A}"/>
    <dgm:cxn modelId="{02DAED36-E9B1-7B4C-B983-F3749D1D6C24}" type="presOf" srcId="{58BBEDF6-09C6-4EEE-BBFD-F3BD37CF5F22}" destId="{ECB6B41B-E29E-D04E-84CC-45D2271F45A7}" srcOrd="0" destOrd="0" presId="urn:microsoft.com/office/officeart/2016/7/layout/VerticalHollowActionList"/>
    <dgm:cxn modelId="{D6B3165C-436F-CF4F-B941-04595E62A88F}" type="presOf" srcId="{844AD854-8531-4AE0-804C-F4A4F08BE546}" destId="{6DEC8A3D-F31A-7548-9B06-B1A05FA88956}" srcOrd="0" destOrd="0" presId="urn:microsoft.com/office/officeart/2016/7/layout/VerticalHollowActionList"/>
    <dgm:cxn modelId="{AC510C60-ADEE-4A78-A407-20BDD2881E8C}" srcId="{0A57BA95-D6EC-4C92-B5FB-C3F3D3832F09}" destId="{814A9A18-AC07-4F5F-B25C-525AC1475DD5}" srcOrd="1" destOrd="0" parTransId="{2C4E153E-7485-4204-AC5C-A525790125C1}" sibTransId="{133A84AC-4017-491A-801D-1AE426A3D783}"/>
    <dgm:cxn modelId="{CE661177-2CBA-F448-807E-33E66E60BCE8}" type="presOf" srcId="{6C67863C-6F34-458F-ABD9-0A8B3F42736E}" destId="{DBB57233-B5D0-534E-852B-9A79CA122509}" srcOrd="0" destOrd="0" presId="urn:microsoft.com/office/officeart/2016/7/layout/VerticalHollowActionList"/>
    <dgm:cxn modelId="{C02E725A-3F6F-4C4F-9CEF-0D10F7987B60}" srcId="{E75D95E2-E887-4725-B278-45A76496C4B1}" destId="{58BBEDF6-09C6-4EEE-BBFD-F3BD37CF5F22}" srcOrd="0" destOrd="0" parTransId="{D5ED4FD2-A8C4-47EF-ADA6-4931AB0BC2E4}" sibTransId="{C4C3212E-3AF1-4095-8923-80318F2421F6}"/>
    <dgm:cxn modelId="{747B4580-00AA-7F40-942E-84222AE3EEF4}" type="presOf" srcId="{0A57BA95-D6EC-4C92-B5FB-C3F3D3832F09}" destId="{B3E17C6D-367B-644D-9A3A-4EFC96718D3A}" srcOrd="0" destOrd="0" presId="urn:microsoft.com/office/officeart/2016/7/layout/VerticalHollowActionList"/>
    <dgm:cxn modelId="{6D9E63AE-7E15-1C49-B075-CE3F7A5D4672}" type="presOf" srcId="{06380671-9244-443B-8E28-FDEE0DF78E89}" destId="{5DFCDDA8-CFE5-FC40-9F4C-C7BD7AC88F45}" srcOrd="0" destOrd="0" presId="urn:microsoft.com/office/officeart/2016/7/layout/VerticalHollowActionList"/>
    <dgm:cxn modelId="{A3AFDAC8-6804-48A9-A7A0-9C5F94812138}" srcId="{0A57BA95-D6EC-4C92-B5FB-C3F3D3832F09}" destId="{E75D95E2-E887-4725-B278-45A76496C4B1}" srcOrd="2" destOrd="0" parTransId="{E8FBFEAE-A1FC-4D57-BAFE-42BE66E84413}" sibTransId="{1A727F35-3F84-472C-B7AA-AB45D5300B69}"/>
    <dgm:cxn modelId="{78C434CD-0D04-46F4-879B-6F89E68058EA}" srcId="{06380671-9244-443B-8E28-FDEE0DF78E89}" destId="{F384BC79-43E5-4FF0-A740-3452BB720BF3}" srcOrd="0" destOrd="0" parTransId="{E78E757C-B1B9-46CD-946E-57513966C7C8}" sibTransId="{25DF7F7A-F6B0-4119-A20A-E2220ED542B7}"/>
    <dgm:cxn modelId="{4559FAD6-4246-5744-B1E5-AD82DBB40C61}" type="presOf" srcId="{44B1EDFC-14B4-4AD4-823B-D0C72C8480C0}" destId="{82C30A45-5E7E-0941-9291-0549577DC880}" srcOrd="0" destOrd="0" presId="urn:microsoft.com/office/officeart/2016/7/layout/VerticalHollowActionList"/>
    <dgm:cxn modelId="{F7CAF0E1-3F58-A54B-9DBA-9483A7E5FBF9}" type="presOf" srcId="{F384BC79-43E5-4FF0-A740-3452BB720BF3}" destId="{FC5EC155-5306-614F-BBAF-3C4D8E7964F6}" srcOrd="0" destOrd="0" presId="urn:microsoft.com/office/officeart/2016/7/layout/VerticalHollowActionList"/>
    <dgm:cxn modelId="{F7F52FE8-EBAF-439B-8EBE-50A001E367CD}" srcId="{814A9A18-AC07-4F5F-B25C-525AC1475DD5}" destId="{844AD854-8531-4AE0-804C-F4A4F08BE546}" srcOrd="0" destOrd="0" parTransId="{C076E625-9C43-4BCD-8C52-9308E13C2FE1}" sibTransId="{14916DCB-9D07-4990-A95E-10F25A80BD54}"/>
    <dgm:cxn modelId="{C5CD8BFD-51B9-437F-812F-5C36BED12DDE}" srcId="{0A57BA95-D6EC-4C92-B5FB-C3F3D3832F09}" destId="{06380671-9244-443B-8E28-FDEE0DF78E89}" srcOrd="0" destOrd="0" parTransId="{732D4AAB-C348-4F8C-8BE2-83495F3D7F97}" sibTransId="{4B8EA291-FE2A-4EC8-AFEA-DEDC82FABC1C}"/>
    <dgm:cxn modelId="{12CD4400-4CB1-1C47-82D2-8240986F429F}" type="presParOf" srcId="{B3E17C6D-367B-644D-9A3A-4EFC96718D3A}" destId="{E5EA3918-3F2C-4242-A0C0-CD7F83756C55}" srcOrd="0" destOrd="0" presId="urn:microsoft.com/office/officeart/2016/7/layout/VerticalHollowActionList"/>
    <dgm:cxn modelId="{03AECFDA-B024-C54B-993E-AC5827E38AF0}" type="presParOf" srcId="{E5EA3918-3F2C-4242-A0C0-CD7F83756C55}" destId="{5DFCDDA8-CFE5-FC40-9F4C-C7BD7AC88F45}" srcOrd="0" destOrd="0" presId="urn:microsoft.com/office/officeart/2016/7/layout/VerticalHollowActionList"/>
    <dgm:cxn modelId="{E25B79CC-6533-AC4B-BE5C-FAA6FA7F26DE}" type="presParOf" srcId="{E5EA3918-3F2C-4242-A0C0-CD7F83756C55}" destId="{FC5EC155-5306-614F-BBAF-3C4D8E7964F6}" srcOrd="1" destOrd="0" presId="urn:microsoft.com/office/officeart/2016/7/layout/VerticalHollowActionList"/>
    <dgm:cxn modelId="{CFE6C6F4-0EF5-D543-8219-546589A8990D}" type="presParOf" srcId="{B3E17C6D-367B-644D-9A3A-4EFC96718D3A}" destId="{3286D785-22FF-E34B-9088-813D3E1CD0C7}" srcOrd="1" destOrd="0" presId="urn:microsoft.com/office/officeart/2016/7/layout/VerticalHollowActionList"/>
    <dgm:cxn modelId="{80DA1A26-4E5A-F447-9B66-C3AA98AB3C24}" type="presParOf" srcId="{B3E17C6D-367B-644D-9A3A-4EFC96718D3A}" destId="{20F6460C-827C-CD48-A835-FF0E3278E4FA}" srcOrd="2" destOrd="0" presId="urn:microsoft.com/office/officeart/2016/7/layout/VerticalHollowActionList"/>
    <dgm:cxn modelId="{C24D15A0-82C3-9644-BDD5-505E7875DB10}" type="presParOf" srcId="{20F6460C-827C-CD48-A835-FF0E3278E4FA}" destId="{31F3B7DE-4A13-4B41-894C-151E6C505F4D}" srcOrd="0" destOrd="0" presId="urn:microsoft.com/office/officeart/2016/7/layout/VerticalHollowActionList"/>
    <dgm:cxn modelId="{7B75C4B5-48BE-4F42-BB7F-C72BC24CB7F7}" type="presParOf" srcId="{20F6460C-827C-CD48-A835-FF0E3278E4FA}" destId="{6DEC8A3D-F31A-7548-9B06-B1A05FA88956}" srcOrd="1" destOrd="0" presId="urn:microsoft.com/office/officeart/2016/7/layout/VerticalHollowActionList"/>
    <dgm:cxn modelId="{EE6BF12D-67AA-2443-866C-3CBC0777AE84}" type="presParOf" srcId="{B3E17C6D-367B-644D-9A3A-4EFC96718D3A}" destId="{510071AD-FA36-6D4C-BB52-AB24105DC944}" srcOrd="3" destOrd="0" presId="urn:microsoft.com/office/officeart/2016/7/layout/VerticalHollowActionList"/>
    <dgm:cxn modelId="{9A681ED6-5D07-014C-91CE-50CE41B6DA76}" type="presParOf" srcId="{B3E17C6D-367B-644D-9A3A-4EFC96718D3A}" destId="{B9630624-56C3-634C-8230-7684A630279A}" srcOrd="4" destOrd="0" presId="urn:microsoft.com/office/officeart/2016/7/layout/VerticalHollowActionList"/>
    <dgm:cxn modelId="{8A3F1E81-CE62-6E46-80AD-D1C661F286C8}" type="presParOf" srcId="{B9630624-56C3-634C-8230-7684A630279A}" destId="{C042BA0C-92F4-914F-A1F2-388707023F05}" srcOrd="0" destOrd="0" presId="urn:microsoft.com/office/officeart/2016/7/layout/VerticalHollowActionList"/>
    <dgm:cxn modelId="{5852A180-3326-C14F-9C3F-CF89772E9779}" type="presParOf" srcId="{B9630624-56C3-634C-8230-7684A630279A}" destId="{ECB6B41B-E29E-D04E-84CC-45D2271F45A7}" srcOrd="1" destOrd="0" presId="urn:microsoft.com/office/officeart/2016/7/layout/VerticalHollowActionList"/>
    <dgm:cxn modelId="{44897539-02CE-7C40-A531-C077FC80B44B}" type="presParOf" srcId="{B3E17C6D-367B-644D-9A3A-4EFC96718D3A}" destId="{C5910613-058D-534E-A02C-2567FE5D55B3}" srcOrd="5" destOrd="0" presId="urn:microsoft.com/office/officeart/2016/7/layout/VerticalHollowActionList"/>
    <dgm:cxn modelId="{46FB2356-11A2-1244-9090-0BA26BF749D4}" type="presParOf" srcId="{B3E17C6D-367B-644D-9A3A-4EFC96718D3A}" destId="{9B6CFEF3-1EC5-A44B-AC38-D8E92302E9B2}" srcOrd="6" destOrd="0" presId="urn:microsoft.com/office/officeart/2016/7/layout/VerticalHollowActionList"/>
    <dgm:cxn modelId="{80DE3804-DCFE-D846-98B1-C7DD9357A606}" type="presParOf" srcId="{9B6CFEF3-1EC5-A44B-AC38-D8E92302E9B2}" destId="{DBB57233-B5D0-534E-852B-9A79CA122509}" srcOrd="0" destOrd="0" presId="urn:microsoft.com/office/officeart/2016/7/layout/VerticalHollowActionList"/>
    <dgm:cxn modelId="{97431ED3-7532-FA4E-9E67-4A532E006E45}" type="presParOf" srcId="{9B6CFEF3-1EC5-A44B-AC38-D8E92302E9B2}" destId="{82C30A45-5E7E-0941-9291-0549577DC880}" srcOrd="1" destOrd="0" presId="urn:microsoft.com/office/officeart/2016/7/layout/VerticalHollow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F846A4-405C-43C4-800C-511DBA112B5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B7FEFEF-AD9A-4596-A180-1790F9796997}">
      <dgm:prSet/>
      <dgm:spPr/>
      <dgm:t>
        <a:bodyPr/>
        <a:lstStyle/>
        <a:p>
          <a:r>
            <a:rPr lang="tr-TR" b="1" dirty="0"/>
            <a:t>Laboratuvar Ortamı</a:t>
          </a:r>
          <a:endParaRPr lang="en-US" b="1" dirty="0"/>
        </a:p>
      </dgm:t>
    </dgm:pt>
    <dgm:pt modelId="{4D959301-6F86-4D58-A56D-007E2CF8771F}" type="parTrans" cxnId="{2EEF7763-CEBA-4C1D-B824-3854626A899D}">
      <dgm:prSet/>
      <dgm:spPr/>
      <dgm:t>
        <a:bodyPr/>
        <a:lstStyle/>
        <a:p>
          <a:endParaRPr lang="en-US"/>
        </a:p>
      </dgm:t>
    </dgm:pt>
    <dgm:pt modelId="{5CCF416A-DF42-47A3-A423-FDFA6E32AE9F}" type="sibTrans" cxnId="{2EEF7763-CEBA-4C1D-B824-3854626A899D}">
      <dgm:prSet/>
      <dgm:spPr/>
      <dgm:t>
        <a:bodyPr/>
        <a:lstStyle/>
        <a:p>
          <a:endParaRPr lang="en-US"/>
        </a:p>
      </dgm:t>
    </dgm:pt>
    <dgm:pt modelId="{BAF983EB-EC99-408D-A4E5-8E4192242881}">
      <dgm:prSet/>
      <dgm:spPr/>
      <dgm:t>
        <a:bodyPr/>
        <a:lstStyle/>
        <a:p>
          <a:r>
            <a:rPr lang="tr-TR" b="1" dirty="0" err="1"/>
            <a:t>Lab</a:t>
          </a:r>
          <a:r>
            <a:rPr lang="tr-TR" b="1" dirty="0"/>
            <a:t> Güvenliği için Temel İlkeler</a:t>
          </a:r>
          <a:endParaRPr lang="en-US" b="1" dirty="0"/>
        </a:p>
      </dgm:t>
    </dgm:pt>
    <dgm:pt modelId="{5310B239-D61E-4D7B-A16A-B1CB2FBA13F9}" type="parTrans" cxnId="{3EEF68A7-C5C8-4801-81CC-A9D075A9BEE4}">
      <dgm:prSet/>
      <dgm:spPr/>
      <dgm:t>
        <a:bodyPr/>
        <a:lstStyle/>
        <a:p>
          <a:endParaRPr lang="en-US"/>
        </a:p>
      </dgm:t>
    </dgm:pt>
    <dgm:pt modelId="{13D23AA7-E8AF-4AC6-80D5-D8D145E10691}" type="sibTrans" cxnId="{3EEF68A7-C5C8-4801-81CC-A9D075A9BEE4}">
      <dgm:prSet/>
      <dgm:spPr/>
      <dgm:t>
        <a:bodyPr/>
        <a:lstStyle/>
        <a:p>
          <a:endParaRPr lang="en-US"/>
        </a:p>
      </dgm:t>
    </dgm:pt>
    <dgm:pt modelId="{2C96C47F-A356-4222-ABC2-6A368E872892}">
      <dgm:prSet/>
      <dgm:spPr/>
      <dgm:t>
        <a:bodyPr/>
        <a:lstStyle/>
        <a:p>
          <a:r>
            <a:rPr lang="en-US" dirty="0"/>
            <a:t>Risk </a:t>
          </a:r>
          <a:r>
            <a:rPr lang="en-US" dirty="0" err="1"/>
            <a:t>Değerlendirmesi</a:t>
          </a:r>
          <a:r>
            <a:rPr lang="en-US" dirty="0"/>
            <a:t>
</a:t>
          </a:r>
          <a:r>
            <a:rPr lang="en-US" dirty="0" err="1"/>
            <a:t>Güvenlik</a:t>
          </a:r>
          <a:r>
            <a:rPr lang="en-US" dirty="0"/>
            <a:t> </a:t>
          </a:r>
          <a:r>
            <a:rPr lang="en-US" dirty="0" err="1"/>
            <a:t>Eğitimi</a:t>
          </a:r>
          <a:r>
            <a:rPr lang="en-US" dirty="0"/>
            <a:t>
</a:t>
          </a:r>
          <a:r>
            <a:rPr lang="en-US" dirty="0" err="1"/>
            <a:t>Kişisel</a:t>
          </a:r>
          <a:r>
            <a:rPr lang="en-US" dirty="0"/>
            <a:t> </a:t>
          </a:r>
          <a:r>
            <a:rPr lang="en-US" dirty="0" err="1"/>
            <a:t>Koruyucu</a:t>
          </a:r>
          <a:r>
            <a:rPr lang="en-US" dirty="0"/>
            <a:t> </a:t>
          </a:r>
          <a:r>
            <a:rPr lang="en-US" dirty="0" err="1"/>
            <a:t>Donanım</a:t>
          </a:r>
          <a:r>
            <a:rPr lang="en-US" dirty="0"/>
            <a:t> (</a:t>
          </a:r>
          <a:r>
            <a:rPr lang="tr-TR" dirty="0"/>
            <a:t>KKD</a:t>
          </a:r>
          <a:r>
            <a:rPr lang="en-US" dirty="0"/>
            <a:t>)
</a:t>
          </a:r>
          <a:r>
            <a:rPr lang="en-US" dirty="0" err="1"/>
            <a:t>Acil</a:t>
          </a:r>
          <a:r>
            <a:rPr lang="en-US" dirty="0"/>
            <a:t> Durum </a:t>
          </a:r>
          <a:r>
            <a:rPr lang="en-US" dirty="0" err="1"/>
            <a:t>prosedürleri</a:t>
          </a:r>
          <a:endParaRPr lang="en-US" dirty="0"/>
        </a:p>
      </dgm:t>
    </dgm:pt>
    <dgm:pt modelId="{17037CEA-339A-425A-818B-1C2E3DA2F8CA}" type="parTrans" cxnId="{C9619D84-EA08-4EA1-9749-30FBA8B34AF0}">
      <dgm:prSet/>
      <dgm:spPr/>
      <dgm:t>
        <a:bodyPr/>
        <a:lstStyle/>
        <a:p>
          <a:endParaRPr lang="en-US"/>
        </a:p>
      </dgm:t>
    </dgm:pt>
    <dgm:pt modelId="{E088CEE8-E82F-4B45-974B-5CFEB24D22F1}" type="sibTrans" cxnId="{C9619D84-EA08-4EA1-9749-30FBA8B34AF0}">
      <dgm:prSet/>
      <dgm:spPr/>
      <dgm:t>
        <a:bodyPr/>
        <a:lstStyle/>
        <a:p>
          <a:endParaRPr lang="en-US"/>
        </a:p>
      </dgm:t>
    </dgm:pt>
    <dgm:pt modelId="{BF834A24-03A9-467C-BD5E-C43E5E1AD57E}">
      <dgm:prSet/>
      <dgm:spPr/>
      <dgm:t>
        <a:bodyPr/>
        <a:lstStyle/>
        <a:p>
          <a:r>
            <a:rPr lang="tr-TR" b="1" dirty="0" err="1"/>
            <a:t>Lab</a:t>
          </a:r>
          <a:r>
            <a:rPr lang="tr-TR" b="1" dirty="0"/>
            <a:t> Güvenliği Uygulamaları</a:t>
          </a:r>
          <a:endParaRPr lang="en-US" b="1" dirty="0"/>
        </a:p>
      </dgm:t>
    </dgm:pt>
    <dgm:pt modelId="{0690CD97-8F3F-4375-80F4-8F295209A985}" type="parTrans" cxnId="{DEFCAB80-5B3F-4585-B53C-DEAAB8027D3A}">
      <dgm:prSet/>
      <dgm:spPr/>
      <dgm:t>
        <a:bodyPr/>
        <a:lstStyle/>
        <a:p>
          <a:endParaRPr lang="en-US"/>
        </a:p>
      </dgm:t>
    </dgm:pt>
    <dgm:pt modelId="{4E167CB8-3E76-4A86-92EF-D2BEAE95138D}" type="sibTrans" cxnId="{DEFCAB80-5B3F-4585-B53C-DEAAB8027D3A}">
      <dgm:prSet/>
      <dgm:spPr/>
      <dgm:t>
        <a:bodyPr/>
        <a:lstStyle/>
        <a:p>
          <a:endParaRPr lang="en-US"/>
        </a:p>
      </dgm:t>
    </dgm:pt>
    <dgm:pt modelId="{A15AB21E-59D9-4185-976F-BAAE4A054D75}">
      <dgm:prSet/>
      <dgm:spPr/>
      <dgm:t>
        <a:bodyPr/>
        <a:lstStyle/>
        <a:p>
          <a:r>
            <a:rPr lang="en-US" dirty="0" err="1"/>
            <a:t>Kimyasal</a:t>
          </a:r>
          <a:r>
            <a:rPr lang="en-US" dirty="0"/>
            <a:t> </a:t>
          </a:r>
          <a:r>
            <a:rPr lang="en-US" dirty="0" err="1"/>
            <a:t>güvenlik</a:t>
          </a:r>
          <a:r>
            <a:rPr lang="en-US" dirty="0"/>
            <a:t>
</a:t>
          </a:r>
          <a:r>
            <a:rPr lang="en-US" dirty="0" err="1"/>
            <a:t>Biyolojik</a:t>
          </a:r>
          <a:r>
            <a:rPr lang="en-US" dirty="0"/>
            <a:t> </a:t>
          </a:r>
          <a:r>
            <a:rPr lang="en-US" dirty="0" err="1"/>
            <a:t>Güvenlik</a:t>
          </a:r>
          <a:r>
            <a:rPr lang="en-US" dirty="0"/>
            <a:t>
</a:t>
          </a:r>
          <a:r>
            <a:rPr lang="en-US" dirty="0" err="1"/>
            <a:t>Ekipman</a:t>
          </a:r>
          <a:r>
            <a:rPr lang="en-US" dirty="0"/>
            <a:t> </a:t>
          </a:r>
          <a:r>
            <a:rPr lang="en-US" dirty="0" err="1"/>
            <a:t>Güvenliği</a:t>
          </a:r>
          <a:r>
            <a:rPr lang="en-US" dirty="0"/>
            <a:t>
</a:t>
          </a:r>
          <a:r>
            <a:rPr lang="tr-TR" dirty="0"/>
            <a:t>Ortam </a:t>
          </a:r>
          <a:r>
            <a:rPr lang="en-US" dirty="0" err="1"/>
            <a:t>Temizli</a:t>
          </a:r>
          <a:r>
            <a:rPr lang="tr-TR" dirty="0" err="1"/>
            <a:t>ği</a:t>
          </a:r>
          <a:r>
            <a:rPr lang="en-US" dirty="0"/>
            <a:t>
</a:t>
          </a:r>
          <a:r>
            <a:rPr lang="en-US" dirty="0" err="1"/>
            <a:t>Laboratuvar</a:t>
          </a:r>
          <a:r>
            <a:rPr lang="en-US" dirty="0"/>
            <a:t> </a:t>
          </a:r>
          <a:r>
            <a:rPr lang="en-US" dirty="0" err="1"/>
            <a:t>Kuralları</a:t>
          </a:r>
          <a:r>
            <a:rPr lang="en-US" dirty="0"/>
            <a:t>
</a:t>
          </a:r>
          <a:r>
            <a:rPr lang="en-US" dirty="0" err="1"/>
            <a:t>Olayları</a:t>
          </a:r>
          <a:r>
            <a:rPr lang="en-US" dirty="0"/>
            <a:t> </a:t>
          </a:r>
          <a:r>
            <a:rPr lang="en-US" dirty="0" err="1"/>
            <a:t>Raporlama</a:t>
          </a:r>
          <a:r>
            <a:rPr lang="en-US" dirty="0"/>
            <a:t>
</a:t>
          </a:r>
          <a:r>
            <a:rPr lang="en-US" dirty="0" err="1"/>
            <a:t>Kurumsal</a:t>
          </a:r>
          <a:r>
            <a:rPr lang="en-US" dirty="0"/>
            <a:t> </a:t>
          </a:r>
          <a:r>
            <a:rPr lang="en-US" dirty="0" err="1"/>
            <a:t>Kaynaklar</a:t>
          </a:r>
          <a:endParaRPr lang="en-US" dirty="0"/>
        </a:p>
      </dgm:t>
    </dgm:pt>
    <dgm:pt modelId="{273DEDFC-1AD8-472B-A6BB-6B64075EE051}" type="parTrans" cxnId="{4925A6C3-00E4-4161-BC4A-54904AFC9819}">
      <dgm:prSet/>
      <dgm:spPr/>
      <dgm:t>
        <a:bodyPr/>
        <a:lstStyle/>
        <a:p>
          <a:endParaRPr lang="en-US"/>
        </a:p>
      </dgm:t>
    </dgm:pt>
    <dgm:pt modelId="{6D810DF1-CAFB-4425-B47B-C0E86D78FC54}" type="sibTrans" cxnId="{4925A6C3-00E4-4161-BC4A-54904AFC9819}">
      <dgm:prSet/>
      <dgm:spPr/>
      <dgm:t>
        <a:bodyPr/>
        <a:lstStyle/>
        <a:p>
          <a:endParaRPr lang="en-US"/>
        </a:p>
      </dgm:t>
    </dgm:pt>
    <dgm:pt modelId="{4AAF6ACE-4800-B04A-A6BB-46AA496144D7}" type="pres">
      <dgm:prSet presAssocID="{ACF846A4-405C-43C4-800C-511DBA112B53}" presName="linear" presStyleCnt="0">
        <dgm:presLayoutVars>
          <dgm:animLvl val="lvl"/>
          <dgm:resizeHandles val="exact"/>
        </dgm:presLayoutVars>
      </dgm:prSet>
      <dgm:spPr/>
    </dgm:pt>
    <dgm:pt modelId="{9F9AF715-818E-A54E-A4A4-CA2DA75AB71C}" type="pres">
      <dgm:prSet presAssocID="{6B7FEFEF-AD9A-4596-A180-1790F9796997}" presName="parentText" presStyleLbl="node1" presStyleIdx="0" presStyleCnt="3">
        <dgm:presLayoutVars>
          <dgm:chMax val="0"/>
          <dgm:bulletEnabled val="1"/>
        </dgm:presLayoutVars>
      </dgm:prSet>
      <dgm:spPr/>
    </dgm:pt>
    <dgm:pt modelId="{BC2879F0-E402-3047-92F9-7C69A96BE92F}" type="pres">
      <dgm:prSet presAssocID="{5CCF416A-DF42-47A3-A423-FDFA6E32AE9F}" presName="spacer" presStyleCnt="0"/>
      <dgm:spPr/>
    </dgm:pt>
    <dgm:pt modelId="{2E8AE70B-F4C3-574D-93FD-272FC2DD15D8}" type="pres">
      <dgm:prSet presAssocID="{BAF983EB-EC99-408D-A4E5-8E4192242881}" presName="parentText" presStyleLbl="node1" presStyleIdx="1" presStyleCnt="3">
        <dgm:presLayoutVars>
          <dgm:chMax val="0"/>
          <dgm:bulletEnabled val="1"/>
        </dgm:presLayoutVars>
      </dgm:prSet>
      <dgm:spPr/>
    </dgm:pt>
    <dgm:pt modelId="{74C9A1A8-08B2-8748-B0BA-4C8F8C861928}" type="pres">
      <dgm:prSet presAssocID="{BAF983EB-EC99-408D-A4E5-8E4192242881}" presName="childText" presStyleLbl="revTx" presStyleIdx="0" presStyleCnt="2">
        <dgm:presLayoutVars>
          <dgm:bulletEnabled val="1"/>
        </dgm:presLayoutVars>
      </dgm:prSet>
      <dgm:spPr/>
    </dgm:pt>
    <dgm:pt modelId="{2B31A17D-0667-654D-B009-5D0A82E7C80E}" type="pres">
      <dgm:prSet presAssocID="{BF834A24-03A9-467C-BD5E-C43E5E1AD57E}" presName="parentText" presStyleLbl="node1" presStyleIdx="2" presStyleCnt="3">
        <dgm:presLayoutVars>
          <dgm:chMax val="0"/>
          <dgm:bulletEnabled val="1"/>
        </dgm:presLayoutVars>
      </dgm:prSet>
      <dgm:spPr/>
    </dgm:pt>
    <dgm:pt modelId="{96E68635-DB81-7B40-B22C-95A7668BE56D}" type="pres">
      <dgm:prSet presAssocID="{BF834A24-03A9-467C-BD5E-C43E5E1AD57E}" presName="childText" presStyleLbl="revTx" presStyleIdx="1" presStyleCnt="2">
        <dgm:presLayoutVars>
          <dgm:bulletEnabled val="1"/>
        </dgm:presLayoutVars>
      </dgm:prSet>
      <dgm:spPr/>
    </dgm:pt>
  </dgm:ptLst>
  <dgm:cxnLst>
    <dgm:cxn modelId="{B694A20A-1C72-B045-88EB-0CCCDAE54843}" type="presOf" srcId="{ACF846A4-405C-43C4-800C-511DBA112B53}" destId="{4AAF6ACE-4800-B04A-A6BB-46AA496144D7}" srcOrd="0" destOrd="0" presId="urn:microsoft.com/office/officeart/2005/8/layout/vList2"/>
    <dgm:cxn modelId="{1F66ED14-48AE-714C-AC84-8329C4E06514}" type="presOf" srcId="{BF834A24-03A9-467C-BD5E-C43E5E1AD57E}" destId="{2B31A17D-0667-654D-B009-5D0A82E7C80E}" srcOrd="0" destOrd="0" presId="urn:microsoft.com/office/officeart/2005/8/layout/vList2"/>
    <dgm:cxn modelId="{F489AE3B-5865-A048-8719-D60289B84B2F}" type="presOf" srcId="{BAF983EB-EC99-408D-A4E5-8E4192242881}" destId="{2E8AE70B-F4C3-574D-93FD-272FC2DD15D8}" srcOrd="0" destOrd="0" presId="urn:microsoft.com/office/officeart/2005/8/layout/vList2"/>
    <dgm:cxn modelId="{2EEF7763-CEBA-4C1D-B824-3854626A899D}" srcId="{ACF846A4-405C-43C4-800C-511DBA112B53}" destId="{6B7FEFEF-AD9A-4596-A180-1790F9796997}" srcOrd="0" destOrd="0" parTransId="{4D959301-6F86-4D58-A56D-007E2CF8771F}" sibTransId="{5CCF416A-DF42-47A3-A423-FDFA6E32AE9F}"/>
    <dgm:cxn modelId="{C5224369-FD98-8940-9F74-A31409652B5D}" type="presOf" srcId="{2C96C47F-A356-4222-ABC2-6A368E872892}" destId="{74C9A1A8-08B2-8748-B0BA-4C8F8C861928}" srcOrd="0" destOrd="0" presId="urn:microsoft.com/office/officeart/2005/8/layout/vList2"/>
    <dgm:cxn modelId="{1F68B673-6204-994F-9BFB-E0BA4D7F8AF3}" type="presOf" srcId="{A15AB21E-59D9-4185-976F-BAAE4A054D75}" destId="{96E68635-DB81-7B40-B22C-95A7668BE56D}" srcOrd="0" destOrd="0" presId="urn:microsoft.com/office/officeart/2005/8/layout/vList2"/>
    <dgm:cxn modelId="{DEFCAB80-5B3F-4585-B53C-DEAAB8027D3A}" srcId="{ACF846A4-405C-43C4-800C-511DBA112B53}" destId="{BF834A24-03A9-467C-BD5E-C43E5E1AD57E}" srcOrd="2" destOrd="0" parTransId="{0690CD97-8F3F-4375-80F4-8F295209A985}" sibTransId="{4E167CB8-3E76-4A86-92EF-D2BEAE95138D}"/>
    <dgm:cxn modelId="{C9619D84-EA08-4EA1-9749-30FBA8B34AF0}" srcId="{BAF983EB-EC99-408D-A4E5-8E4192242881}" destId="{2C96C47F-A356-4222-ABC2-6A368E872892}" srcOrd="0" destOrd="0" parTransId="{17037CEA-339A-425A-818B-1C2E3DA2F8CA}" sibTransId="{E088CEE8-E82F-4B45-974B-5CFEB24D22F1}"/>
    <dgm:cxn modelId="{3EEF68A7-C5C8-4801-81CC-A9D075A9BEE4}" srcId="{ACF846A4-405C-43C4-800C-511DBA112B53}" destId="{BAF983EB-EC99-408D-A4E5-8E4192242881}" srcOrd="1" destOrd="0" parTransId="{5310B239-D61E-4D7B-A16A-B1CB2FBA13F9}" sibTransId="{13D23AA7-E8AF-4AC6-80D5-D8D145E10691}"/>
    <dgm:cxn modelId="{4925A6C3-00E4-4161-BC4A-54904AFC9819}" srcId="{BF834A24-03A9-467C-BD5E-C43E5E1AD57E}" destId="{A15AB21E-59D9-4185-976F-BAAE4A054D75}" srcOrd="0" destOrd="0" parTransId="{273DEDFC-1AD8-472B-A6BB-6B64075EE051}" sibTransId="{6D810DF1-CAFB-4425-B47B-C0E86D78FC54}"/>
    <dgm:cxn modelId="{3D69F8DB-7FF5-A541-A3F5-EA914857B27E}" type="presOf" srcId="{6B7FEFEF-AD9A-4596-A180-1790F9796997}" destId="{9F9AF715-818E-A54E-A4A4-CA2DA75AB71C}" srcOrd="0" destOrd="0" presId="urn:microsoft.com/office/officeart/2005/8/layout/vList2"/>
    <dgm:cxn modelId="{F2B0AE0D-6AB6-5343-B17A-7E399154B9B6}" type="presParOf" srcId="{4AAF6ACE-4800-B04A-A6BB-46AA496144D7}" destId="{9F9AF715-818E-A54E-A4A4-CA2DA75AB71C}" srcOrd="0" destOrd="0" presId="urn:microsoft.com/office/officeart/2005/8/layout/vList2"/>
    <dgm:cxn modelId="{B5266CA2-F1D2-BD47-B364-5A1BD6623516}" type="presParOf" srcId="{4AAF6ACE-4800-B04A-A6BB-46AA496144D7}" destId="{BC2879F0-E402-3047-92F9-7C69A96BE92F}" srcOrd="1" destOrd="0" presId="urn:microsoft.com/office/officeart/2005/8/layout/vList2"/>
    <dgm:cxn modelId="{50D2BD5A-A6D3-3D40-A747-8B6ABDCEBBD3}" type="presParOf" srcId="{4AAF6ACE-4800-B04A-A6BB-46AA496144D7}" destId="{2E8AE70B-F4C3-574D-93FD-272FC2DD15D8}" srcOrd="2" destOrd="0" presId="urn:microsoft.com/office/officeart/2005/8/layout/vList2"/>
    <dgm:cxn modelId="{FD12FBEA-06B3-3747-B0BE-89F6671E7F84}" type="presParOf" srcId="{4AAF6ACE-4800-B04A-A6BB-46AA496144D7}" destId="{74C9A1A8-08B2-8748-B0BA-4C8F8C861928}" srcOrd="3" destOrd="0" presId="urn:microsoft.com/office/officeart/2005/8/layout/vList2"/>
    <dgm:cxn modelId="{2D80816B-04F5-C74D-9577-745CF1171B95}" type="presParOf" srcId="{4AAF6ACE-4800-B04A-A6BB-46AA496144D7}" destId="{2B31A17D-0667-654D-B009-5D0A82E7C80E}" srcOrd="4" destOrd="0" presId="urn:microsoft.com/office/officeart/2005/8/layout/vList2"/>
    <dgm:cxn modelId="{8CAE3C9F-7DB2-0E4E-A293-326FA16E64AF}" type="presParOf" srcId="{4AAF6ACE-4800-B04A-A6BB-46AA496144D7}" destId="{96E68635-DB81-7B40-B22C-95A7668BE56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D526EE-7E93-4590-9659-1A5FEC923B2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D20FD61-3A0E-4472-9C8D-ECAE45E8151A}">
      <dgm:prSet/>
      <dgm:spPr/>
      <dgm:t>
        <a:bodyPr/>
        <a:lstStyle/>
        <a:p>
          <a:pPr>
            <a:lnSpc>
              <a:spcPct val="100000"/>
            </a:lnSpc>
          </a:pPr>
          <a:r>
            <a:rPr lang="en-US" b="1" dirty="0" err="1"/>
            <a:t>Önce</a:t>
          </a:r>
          <a:r>
            <a:rPr lang="en-US" b="1" dirty="0"/>
            <a:t> </a:t>
          </a:r>
          <a:r>
            <a:rPr lang="en-US" b="1" dirty="0" err="1"/>
            <a:t>Güvenlik</a:t>
          </a:r>
          <a:r>
            <a:rPr lang="en-US" b="1" dirty="0"/>
            <a:t>: </a:t>
          </a:r>
          <a:r>
            <a:rPr lang="en-US" b="0" dirty="0" err="1"/>
            <a:t>Sağlığınızı</a:t>
          </a:r>
          <a:r>
            <a:rPr lang="en-US" b="0" dirty="0"/>
            <a:t> </a:t>
          </a:r>
          <a:r>
            <a:rPr lang="en-US" b="0" dirty="0" err="1"/>
            <a:t>korumak</a:t>
          </a:r>
          <a:endParaRPr lang="en-US" b="0" dirty="0"/>
        </a:p>
      </dgm:t>
    </dgm:pt>
    <dgm:pt modelId="{6C498F98-4195-4DAB-A8B8-0B59DE29485D}" type="parTrans" cxnId="{002D2B9B-C636-4A66-A075-3267DF94CE05}">
      <dgm:prSet/>
      <dgm:spPr/>
      <dgm:t>
        <a:bodyPr/>
        <a:lstStyle/>
        <a:p>
          <a:endParaRPr lang="en-US"/>
        </a:p>
      </dgm:t>
    </dgm:pt>
    <dgm:pt modelId="{3323C819-A5B8-4A2B-B67B-8CFF3118A8E8}" type="sibTrans" cxnId="{002D2B9B-C636-4A66-A075-3267DF94CE05}">
      <dgm:prSet/>
      <dgm:spPr/>
      <dgm:t>
        <a:bodyPr/>
        <a:lstStyle/>
        <a:p>
          <a:endParaRPr lang="en-US"/>
        </a:p>
      </dgm:t>
    </dgm:pt>
    <dgm:pt modelId="{222E21F5-0862-497A-B143-47FB01385452}">
      <dgm:prSet/>
      <dgm:spPr/>
      <dgm:t>
        <a:bodyPr/>
        <a:lstStyle/>
        <a:p>
          <a:pPr>
            <a:lnSpc>
              <a:spcPct val="100000"/>
            </a:lnSpc>
          </a:pPr>
          <a:r>
            <a:rPr lang="en-US" b="1" dirty="0" err="1"/>
            <a:t>Sorumlu</a:t>
          </a:r>
          <a:r>
            <a:rPr lang="en-US" b="1" dirty="0"/>
            <a:t> </a:t>
          </a:r>
          <a:r>
            <a:rPr lang="en-US" b="1" dirty="0" err="1"/>
            <a:t>Araştırma</a:t>
          </a:r>
          <a:r>
            <a:rPr lang="en-US" b="1" dirty="0"/>
            <a:t>: </a:t>
          </a:r>
          <a:r>
            <a:rPr lang="en-US" b="0" dirty="0" err="1"/>
            <a:t>Deneylerin</a:t>
          </a:r>
          <a:r>
            <a:rPr lang="en-US" b="0" dirty="0"/>
            <a:t> </a:t>
          </a:r>
          <a:r>
            <a:rPr lang="en-US" b="0" dirty="0" err="1"/>
            <a:t>bütünlüğünün</a:t>
          </a:r>
          <a:r>
            <a:rPr lang="en-US" b="0" dirty="0"/>
            <a:t> </a:t>
          </a:r>
          <a:r>
            <a:rPr lang="en-US" b="0" dirty="0" err="1"/>
            <a:t>sağlanması</a:t>
          </a:r>
          <a:endParaRPr lang="en-US" b="0" dirty="0"/>
        </a:p>
      </dgm:t>
    </dgm:pt>
    <dgm:pt modelId="{E467BD7B-BFC8-46B3-A599-DC2D598010D9}" type="parTrans" cxnId="{34A5DE98-8291-44DC-B8FA-54AD25EAFAE7}">
      <dgm:prSet/>
      <dgm:spPr/>
      <dgm:t>
        <a:bodyPr/>
        <a:lstStyle/>
        <a:p>
          <a:endParaRPr lang="en-US"/>
        </a:p>
      </dgm:t>
    </dgm:pt>
    <dgm:pt modelId="{9A6F63F4-6C7C-46B1-A3C3-CED24D99ED17}" type="sibTrans" cxnId="{34A5DE98-8291-44DC-B8FA-54AD25EAFAE7}">
      <dgm:prSet/>
      <dgm:spPr/>
      <dgm:t>
        <a:bodyPr/>
        <a:lstStyle/>
        <a:p>
          <a:endParaRPr lang="en-US"/>
        </a:p>
      </dgm:t>
    </dgm:pt>
    <dgm:pt modelId="{7E7A0229-571D-4283-8F74-2AD778AE4613}">
      <dgm:prSet/>
      <dgm:spPr/>
      <dgm:t>
        <a:bodyPr/>
        <a:lstStyle/>
        <a:p>
          <a:pPr>
            <a:lnSpc>
              <a:spcPct val="100000"/>
            </a:lnSpc>
          </a:pPr>
          <a:r>
            <a:rPr lang="en-US" b="1" dirty="0" err="1"/>
            <a:t>Yasal</a:t>
          </a:r>
          <a:r>
            <a:rPr lang="en-US" b="1" dirty="0"/>
            <a:t> </a:t>
          </a:r>
          <a:r>
            <a:rPr lang="en-US" b="1" dirty="0" err="1"/>
            <a:t>Uyumluluk</a:t>
          </a:r>
          <a:r>
            <a:rPr lang="en-US" b="1" dirty="0"/>
            <a:t>: </a:t>
          </a:r>
          <a:r>
            <a:rPr lang="en-US" b="0" dirty="0" err="1"/>
            <a:t>Mevzuat</a:t>
          </a:r>
          <a:r>
            <a:rPr lang="en-US" b="0" dirty="0"/>
            <a:t> </a:t>
          </a:r>
          <a:r>
            <a:rPr lang="en-US" b="0" dirty="0" err="1"/>
            <a:t>gerekliliklerini</a:t>
          </a:r>
          <a:r>
            <a:rPr lang="en-US" b="0" dirty="0"/>
            <a:t> </a:t>
          </a:r>
          <a:r>
            <a:rPr lang="en-US" b="0" dirty="0" err="1"/>
            <a:t>karşılama</a:t>
          </a:r>
          <a:endParaRPr lang="en-US" b="0" dirty="0"/>
        </a:p>
      </dgm:t>
    </dgm:pt>
    <dgm:pt modelId="{826A438C-264F-4161-979B-220B5A92A619}" type="parTrans" cxnId="{24D4DADC-817E-4088-8D85-32B61DFFB9FA}">
      <dgm:prSet/>
      <dgm:spPr/>
      <dgm:t>
        <a:bodyPr/>
        <a:lstStyle/>
        <a:p>
          <a:endParaRPr lang="en-US"/>
        </a:p>
      </dgm:t>
    </dgm:pt>
    <dgm:pt modelId="{6415AA39-14EB-4F20-9474-79861D0B1BB3}" type="sibTrans" cxnId="{24D4DADC-817E-4088-8D85-32B61DFFB9FA}">
      <dgm:prSet/>
      <dgm:spPr/>
      <dgm:t>
        <a:bodyPr/>
        <a:lstStyle/>
        <a:p>
          <a:endParaRPr lang="en-US"/>
        </a:p>
      </dgm:t>
    </dgm:pt>
    <dgm:pt modelId="{9A925DDA-C5E8-4FBB-9AEB-75366BC6FD6D}" type="pres">
      <dgm:prSet presAssocID="{FCD526EE-7E93-4590-9659-1A5FEC923B21}" presName="root" presStyleCnt="0">
        <dgm:presLayoutVars>
          <dgm:dir/>
          <dgm:resizeHandles val="exact"/>
        </dgm:presLayoutVars>
      </dgm:prSet>
      <dgm:spPr/>
    </dgm:pt>
    <dgm:pt modelId="{444EC15E-46C2-4A58-9875-560F7A604516}" type="pres">
      <dgm:prSet presAssocID="{BD20FD61-3A0E-4472-9C8D-ECAE45E8151A}" presName="compNode" presStyleCnt="0"/>
      <dgm:spPr/>
    </dgm:pt>
    <dgm:pt modelId="{B4F8F8B2-D2E1-42AB-916A-B4838B404CA9}" type="pres">
      <dgm:prSet presAssocID="{BD20FD61-3A0E-4472-9C8D-ECAE45E8151A}" presName="bgRect" presStyleLbl="bgShp" presStyleIdx="0" presStyleCnt="3"/>
      <dgm:spPr/>
    </dgm:pt>
    <dgm:pt modelId="{84EBB163-5224-4E7E-94B2-C376AB3FFE73}" type="pres">
      <dgm:prSet presAssocID="{BD20FD61-3A0E-4472-9C8D-ECAE45E8151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tecting Hand"/>
        </a:ext>
      </dgm:extLst>
    </dgm:pt>
    <dgm:pt modelId="{D6ED9EF5-0D80-4CC8-8D95-BE428F9F3649}" type="pres">
      <dgm:prSet presAssocID="{BD20FD61-3A0E-4472-9C8D-ECAE45E8151A}" presName="spaceRect" presStyleCnt="0"/>
      <dgm:spPr/>
    </dgm:pt>
    <dgm:pt modelId="{C4CBDB2F-36EB-407B-BEEB-5204A74DEFC3}" type="pres">
      <dgm:prSet presAssocID="{BD20FD61-3A0E-4472-9C8D-ECAE45E8151A}" presName="parTx" presStyleLbl="revTx" presStyleIdx="0" presStyleCnt="3">
        <dgm:presLayoutVars>
          <dgm:chMax val="0"/>
          <dgm:chPref val="0"/>
        </dgm:presLayoutVars>
      </dgm:prSet>
      <dgm:spPr/>
    </dgm:pt>
    <dgm:pt modelId="{D7A5CD4D-A855-429B-B3C6-74A1B9FFA89E}" type="pres">
      <dgm:prSet presAssocID="{3323C819-A5B8-4A2B-B67B-8CFF3118A8E8}" presName="sibTrans" presStyleCnt="0"/>
      <dgm:spPr/>
    </dgm:pt>
    <dgm:pt modelId="{FB7EDE51-40FC-4B11-808A-41B247E9B69A}" type="pres">
      <dgm:prSet presAssocID="{222E21F5-0862-497A-B143-47FB01385452}" presName="compNode" presStyleCnt="0"/>
      <dgm:spPr/>
    </dgm:pt>
    <dgm:pt modelId="{C02C493B-2B9A-48F7-86BA-63337823C021}" type="pres">
      <dgm:prSet presAssocID="{222E21F5-0862-497A-B143-47FB01385452}" presName="bgRect" presStyleLbl="bgShp" presStyleIdx="1" presStyleCnt="3"/>
      <dgm:spPr/>
    </dgm:pt>
    <dgm:pt modelId="{FDB81B89-789B-404C-AA5C-8C1E66B79209}" type="pres">
      <dgm:prSet presAssocID="{222E21F5-0862-497A-B143-47FB0138545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croscope"/>
        </a:ext>
      </dgm:extLst>
    </dgm:pt>
    <dgm:pt modelId="{C2C5F38C-2F37-482B-A94C-C065205D4EE0}" type="pres">
      <dgm:prSet presAssocID="{222E21F5-0862-497A-B143-47FB01385452}" presName="spaceRect" presStyleCnt="0"/>
      <dgm:spPr/>
    </dgm:pt>
    <dgm:pt modelId="{213A662B-1708-4989-99EA-63E950BF773E}" type="pres">
      <dgm:prSet presAssocID="{222E21F5-0862-497A-B143-47FB01385452}" presName="parTx" presStyleLbl="revTx" presStyleIdx="1" presStyleCnt="3">
        <dgm:presLayoutVars>
          <dgm:chMax val="0"/>
          <dgm:chPref val="0"/>
        </dgm:presLayoutVars>
      </dgm:prSet>
      <dgm:spPr/>
    </dgm:pt>
    <dgm:pt modelId="{655A8041-2191-4641-B9DD-E111C857C57F}" type="pres">
      <dgm:prSet presAssocID="{9A6F63F4-6C7C-46B1-A3C3-CED24D99ED17}" presName="sibTrans" presStyleCnt="0"/>
      <dgm:spPr/>
    </dgm:pt>
    <dgm:pt modelId="{E024CC1C-1328-4735-BBA5-DE8B21B243CE}" type="pres">
      <dgm:prSet presAssocID="{7E7A0229-571D-4283-8F74-2AD778AE4613}" presName="compNode" presStyleCnt="0"/>
      <dgm:spPr/>
    </dgm:pt>
    <dgm:pt modelId="{AFA0806F-0A47-459C-A651-27967D93BF58}" type="pres">
      <dgm:prSet presAssocID="{7E7A0229-571D-4283-8F74-2AD778AE4613}" presName="bgRect" presStyleLbl="bgShp" presStyleIdx="2" presStyleCnt="3"/>
      <dgm:spPr/>
    </dgm:pt>
    <dgm:pt modelId="{108A7E35-5159-40BA-9E44-5A97E1BB89ED}" type="pres">
      <dgm:prSet presAssocID="{7E7A0229-571D-4283-8F74-2AD778AE461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DB0B19CF-E17E-4304-8425-6C737CD52D6A}" type="pres">
      <dgm:prSet presAssocID="{7E7A0229-571D-4283-8F74-2AD778AE4613}" presName="spaceRect" presStyleCnt="0"/>
      <dgm:spPr/>
    </dgm:pt>
    <dgm:pt modelId="{09B187D9-D07E-4DEA-BDAD-6D6647CF8B40}" type="pres">
      <dgm:prSet presAssocID="{7E7A0229-571D-4283-8F74-2AD778AE4613}" presName="parTx" presStyleLbl="revTx" presStyleIdx="2" presStyleCnt="3">
        <dgm:presLayoutVars>
          <dgm:chMax val="0"/>
          <dgm:chPref val="0"/>
        </dgm:presLayoutVars>
      </dgm:prSet>
      <dgm:spPr/>
    </dgm:pt>
  </dgm:ptLst>
  <dgm:cxnLst>
    <dgm:cxn modelId="{D1572916-BF70-455E-99F8-2355B954642F}" type="presOf" srcId="{7E7A0229-571D-4283-8F74-2AD778AE4613}" destId="{09B187D9-D07E-4DEA-BDAD-6D6647CF8B40}" srcOrd="0" destOrd="0" presId="urn:microsoft.com/office/officeart/2018/2/layout/IconVerticalSolidList"/>
    <dgm:cxn modelId="{11B4BD45-94FD-42C3-BD7B-4312BB717411}" type="presOf" srcId="{222E21F5-0862-497A-B143-47FB01385452}" destId="{213A662B-1708-4989-99EA-63E950BF773E}" srcOrd="0" destOrd="0" presId="urn:microsoft.com/office/officeart/2018/2/layout/IconVerticalSolidList"/>
    <dgm:cxn modelId="{34A5DE98-8291-44DC-B8FA-54AD25EAFAE7}" srcId="{FCD526EE-7E93-4590-9659-1A5FEC923B21}" destId="{222E21F5-0862-497A-B143-47FB01385452}" srcOrd="1" destOrd="0" parTransId="{E467BD7B-BFC8-46B3-A599-DC2D598010D9}" sibTransId="{9A6F63F4-6C7C-46B1-A3C3-CED24D99ED17}"/>
    <dgm:cxn modelId="{002D2B9B-C636-4A66-A075-3267DF94CE05}" srcId="{FCD526EE-7E93-4590-9659-1A5FEC923B21}" destId="{BD20FD61-3A0E-4472-9C8D-ECAE45E8151A}" srcOrd="0" destOrd="0" parTransId="{6C498F98-4195-4DAB-A8B8-0B59DE29485D}" sibTransId="{3323C819-A5B8-4A2B-B67B-8CFF3118A8E8}"/>
    <dgm:cxn modelId="{FA802EC2-F0B6-487E-900C-1A577B24CD92}" type="presOf" srcId="{BD20FD61-3A0E-4472-9C8D-ECAE45E8151A}" destId="{C4CBDB2F-36EB-407B-BEEB-5204A74DEFC3}" srcOrd="0" destOrd="0" presId="urn:microsoft.com/office/officeart/2018/2/layout/IconVerticalSolidList"/>
    <dgm:cxn modelId="{24D4DADC-817E-4088-8D85-32B61DFFB9FA}" srcId="{FCD526EE-7E93-4590-9659-1A5FEC923B21}" destId="{7E7A0229-571D-4283-8F74-2AD778AE4613}" srcOrd="2" destOrd="0" parTransId="{826A438C-264F-4161-979B-220B5A92A619}" sibTransId="{6415AA39-14EB-4F20-9474-79861D0B1BB3}"/>
    <dgm:cxn modelId="{6CE014F1-D859-498C-A766-3922980B0540}" type="presOf" srcId="{FCD526EE-7E93-4590-9659-1A5FEC923B21}" destId="{9A925DDA-C5E8-4FBB-9AEB-75366BC6FD6D}" srcOrd="0" destOrd="0" presId="urn:microsoft.com/office/officeart/2018/2/layout/IconVerticalSolidList"/>
    <dgm:cxn modelId="{1FA430B5-90E4-457B-8440-D7C8F394FBDE}" type="presParOf" srcId="{9A925DDA-C5E8-4FBB-9AEB-75366BC6FD6D}" destId="{444EC15E-46C2-4A58-9875-560F7A604516}" srcOrd="0" destOrd="0" presId="urn:microsoft.com/office/officeart/2018/2/layout/IconVerticalSolidList"/>
    <dgm:cxn modelId="{25CDBB17-5283-47D2-A89B-7C038B9801F6}" type="presParOf" srcId="{444EC15E-46C2-4A58-9875-560F7A604516}" destId="{B4F8F8B2-D2E1-42AB-916A-B4838B404CA9}" srcOrd="0" destOrd="0" presId="urn:microsoft.com/office/officeart/2018/2/layout/IconVerticalSolidList"/>
    <dgm:cxn modelId="{2876636A-F168-4C7A-A3F6-70F8FBAE840F}" type="presParOf" srcId="{444EC15E-46C2-4A58-9875-560F7A604516}" destId="{84EBB163-5224-4E7E-94B2-C376AB3FFE73}" srcOrd="1" destOrd="0" presId="urn:microsoft.com/office/officeart/2018/2/layout/IconVerticalSolidList"/>
    <dgm:cxn modelId="{4BE491C5-E510-409D-8204-05EB637816EE}" type="presParOf" srcId="{444EC15E-46C2-4A58-9875-560F7A604516}" destId="{D6ED9EF5-0D80-4CC8-8D95-BE428F9F3649}" srcOrd="2" destOrd="0" presId="urn:microsoft.com/office/officeart/2018/2/layout/IconVerticalSolidList"/>
    <dgm:cxn modelId="{A2607386-EE02-4DCA-9620-3DD45660AFCA}" type="presParOf" srcId="{444EC15E-46C2-4A58-9875-560F7A604516}" destId="{C4CBDB2F-36EB-407B-BEEB-5204A74DEFC3}" srcOrd="3" destOrd="0" presId="urn:microsoft.com/office/officeart/2018/2/layout/IconVerticalSolidList"/>
    <dgm:cxn modelId="{A1EB7B7A-3567-401C-A374-B882476A3CB9}" type="presParOf" srcId="{9A925DDA-C5E8-4FBB-9AEB-75366BC6FD6D}" destId="{D7A5CD4D-A855-429B-B3C6-74A1B9FFA89E}" srcOrd="1" destOrd="0" presId="urn:microsoft.com/office/officeart/2018/2/layout/IconVerticalSolidList"/>
    <dgm:cxn modelId="{70128E7C-BB71-4EBE-AE6C-FEBDD54A77E6}" type="presParOf" srcId="{9A925DDA-C5E8-4FBB-9AEB-75366BC6FD6D}" destId="{FB7EDE51-40FC-4B11-808A-41B247E9B69A}" srcOrd="2" destOrd="0" presId="urn:microsoft.com/office/officeart/2018/2/layout/IconVerticalSolidList"/>
    <dgm:cxn modelId="{478BDA1B-2C0F-48B8-9794-3C98C2959E7E}" type="presParOf" srcId="{FB7EDE51-40FC-4B11-808A-41B247E9B69A}" destId="{C02C493B-2B9A-48F7-86BA-63337823C021}" srcOrd="0" destOrd="0" presId="urn:microsoft.com/office/officeart/2018/2/layout/IconVerticalSolidList"/>
    <dgm:cxn modelId="{37732E39-15D2-4CDB-ACAE-D7FBC1034895}" type="presParOf" srcId="{FB7EDE51-40FC-4B11-808A-41B247E9B69A}" destId="{FDB81B89-789B-404C-AA5C-8C1E66B79209}" srcOrd="1" destOrd="0" presId="urn:microsoft.com/office/officeart/2018/2/layout/IconVerticalSolidList"/>
    <dgm:cxn modelId="{4294EE61-98B2-4B6B-84AD-E68C2D7A4783}" type="presParOf" srcId="{FB7EDE51-40FC-4B11-808A-41B247E9B69A}" destId="{C2C5F38C-2F37-482B-A94C-C065205D4EE0}" srcOrd="2" destOrd="0" presId="urn:microsoft.com/office/officeart/2018/2/layout/IconVerticalSolidList"/>
    <dgm:cxn modelId="{BFF1CD9B-AE5E-43FD-8BA9-ECDF08993069}" type="presParOf" srcId="{FB7EDE51-40FC-4B11-808A-41B247E9B69A}" destId="{213A662B-1708-4989-99EA-63E950BF773E}" srcOrd="3" destOrd="0" presId="urn:microsoft.com/office/officeart/2018/2/layout/IconVerticalSolidList"/>
    <dgm:cxn modelId="{6F8A76EB-75B2-43FA-B754-E7A83F4455D8}" type="presParOf" srcId="{9A925DDA-C5E8-4FBB-9AEB-75366BC6FD6D}" destId="{655A8041-2191-4641-B9DD-E111C857C57F}" srcOrd="3" destOrd="0" presId="urn:microsoft.com/office/officeart/2018/2/layout/IconVerticalSolidList"/>
    <dgm:cxn modelId="{FFEC8902-DC20-4CFF-A12D-020952017052}" type="presParOf" srcId="{9A925DDA-C5E8-4FBB-9AEB-75366BC6FD6D}" destId="{E024CC1C-1328-4735-BBA5-DE8B21B243CE}" srcOrd="4" destOrd="0" presId="urn:microsoft.com/office/officeart/2018/2/layout/IconVerticalSolidList"/>
    <dgm:cxn modelId="{FB9D7588-D018-4633-84DB-1477CB7C35C9}" type="presParOf" srcId="{E024CC1C-1328-4735-BBA5-DE8B21B243CE}" destId="{AFA0806F-0A47-459C-A651-27967D93BF58}" srcOrd="0" destOrd="0" presId="urn:microsoft.com/office/officeart/2018/2/layout/IconVerticalSolidList"/>
    <dgm:cxn modelId="{6C19A412-CAB3-44DA-9BFE-9E73B3DA6185}" type="presParOf" srcId="{E024CC1C-1328-4735-BBA5-DE8B21B243CE}" destId="{108A7E35-5159-40BA-9E44-5A97E1BB89ED}" srcOrd="1" destOrd="0" presId="urn:microsoft.com/office/officeart/2018/2/layout/IconVerticalSolidList"/>
    <dgm:cxn modelId="{00A8E845-FC95-40DA-9DCC-193D6CBBD19C}" type="presParOf" srcId="{E024CC1C-1328-4735-BBA5-DE8B21B243CE}" destId="{DB0B19CF-E17E-4304-8425-6C737CD52D6A}" srcOrd="2" destOrd="0" presId="urn:microsoft.com/office/officeart/2018/2/layout/IconVerticalSolidList"/>
    <dgm:cxn modelId="{554C20B7-59AB-42F1-9B90-8B6990B3334C}" type="presParOf" srcId="{E024CC1C-1328-4735-BBA5-DE8B21B243CE}" destId="{09B187D9-D07E-4DEA-BDAD-6D6647CF8B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3AAB40-9314-4815-84C3-210AEC0ECE5E}" type="doc">
      <dgm:prSet loTypeId="urn:microsoft.com/office/officeart/2016/7/layout/VerticalDownArrowProcess" loCatId="process" qsTypeId="urn:microsoft.com/office/officeart/2005/8/quickstyle/simple2" qsCatId="simple" csTypeId="urn:microsoft.com/office/officeart/2005/8/colors/colorful1" csCatId="colorful" phldr="1"/>
      <dgm:spPr/>
      <dgm:t>
        <a:bodyPr/>
        <a:lstStyle/>
        <a:p>
          <a:endParaRPr lang="en-US"/>
        </a:p>
      </dgm:t>
    </dgm:pt>
    <dgm:pt modelId="{9DDF122E-950F-4227-B53B-F5ECABDC969C}">
      <dgm:prSet custT="1"/>
      <dgm:spPr/>
      <dgm:t>
        <a:bodyPr/>
        <a:lstStyle/>
        <a:p>
          <a:r>
            <a:rPr lang="tr-TR" sz="2400" b="1" dirty="0" err="1"/>
            <a:t>Lab</a:t>
          </a:r>
          <a:r>
            <a:rPr lang="tr-TR" sz="2400" b="1" dirty="0"/>
            <a:t> Türleri: </a:t>
          </a:r>
          <a:r>
            <a:rPr lang="tr-TR" sz="2400" b="0" dirty="0"/>
            <a:t>Materyale özgü olarak farklı yapılarda  bazen karma</a:t>
          </a:r>
          <a:endParaRPr lang="en-US" sz="2400" b="0" dirty="0"/>
        </a:p>
      </dgm:t>
    </dgm:pt>
    <dgm:pt modelId="{4A3FE99F-5E52-420A-8608-32C1D44CC3C5}" type="parTrans" cxnId="{F0A87FC9-6C15-4706-B7B1-AB7536F93E56}">
      <dgm:prSet/>
      <dgm:spPr/>
      <dgm:t>
        <a:bodyPr/>
        <a:lstStyle/>
        <a:p>
          <a:endParaRPr lang="en-US" sz="2000"/>
        </a:p>
      </dgm:t>
    </dgm:pt>
    <dgm:pt modelId="{A900A84A-7DDF-4B4B-AF3B-DD4E80AC400B}" type="sibTrans" cxnId="{F0A87FC9-6C15-4706-B7B1-AB7536F93E56}">
      <dgm:prSet/>
      <dgm:spPr/>
      <dgm:t>
        <a:bodyPr/>
        <a:lstStyle/>
        <a:p>
          <a:endParaRPr lang="en-US" sz="2000"/>
        </a:p>
      </dgm:t>
    </dgm:pt>
    <dgm:pt modelId="{263286E3-9609-4D54-BB63-51C106FE67FE}">
      <dgm:prSet custT="1"/>
      <dgm:spPr/>
      <dgm:t>
        <a:bodyPr/>
        <a:lstStyle/>
        <a:p>
          <a:r>
            <a:rPr lang="tr-TR" sz="2400" dirty="0"/>
            <a:t>K</a:t>
          </a:r>
          <a:r>
            <a:rPr lang="en-US" sz="2400" dirty="0" err="1"/>
            <a:t>imya</a:t>
          </a:r>
          <a:r>
            <a:rPr lang="en-US" sz="2400" dirty="0"/>
            <a:t>, </a:t>
          </a:r>
          <a:r>
            <a:rPr lang="en-US" sz="2400" dirty="0" err="1"/>
            <a:t>biyoloji</a:t>
          </a:r>
          <a:r>
            <a:rPr lang="en-US" sz="2400" dirty="0"/>
            <a:t>, </a:t>
          </a:r>
          <a:r>
            <a:rPr lang="en-US" sz="2400" dirty="0" err="1"/>
            <a:t>fizik</a:t>
          </a:r>
          <a:r>
            <a:rPr lang="tr-TR" sz="2400" dirty="0"/>
            <a:t>, tıbbi, nükleer</a:t>
          </a:r>
          <a:r>
            <a:rPr lang="en-US" sz="2400" dirty="0"/>
            <a:t>...</a:t>
          </a:r>
        </a:p>
      </dgm:t>
    </dgm:pt>
    <dgm:pt modelId="{81660FF9-1E24-4E0E-9A4A-29989BB9B5A5}" type="parTrans" cxnId="{E8A2FFAF-3C7B-4500-9F0A-BB23BCE76E20}">
      <dgm:prSet/>
      <dgm:spPr/>
      <dgm:t>
        <a:bodyPr/>
        <a:lstStyle/>
        <a:p>
          <a:endParaRPr lang="en-US" sz="2000"/>
        </a:p>
      </dgm:t>
    </dgm:pt>
    <dgm:pt modelId="{993ACFB8-742D-4C9A-94B8-A44920E8A7F9}" type="sibTrans" cxnId="{E8A2FFAF-3C7B-4500-9F0A-BB23BCE76E20}">
      <dgm:prSet/>
      <dgm:spPr/>
      <dgm:t>
        <a:bodyPr/>
        <a:lstStyle/>
        <a:p>
          <a:endParaRPr lang="en-US" sz="2000"/>
        </a:p>
      </dgm:t>
    </dgm:pt>
    <dgm:pt modelId="{BA3494C1-2501-4F67-8404-575C3D9EB6B1}">
      <dgm:prSet custT="1"/>
      <dgm:spPr/>
      <dgm:t>
        <a:bodyPr/>
        <a:lstStyle/>
        <a:p>
          <a:r>
            <a:rPr lang="tr-TR" sz="2400" b="1" dirty="0"/>
            <a:t>Tehditler: </a:t>
          </a:r>
        </a:p>
        <a:p>
          <a:r>
            <a:rPr lang="tr-TR" sz="2400" b="0" dirty="0"/>
            <a:t>Potansiyel tehlikeler</a:t>
          </a:r>
          <a:endParaRPr lang="en-US" sz="2400" b="0" dirty="0"/>
        </a:p>
      </dgm:t>
    </dgm:pt>
    <dgm:pt modelId="{4DF802FC-FC24-4CAD-964A-0112AE3488FE}" type="parTrans" cxnId="{7584A393-D2CB-4DEC-B599-BBA706EA472E}">
      <dgm:prSet/>
      <dgm:spPr/>
      <dgm:t>
        <a:bodyPr/>
        <a:lstStyle/>
        <a:p>
          <a:endParaRPr lang="en-US" sz="2000"/>
        </a:p>
      </dgm:t>
    </dgm:pt>
    <dgm:pt modelId="{DFF2EB05-395A-4BEA-A5EF-B48ECA5C6BEC}" type="sibTrans" cxnId="{7584A393-D2CB-4DEC-B599-BBA706EA472E}">
      <dgm:prSet/>
      <dgm:spPr/>
      <dgm:t>
        <a:bodyPr/>
        <a:lstStyle/>
        <a:p>
          <a:endParaRPr lang="en-US" sz="2000"/>
        </a:p>
      </dgm:t>
    </dgm:pt>
    <dgm:pt modelId="{F6B5187B-36DE-4720-B353-E38C58DA0BE5}">
      <dgm:prSet custT="1"/>
      <dgm:spPr/>
      <dgm:t>
        <a:bodyPr/>
        <a:lstStyle/>
        <a:p>
          <a:r>
            <a:rPr lang="tr-TR" sz="2400" dirty="0"/>
            <a:t>K</a:t>
          </a:r>
          <a:r>
            <a:rPr lang="en-US" sz="2400" dirty="0" err="1"/>
            <a:t>imyasallar</a:t>
          </a:r>
          <a:r>
            <a:rPr lang="en-US" sz="2400" dirty="0"/>
            <a:t>, </a:t>
          </a:r>
          <a:r>
            <a:rPr lang="en-US" sz="2400" dirty="0" err="1"/>
            <a:t>ekipmanlar</a:t>
          </a:r>
          <a:r>
            <a:rPr lang="en-US" sz="2400" dirty="0"/>
            <a:t>, </a:t>
          </a:r>
          <a:r>
            <a:rPr lang="en-US" sz="2400" dirty="0" err="1"/>
            <a:t>biyolojik</a:t>
          </a:r>
          <a:r>
            <a:rPr lang="en-US" sz="2400" dirty="0"/>
            <a:t> </a:t>
          </a:r>
          <a:r>
            <a:rPr lang="en-US" sz="2400" dirty="0" err="1"/>
            <a:t>ajanlar</a:t>
          </a:r>
          <a:r>
            <a:rPr lang="en-US" sz="2400" dirty="0"/>
            <a:t>,</a:t>
          </a:r>
          <a:r>
            <a:rPr lang="tr-TR" sz="2400" dirty="0"/>
            <a:t> fiziksel, radyasyon,</a:t>
          </a:r>
          <a:r>
            <a:rPr lang="en-US" sz="2400" dirty="0"/>
            <a:t>…</a:t>
          </a:r>
        </a:p>
      </dgm:t>
    </dgm:pt>
    <dgm:pt modelId="{FEE9B729-BD3C-4B88-A6D5-E95A78D355CE}" type="parTrans" cxnId="{EAEAA37E-12E6-4BB6-BF4E-579CE627FBE1}">
      <dgm:prSet/>
      <dgm:spPr/>
      <dgm:t>
        <a:bodyPr/>
        <a:lstStyle/>
        <a:p>
          <a:endParaRPr lang="en-US" sz="2000"/>
        </a:p>
      </dgm:t>
    </dgm:pt>
    <dgm:pt modelId="{162B5F06-E1FE-4AB5-AA40-1EEC3F36B388}" type="sibTrans" cxnId="{EAEAA37E-12E6-4BB6-BF4E-579CE627FBE1}">
      <dgm:prSet/>
      <dgm:spPr/>
      <dgm:t>
        <a:bodyPr/>
        <a:lstStyle/>
        <a:p>
          <a:endParaRPr lang="en-US" sz="2000"/>
        </a:p>
      </dgm:t>
    </dgm:pt>
    <dgm:pt modelId="{5B48AA49-C728-0F4C-BA90-061B12D92A61}" type="pres">
      <dgm:prSet presAssocID="{4B3AAB40-9314-4815-84C3-210AEC0ECE5E}" presName="Name0" presStyleCnt="0">
        <dgm:presLayoutVars>
          <dgm:dir/>
          <dgm:animLvl val="lvl"/>
          <dgm:resizeHandles val="exact"/>
        </dgm:presLayoutVars>
      </dgm:prSet>
      <dgm:spPr/>
    </dgm:pt>
    <dgm:pt modelId="{59099662-1EF7-794E-8447-74FF9A6519F7}" type="pres">
      <dgm:prSet presAssocID="{BA3494C1-2501-4F67-8404-575C3D9EB6B1}" presName="boxAndChildren" presStyleCnt="0"/>
      <dgm:spPr/>
    </dgm:pt>
    <dgm:pt modelId="{8276AED6-7A74-AE4A-904E-626D97EC8485}" type="pres">
      <dgm:prSet presAssocID="{BA3494C1-2501-4F67-8404-575C3D9EB6B1}" presName="parentTextBox" presStyleLbl="alignNode1" presStyleIdx="0" presStyleCnt="2"/>
      <dgm:spPr/>
    </dgm:pt>
    <dgm:pt modelId="{4A9002B2-CD5D-0F4B-8F5C-84100E9CE9CA}" type="pres">
      <dgm:prSet presAssocID="{BA3494C1-2501-4F67-8404-575C3D9EB6B1}" presName="descendantBox" presStyleLbl="bgAccFollowNode1" presStyleIdx="0" presStyleCnt="2"/>
      <dgm:spPr/>
    </dgm:pt>
    <dgm:pt modelId="{D35CC629-7B4A-A745-8F42-760AD8B8781D}" type="pres">
      <dgm:prSet presAssocID="{A900A84A-7DDF-4B4B-AF3B-DD4E80AC400B}" presName="sp" presStyleCnt="0"/>
      <dgm:spPr/>
    </dgm:pt>
    <dgm:pt modelId="{9D555D71-D29D-A543-BBFB-67413D4D34D6}" type="pres">
      <dgm:prSet presAssocID="{9DDF122E-950F-4227-B53B-F5ECABDC969C}" presName="arrowAndChildren" presStyleCnt="0"/>
      <dgm:spPr/>
    </dgm:pt>
    <dgm:pt modelId="{79190896-EA19-F143-BAB7-C1AED879B535}" type="pres">
      <dgm:prSet presAssocID="{9DDF122E-950F-4227-B53B-F5ECABDC969C}" presName="parentTextArrow" presStyleLbl="node1" presStyleIdx="0" presStyleCnt="0"/>
      <dgm:spPr/>
    </dgm:pt>
    <dgm:pt modelId="{0B29CA1D-DFE5-D442-940C-49F798B29E99}" type="pres">
      <dgm:prSet presAssocID="{9DDF122E-950F-4227-B53B-F5ECABDC969C}" presName="arrow" presStyleLbl="alignNode1" presStyleIdx="1" presStyleCnt="2"/>
      <dgm:spPr/>
    </dgm:pt>
    <dgm:pt modelId="{65AC3877-8113-514D-AC8D-F783BFFEA179}" type="pres">
      <dgm:prSet presAssocID="{9DDF122E-950F-4227-B53B-F5ECABDC969C}" presName="descendantArrow" presStyleLbl="bgAccFollowNode1" presStyleIdx="1" presStyleCnt="2"/>
      <dgm:spPr/>
    </dgm:pt>
  </dgm:ptLst>
  <dgm:cxnLst>
    <dgm:cxn modelId="{32EC4611-70E1-1141-AB54-F34440088D2F}" type="presOf" srcId="{4B3AAB40-9314-4815-84C3-210AEC0ECE5E}" destId="{5B48AA49-C728-0F4C-BA90-061B12D92A61}" srcOrd="0" destOrd="0" presId="urn:microsoft.com/office/officeart/2016/7/layout/VerticalDownArrowProcess"/>
    <dgm:cxn modelId="{87E4A439-B6F5-6447-958D-722442B68A8B}" type="presOf" srcId="{9DDF122E-950F-4227-B53B-F5ECABDC969C}" destId="{0B29CA1D-DFE5-D442-940C-49F798B29E99}" srcOrd="1" destOrd="0" presId="urn:microsoft.com/office/officeart/2016/7/layout/VerticalDownArrowProcess"/>
    <dgm:cxn modelId="{EAEAA37E-12E6-4BB6-BF4E-579CE627FBE1}" srcId="{BA3494C1-2501-4F67-8404-575C3D9EB6B1}" destId="{F6B5187B-36DE-4720-B353-E38C58DA0BE5}" srcOrd="0" destOrd="0" parTransId="{FEE9B729-BD3C-4B88-A6D5-E95A78D355CE}" sibTransId="{162B5F06-E1FE-4AB5-AA40-1EEC3F36B388}"/>
    <dgm:cxn modelId="{7584A393-D2CB-4DEC-B599-BBA706EA472E}" srcId="{4B3AAB40-9314-4815-84C3-210AEC0ECE5E}" destId="{BA3494C1-2501-4F67-8404-575C3D9EB6B1}" srcOrd="1" destOrd="0" parTransId="{4DF802FC-FC24-4CAD-964A-0112AE3488FE}" sibTransId="{DFF2EB05-395A-4BEA-A5EF-B48ECA5C6BEC}"/>
    <dgm:cxn modelId="{7F67E69F-B863-7247-A43B-78B37CB068B9}" type="presOf" srcId="{BA3494C1-2501-4F67-8404-575C3D9EB6B1}" destId="{8276AED6-7A74-AE4A-904E-626D97EC8485}" srcOrd="0" destOrd="0" presId="urn:microsoft.com/office/officeart/2016/7/layout/VerticalDownArrowProcess"/>
    <dgm:cxn modelId="{E8A2FFAF-3C7B-4500-9F0A-BB23BCE76E20}" srcId="{9DDF122E-950F-4227-B53B-F5ECABDC969C}" destId="{263286E3-9609-4D54-BB63-51C106FE67FE}" srcOrd="0" destOrd="0" parTransId="{81660FF9-1E24-4E0E-9A4A-29989BB9B5A5}" sibTransId="{993ACFB8-742D-4C9A-94B8-A44920E8A7F9}"/>
    <dgm:cxn modelId="{FB6811B6-07E8-DE44-AD9F-13C87DD68D1B}" type="presOf" srcId="{9DDF122E-950F-4227-B53B-F5ECABDC969C}" destId="{79190896-EA19-F143-BAB7-C1AED879B535}" srcOrd="0" destOrd="0" presId="urn:microsoft.com/office/officeart/2016/7/layout/VerticalDownArrowProcess"/>
    <dgm:cxn modelId="{182C84B7-E2D8-9A41-AA21-B5ED82AE79E1}" type="presOf" srcId="{263286E3-9609-4D54-BB63-51C106FE67FE}" destId="{65AC3877-8113-514D-AC8D-F783BFFEA179}" srcOrd="0" destOrd="0" presId="urn:microsoft.com/office/officeart/2016/7/layout/VerticalDownArrowProcess"/>
    <dgm:cxn modelId="{DB6DFDC1-609A-2340-BA65-EE91503DDB45}" type="presOf" srcId="{F6B5187B-36DE-4720-B353-E38C58DA0BE5}" destId="{4A9002B2-CD5D-0F4B-8F5C-84100E9CE9CA}" srcOrd="0" destOrd="0" presId="urn:microsoft.com/office/officeart/2016/7/layout/VerticalDownArrowProcess"/>
    <dgm:cxn modelId="{F0A87FC9-6C15-4706-B7B1-AB7536F93E56}" srcId="{4B3AAB40-9314-4815-84C3-210AEC0ECE5E}" destId="{9DDF122E-950F-4227-B53B-F5ECABDC969C}" srcOrd="0" destOrd="0" parTransId="{4A3FE99F-5E52-420A-8608-32C1D44CC3C5}" sibTransId="{A900A84A-7DDF-4B4B-AF3B-DD4E80AC400B}"/>
    <dgm:cxn modelId="{39584428-D1C3-A34E-A8E2-268880A7F235}" type="presParOf" srcId="{5B48AA49-C728-0F4C-BA90-061B12D92A61}" destId="{59099662-1EF7-794E-8447-74FF9A6519F7}" srcOrd="0" destOrd="0" presId="urn:microsoft.com/office/officeart/2016/7/layout/VerticalDownArrowProcess"/>
    <dgm:cxn modelId="{2F04D439-899A-A449-886B-A9B3AF3F784C}" type="presParOf" srcId="{59099662-1EF7-794E-8447-74FF9A6519F7}" destId="{8276AED6-7A74-AE4A-904E-626D97EC8485}" srcOrd="0" destOrd="0" presId="urn:microsoft.com/office/officeart/2016/7/layout/VerticalDownArrowProcess"/>
    <dgm:cxn modelId="{2F6C6CB3-E622-E24F-B788-7365D4985611}" type="presParOf" srcId="{59099662-1EF7-794E-8447-74FF9A6519F7}" destId="{4A9002B2-CD5D-0F4B-8F5C-84100E9CE9CA}" srcOrd="1" destOrd="0" presId="urn:microsoft.com/office/officeart/2016/7/layout/VerticalDownArrowProcess"/>
    <dgm:cxn modelId="{F460CC7E-C630-8746-82FF-CCA1AB7661EA}" type="presParOf" srcId="{5B48AA49-C728-0F4C-BA90-061B12D92A61}" destId="{D35CC629-7B4A-A745-8F42-760AD8B8781D}" srcOrd="1" destOrd="0" presId="urn:microsoft.com/office/officeart/2016/7/layout/VerticalDownArrowProcess"/>
    <dgm:cxn modelId="{DFAE4C2C-A719-4A4C-9531-6103D2724FB8}" type="presParOf" srcId="{5B48AA49-C728-0F4C-BA90-061B12D92A61}" destId="{9D555D71-D29D-A543-BBFB-67413D4D34D6}" srcOrd="2" destOrd="0" presId="urn:microsoft.com/office/officeart/2016/7/layout/VerticalDownArrowProcess"/>
    <dgm:cxn modelId="{8BF61B53-2DF3-534A-BB13-C6BB0FB31D42}" type="presParOf" srcId="{9D555D71-D29D-A543-BBFB-67413D4D34D6}" destId="{79190896-EA19-F143-BAB7-C1AED879B535}" srcOrd="0" destOrd="0" presId="urn:microsoft.com/office/officeart/2016/7/layout/VerticalDownArrowProcess"/>
    <dgm:cxn modelId="{98A0EFDD-B7CA-4B4B-8AA2-6597BBE07A0A}" type="presParOf" srcId="{9D555D71-D29D-A543-BBFB-67413D4D34D6}" destId="{0B29CA1D-DFE5-D442-940C-49F798B29E99}" srcOrd="1" destOrd="0" presId="urn:microsoft.com/office/officeart/2016/7/layout/VerticalDownArrowProcess"/>
    <dgm:cxn modelId="{6F71057C-9683-CE40-92D2-44A71C73B4F3}" type="presParOf" srcId="{9D555D71-D29D-A543-BBFB-67413D4D34D6}" destId="{65AC3877-8113-514D-AC8D-F783BFFEA179}"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F48ED9-67B5-42AC-94F8-129A0CC8144C}"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B2093E6A-15B6-4C28-B4DF-84F5C875BFAC}">
      <dgm:prSet custT="1"/>
      <dgm:spPr/>
      <dgm:t>
        <a:bodyPr/>
        <a:lstStyle/>
        <a:p>
          <a:r>
            <a:rPr lang="tr-TR" sz="2800" b="1" dirty="0"/>
            <a:t>Kişisel Güvenlik</a:t>
          </a:r>
          <a:endParaRPr lang="en-US" sz="2800" b="1" dirty="0"/>
        </a:p>
      </dgm:t>
    </dgm:pt>
    <dgm:pt modelId="{2A9C5381-4C7E-462B-B79A-70C12640937D}" type="parTrans" cxnId="{7B959537-5D15-4F24-8077-AA9B4BBD53C0}">
      <dgm:prSet/>
      <dgm:spPr/>
      <dgm:t>
        <a:bodyPr/>
        <a:lstStyle/>
        <a:p>
          <a:endParaRPr lang="en-US" sz="2800" b="1"/>
        </a:p>
      </dgm:t>
    </dgm:pt>
    <dgm:pt modelId="{5A8DE87F-F4A2-4E5E-B121-127E15243B3A}" type="sibTrans" cxnId="{7B959537-5D15-4F24-8077-AA9B4BBD53C0}">
      <dgm:prSet/>
      <dgm:spPr/>
      <dgm:t>
        <a:bodyPr/>
        <a:lstStyle/>
        <a:p>
          <a:endParaRPr lang="en-US" sz="2800" b="1"/>
        </a:p>
      </dgm:t>
    </dgm:pt>
    <dgm:pt modelId="{B4BC8399-7D89-4FA2-B559-C866A2D147AA}">
      <dgm:prSet custT="1"/>
      <dgm:spPr/>
      <dgm:t>
        <a:bodyPr/>
        <a:lstStyle/>
        <a:p>
          <a:r>
            <a:rPr lang="tr-TR" sz="2800" b="1" dirty="0"/>
            <a:t>Çevrenin Korunması</a:t>
          </a:r>
          <a:endParaRPr lang="en-US" sz="2800" b="1" dirty="0"/>
        </a:p>
      </dgm:t>
    </dgm:pt>
    <dgm:pt modelId="{B44CFB4E-81F2-4BF2-9502-1A173D72A68C}" type="parTrans" cxnId="{F4F7BE35-B747-41FF-A714-664E012CCFAB}">
      <dgm:prSet/>
      <dgm:spPr/>
      <dgm:t>
        <a:bodyPr/>
        <a:lstStyle/>
        <a:p>
          <a:endParaRPr lang="en-US" sz="2800" b="1"/>
        </a:p>
      </dgm:t>
    </dgm:pt>
    <dgm:pt modelId="{8A8A7B87-4899-491A-A148-1A9BA88489E4}" type="sibTrans" cxnId="{F4F7BE35-B747-41FF-A714-664E012CCFAB}">
      <dgm:prSet/>
      <dgm:spPr/>
      <dgm:t>
        <a:bodyPr/>
        <a:lstStyle/>
        <a:p>
          <a:endParaRPr lang="en-US" sz="2800" b="1"/>
        </a:p>
      </dgm:t>
    </dgm:pt>
    <dgm:pt modelId="{19E50D90-EC88-41F1-B8C5-2F08D75F5D7B}">
      <dgm:prSet custT="1"/>
      <dgm:spPr/>
      <dgm:t>
        <a:bodyPr/>
        <a:lstStyle/>
        <a:p>
          <a:r>
            <a:rPr lang="tr-TR" sz="2800" b="1" dirty="0"/>
            <a:t>Ekipman ve Altyapının Korunması</a:t>
          </a:r>
          <a:endParaRPr lang="en-US" sz="2800" b="1" dirty="0"/>
        </a:p>
      </dgm:t>
    </dgm:pt>
    <dgm:pt modelId="{2BFC993C-0EDE-4BA7-9561-1B6F5010900F}" type="parTrans" cxnId="{CF67DE17-194F-4D81-BC5A-C119DBE5BF7A}">
      <dgm:prSet/>
      <dgm:spPr/>
      <dgm:t>
        <a:bodyPr/>
        <a:lstStyle/>
        <a:p>
          <a:endParaRPr lang="en-US" sz="2800" b="1"/>
        </a:p>
      </dgm:t>
    </dgm:pt>
    <dgm:pt modelId="{A644E069-277B-4448-B0FB-111D24EFC2FD}" type="sibTrans" cxnId="{CF67DE17-194F-4D81-BC5A-C119DBE5BF7A}">
      <dgm:prSet/>
      <dgm:spPr/>
      <dgm:t>
        <a:bodyPr/>
        <a:lstStyle/>
        <a:p>
          <a:endParaRPr lang="en-US" sz="2800" b="1"/>
        </a:p>
      </dgm:t>
    </dgm:pt>
    <dgm:pt modelId="{57796C9B-1F63-470D-9309-74463571008B}">
      <dgm:prSet custT="1"/>
      <dgm:spPr/>
      <dgm:t>
        <a:bodyPr/>
        <a:lstStyle/>
        <a:p>
          <a:r>
            <a:rPr lang="tr-TR" sz="2800" b="1" dirty="0"/>
            <a:t>İtibar ve Finansman</a:t>
          </a:r>
          <a:endParaRPr lang="en-US" sz="2800" b="1" dirty="0"/>
        </a:p>
      </dgm:t>
    </dgm:pt>
    <dgm:pt modelId="{3FEDA569-803B-4EFD-9D53-6AA63A46D044}" type="parTrans" cxnId="{AE85B73A-044E-4D84-8887-E7971B1B6596}">
      <dgm:prSet/>
      <dgm:spPr/>
      <dgm:t>
        <a:bodyPr/>
        <a:lstStyle/>
        <a:p>
          <a:endParaRPr lang="en-US" sz="2800" b="1"/>
        </a:p>
      </dgm:t>
    </dgm:pt>
    <dgm:pt modelId="{0ED0D122-A473-4001-A665-659C9DFC4B7B}" type="sibTrans" cxnId="{AE85B73A-044E-4D84-8887-E7971B1B6596}">
      <dgm:prSet/>
      <dgm:spPr/>
      <dgm:t>
        <a:bodyPr/>
        <a:lstStyle/>
        <a:p>
          <a:endParaRPr lang="en-US" sz="2800" b="1"/>
        </a:p>
      </dgm:t>
    </dgm:pt>
    <dgm:pt modelId="{ED52D505-5FF6-8442-B533-AF5F9AEE0E86}" type="pres">
      <dgm:prSet presAssocID="{D7F48ED9-67B5-42AC-94F8-129A0CC8144C}" presName="linear" presStyleCnt="0">
        <dgm:presLayoutVars>
          <dgm:animLvl val="lvl"/>
          <dgm:resizeHandles val="exact"/>
        </dgm:presLayoutVars>
      </dgm:prSet>
      <dgm:spPr/>
    </dgm:pt>
    <dgm:pt modelId="{7946C383-36E7-B24A-B9F3-CBAA65325893}" type="pres">
      <dgm:prSet presAssocID="{B2093E6A-15B6-4C28-B4DF-84F5C875BFAC}" presName="parentText" presStyleLbl="node1" presStyleIdx="0" presStyleCnt="4">
        <dgm:presLayoutVars>
          <dgm:chMax val="0"/>
          <dgm:bulletEnabled val="1"/>
        </dgm:presLayoutVars>
      </dgm:prSet>
      <dgm:spPr/>
    </dgm:pt>
    <dgm:pt modelId="{A4471B66-2268-8C40-ABD5-E1274E647903}" type="pres">
      <dgm:prSet presAssocID="{5A8DE87F-F4A2-4E5E-B121-127E15243B3A}" presName="spacer" presStyleCnt="0"/>
      <dgm:spPr/>
    </dgm:pt>
    <dgm:pt modelId="{3399EE7D-B74B-0946-8E74-2F55FD6FA81D}" type="pres">
      <dgm:prSet presAssocID="{B4BC8399-7D89-4FA2-B559-C866A2D147AA}" presName="parentText" presStyleLbl="node1" presStyleIdx="1" presStyleCnt="4">
        <dgm:presLayoutVars>
          <dgm:chMax val="0"/>
          <dgm:bulletEnabled val="1"/>
        </dgm:presLayoutVars>
      </dgm:prSet>
      <dgm:spPr/>
    </dgm:pt>
    <dgm:pt modelId="{79C5A778-44FB-0C4B-90D2-202C80625E3E}" type="pres">
      <dgm:prSet presAssocID="{8A8A7B87-4899-491A-A148-1A9BA88489E4}" presName="spacer" presStyleCnt="0"/>
      <dgm:spPr/>
    </dgm:pt>
    <dgm:pt modelId="{283873CB-946F-2249-BDA6-8C4D0C913D20}" type="pres">
      <dgm:prSet presAssocID="{19E50D90-EC88-41F1-B8C5-2F08D75F5D7B}" presName="parentText" presStyleLbl="node1" presStyleIdx="2" presStyleCnt="4">
        <dgm:presLayoutVars>
          <dgm:chMax val="0"/>
          <dgm:bulletEnabled val="1"/>
        </dgm:presLayoutVars>
      </dgm:prSet>
      <dgm:spPr/>
    </dgm:pt>
    <dgm:pt modelId="{3674BE0B-0613-DC48-8A01-44CCE7686222}" type="pres">
      <dgm:prSet presAssocID="{A644E069-277B-4448-B0FB-111D24EFC2FD}" presName="spacer" presStyleCnt="0"/>
      <dgm:spPr/>
    </dgm:pt>
    <dgm:pt modelId="{B665257A-2626-8A49-AA65-0102C7B45D70}" type="pres">
      <dgm:prSet presAssocID="{57796C9B-1F63-470D-9309-74463571008B}" presName="parentText" presStyleLbl="node1" presStyleIdx="3" presStyleCnt="4">
        <dgm:presLayoutVars>
          <dgm:chMax val="0"/>
          <dgm:bulletEnabled val="1"/>
        </dgm:presLayoutVars>
      </dgm:prSet>
      <dgm:spPr/>
    </dgm:pt>
  </dgm:ptLst>
  <dgm:cxnLst>
    <dgm:cxn modelId="{CF67DE17-194F-4D81-BC5A-C119DBE5BF7A}" srcId="{D7F48ED9-67B5-42AC-94F8-129A0CC8144C}" destId="{19E50D90-EC88-41F1-B8C5-2F08D75F5D7B}" srcOrd="2" destOrd="0" parTransId="{2BFC993C-0EDE-4BA7-9561-1B6F5010900F}" sibTransId="{A644E069-277B-4448-B0FB-111D24EFC2FD}"/>
    <dgm:cxn modelId="{F4F7BE35-B747-41FF-A714-664E012CCFAB}" srcId="{D7F48ED9-67B5-42AC-94F8-129A0CC8144C}" destId="{B4BC8399-7D89-4FA2-B559-C866A2D147AA}" srcOrd="1" destOrd="0" parTransId="{B44CFB4E-81F2-4BF2-9502-1A173D72A68C}" sibTransId="{8A8A7B87-4899-491A-A148-1A9BA88489E4}"/>
    <dgm:cxn modelId="{7B959537-5D15-4F24-8077-AA9B4BBD53C0}" srcId="{D7F48ED9-67B5-42AC-94F8-129A0CC8144C}" destId="{B2093E6A-15B6-4C28-B4DF-84F5C875BFAC}" srcOrd="0" destOrd="0" parTransId="{2A9C5381-4C7E-462B-B79A-70C12640937D}" sibTransId="{5A8DE87F-F4A2-4E5E-B121-127E15243B3A}"/>
    <dgm:cxn modelId="{AE85B73A-044E-4D84-8887-E7971B1B6596}" srcId="{D7F48ED9-67B5-42AC-94F8-129A0CC8144C}" destId="{57796C9B-1F63-470D-9309-74463571008B}" srcOrd="3" destOrd="0" parTransId="{3FEDA569-803B-4EFD-9D53-6AA63A46D044}" sibTransId="{0ED0D122-A473-4001-A665-659C9DFC4B7B}"/>
    <dgm:cxn modelId="{A94ED565-562E-8D4B-9D83-A886848CA9BE}" type="presOf" srcId="{57796C9B-1F63-470D-9309-74463571008B}" destId="{B665257A-2626-8A49-AA65-0102C7B45D70}" srcOrd="0" destOrd="0" presId="urn:microsoft.com/office/officeart/2005/8/layout/vList2"/>
    <dgm:cxn modelId="{056D2A6D-A38B-D848-A413-3D3A2F7C097E}" type="presOf" srcId="{B4BC8399-7D89-4FA2-B559-C866A2D147AA}" destId="{3399EE7D-B74B-0946-8E74-2F55FD6FA81D}" srcOrd="0" destOrd="0" presId="urn:microsoft.com/office/officeart/2005/8/layout/vList2"/>
    <dgm:cxn modelId="{78856850-4852-D849-B1E7-8FF4D66B0DCC}" type="presOf" srcId="{19E50D90-EC88-41F1-B8C5-2F08D75F5D7B}" destId="{283873CB-946F-2249-BDA6-8C4D0C913D20}" srcOrd="0" destOrd="0" presId="urn:microsoft.com/office/officeart/2005/8/layout/vList2"/>
    <dgm:cxn modelId="{DFA8E3C8-4A6D-834E-AA43-78B58EF58D9D}" type="presOf" srcId="{D7F48ED9-67B5-42AC-94F8-129A0CC8144C}" destId="{ED52D505-5FF6-8442-B533-AF5F9AEE0E86}" srcOrd="0" destOrd="0" presId="urn:microsoft.com/office/officeart/2005/8/layout/vList2"/>
    <dgm:cxn modelId="{809857FB-2385-B343-96D3-B15ACD918885}" type="presOf" srcId="{B2093E6A-15B6-4C28-B4DF-84F5C875BFAC}" destId="{7946C383-36E7-B24A-B9F3-CBAA65325893}" srcOrd="0" destOrd="0" presId="urn:microsoft.com/office/officeart/2005/8/layout/vList2"/>
    <dgm:cxn modelId="{72B162E6-20F3-4E4F-9E52-470F1008BDBF}" type="presParOf" srcId="{ED52D505-5FF6-8442-B533-AF5F9AEE0E86}" destId="{7946C383-36E7-B24A-B9F3-CBAA65325893}" srcOrd="0" destOrd="0" presId="urn:microsoft.com/office/officeart/2005/8/layout/vList2"/>
    <dgm:cxn modelId="{79CE9B5C-BB94-2346-934E-BC875C476D24}" type="presParOf" srcId="{ED52D505-5FF6-8442-B533-AF5F9AEE0E86}" destId="{A4471B66-2268-8C40-ABD5-E1274E647903}" srcOrd="1" destOrd="0" presId="urn:microsoft.com/office/officeart/2005/8/layout/vList2"/>
    <dgm:cxn modelId="{E008F8EC-3A00-9040-ACCC-6390FF98C98D}" type="presParOf" srcId="{ED52D505-5FF6-8442-B533-AF5F9AEE0E86}" destId="{3399EE7D-B74B-0946-8E74-2F55FD6FA81D}" srcOrd="2" destOrd="0" presId="urn:microsoft.com/office/officeart/2005/8/layout/vList2"/>
    <dgm:cxn modelId="{BEB3DA11-4E2F-D64A-9708-1926FA9A85F7}" type="presParOf" srcId="{ED52D505-5FF6-8442-B533-AF5F9AEE0E86}" destId="{79C5A778-44FB-0C4B-90D2-202C80625E3E}" srcOrd="3" destOrd="0" presId="urn:microsoft.com/office/officeart/2005/8/layout/vList2"/>
    <dgm:cxn modelId="{323789F7-779F-1B49-8ADD-CD49B23DC1F9}" type="presParOf" srcId="{ED52D505-5FF6-8442-B533-AF5F9AEE0E86}" destId="{283873CB-946F-2249-BDA6-8C4D0C913D20}" srcOrd="4" destOrd="0" presId="urn:microsoft.com/office/officeart/2005/8/layout/vList2"/>
    <dgm:cxn modelId="{C3558F84-B7ED-F441-AC30-FE6439D5684B}" type="presParOf" srcId="{ED52D505-5FF6-8442-B533-AF5F9AEE0E86}" destId="{3674BE0B-0613-DC48-8A01-44CCE7686222}" srcOrd="5" destOrd="0" presId="urn:microsoft.com/office/officeart/2005/8/layout/vList2"/>
    <dgm:cxn modelId="{BB29F884-6ABD-5F4A-90AF-1781EF4C6678}" type="presParOf" srcId="{ED52D505-5FF6-8442-B533-AF5F9AEE0E86}" destId="{B665257A-2626-8A49-AA65-0102C7B45D7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69D7C28-5845-471B-A99B-2F2FC1D92F8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DA8E83B-4039-43BD-9417-B0C30150E597}">
      <dgm:prSet custT="1"/>
      <dgm:spPr/>
      <dgm:t>
        <a:bodyPr/>
        <a:lstStyle/>
        <a:p>
          <a:r>
            <a:rPr lang="tr-TR" sz="2800" dirty="0"/>
            <a:t>1. Eleme/Değiştirme </a:t>
          </a:r>
          <a:endParaRPr lang="en-US" sz="2800" dirty="0"/>
        </a:p>
      </dgm:t>
    </dgm:pt>
    <dgm:pt modelId="{6E31ABA0-6564-47CC-9181-1CED8E2025BB}" type="parTrans" cxnId="{DF40BEE5-DCD5-4997-959A-CED618D8944C}">
      <dgm:prSet/>
      <dgm:spPr/>
      <dgm:t>
        <a:bodyPr/>
        <a:lstStyle/>
        <a:p>
          <a:endParaRPr lang="en-US" sz="2800"/>
        </a:p>
      </dgm:t>
    </dgm:pt>
    <dgm:pt modelId="{75AAEFB0-BBA8-4BF0-8C37-A25FBCD754AA}" type="sibTrans" cxnId="{DF40BEE5-DCD5-4997-959A-CED618D8944C}">
      <dgm:prSet/>
      <dgm:spPr/>
      <dgm:t>
        <a:bodyPr/>
        <a:lstStyle/>
        <a:p>
          <a:endParaRPr lang="en-US" sz="2800"/>
        </a:p>
      </dgm:t>
    </dgm:pt>
    <dgm:pt modelId="{CA35B579-1F7A-4E2D-844F-A8EE47E838CF}">
      <dgm:prSet custT="1"/>
      <dgm:spPr/>
      <dgm:t>
        <a:bodyPr/>
        <a:lstStyle/>
        <a:p>
          <a:r>
            <a:rPr lang="tr-TR" sz="2800" dirty="0"/>
            <a:t>2. Mühendislik Önlemleri</a:t>
          </a:r>
          <a:endParaRPr lang="en-US" sz="2800" dirty="0"/>
        </a:p>
      </dgm:t>
    </dgm:pt>
    <dgm:pt modelId="{1710A533-2A54-43AE-8394-C908D8972B0D}" type="parTrans" cxnId="{32E399CE-9A71-4750-B58B-E73D75C09AD4}">
      <dgm:prSet/>
      <dgm:spPr/>
      <dgm:t>
        <a:bodyPr/>
        <a:lstStyle/>
        <a:p>
          <a:endParaRPr lang="en-US" sz="2800"/>
        </a:p>
      </dgm:t>
    </dgm:pt>
    <dgm:pt modelId="{CA1E7F7A-5E11-4B2C-B67E-F03507A44A8A}" type="sibTrans" cxnId="{32E399CE-9A71-4750-B58B-E73D75C09AD4}">
      <dgm:prSet/>
      <dgm:spPr/>
      <dgm:t>
        <a:bodyPr/>
        <a:lstStyle/>
        <a:p>
          <a:endParaRPr lang="en-US" sz="2800"/>
        </a:p>
      </dgm:t>
    </dgm:pt>
    <dgm:pt modelId="{6A52E3C5-8996-4A9D-89C6-0BBB68128362}">
      <dgm:prSet custT="1"/>
      <dgm:spPr/>
      <dgm:t>
        <a:bodyPr/>
        <a:lstStyle/>
        <a:p>
          <a:r>
            <a:rPr lang="tr-TR" sz="2800" dirty="0"/>
            <a:t>3. İdari Kontroller</a:t>
          </a:r>
          <a:endParaRPr lang="en-US" sz="2800" dirty="0"/>
        </a:p>
      </dgm:t>
    </dgm:pt>
    <dgm:pt modelId="{9B1211F5-E922-4F8F-89E4-9923D649B942}" type="parTrans" cxnId="{227BA51E-B95F-45D6-A38D-4FC6034F0593}">
      <dgm:prSet/>
      <dgm:spPr/>
      <dgm:t>
        <a:bodyPr/>
        <a:lstStyle/>
        <a:p>
          <a:endParaRPr lang="en-US" sz="2800"/>
        </a:p>
      </dgm:t>
    </dgm:pt>
    <dgm:pt modelId="{1E04C85A-5389-4162-84EC-91A8D7FCF42F}" type="sibTrans" cxnId="{227BA51E-B95F-45D6-A38D-4FC6034F0593}">
      <dgm:prSet/>
      <dgm:spPr/>
      <dgm:t>
        <a:bodyPr/>
        <a:lstStyle/>
        <a:p>
          <a:endParaRPr lang="en-US" sz="2800"/>
        </a:p>
      </dgm:t>
    </dgm:pt>
    <dgm:pt modelId="{077BB39C-0C2D-44F5-A283-AC7DBCB311F5}">
      <dgm:prSet custT="1"/>
      <dgm:spPr/>
      <dgm:t>
        <a:bodyPr/>
        <a:lstStyle/>
        <a:p>
          <a:r>
            <a:rPr lang="tr-TR" sz="2800" dirty="0"/>
            <a:t>4. Kişisel Koruyucu Donanım (KKD)</a:t>
          </a:r>
          <a:endParaRPr lang="en-US" sz="2800" dirty="0"/>
        </a:p>
      </dgm:t>
    </dgm:pt>
    <dgm:pt modelId="{76A3A18E-5B81-4BF9-A2A2-2E36EFE69E78}" type="parTrans" cxnId="{7A8FFA2A-2E25-487C-8C17-84FD5AAAB8C2}">
      <dgm:prSet/>
      <dgm:spPr/>
      <dgm:t>
        <a:bodyPr/>
        <a:lstStyle/>
        <a:p>
          <a:endParaRPr lang="en-US" sz="2800"/>
        </a:p>
      </dgm:t>
    </dgm:pt>
    <dgm:pt modelId="{03D5EF2D-28B3-422B-9718-EBAF8CF7F452}" type="sibTrans" cxnId="{7A8FFA2A-2E25-487C-8C17-84FD5AAAB8C2}">
      <dgm:prSet/>
      <dgm:spPr/>
      <dgm:t>
        <a:bodyPr/>
        <a:lstStyle/>
        <a:p>
          <a:endParaRPr lang="en-US" sz="2800"/>
        </a:p>
      </dgm:t>
    </dgm:pt>
    <dgm:pt modelId="{AFBA48C0-DB3C-4FBD-BDD2-5FE56F517BDE}" type="pres">
      <dgm:prSet presAssocID="{E69D7C28-5845-471B-A99B-2F2FC1D92F8F}" presName="root" presStyleCnt="0">
        <dgm:presLayoutVars>
          <dgm:dir/>
          <dgm:resizeHandles val="exact"/>
        </dgm:presLayoutVars>
      </dgm:prSet>
      <dgm:spPr/>
    </dgm:pt>
    <dgm:pt modelId="{84464995-B08A-485F-933F-EE2ABF93CFE9}" type="pres">
      <dgm:prSet presAssocID="{0DA8E83B-4039-43BD-9417-B0C30150E597}" presName="compNode" presStyleCnt="0"/>
      <dgm:spPr/>
    </dgm:pt>
    <dgm:pt modelId="{C81C3FFB-129E-45C6-9818-58F2855BBE47}" type="pres">
      <dgm:prSet presAssocID="{0DA8E83B-4039-43BD-9417-B0C30150E597}" presName="bgRect" presStyleLbl="bgShp" presStyleIdx="0" presStyleCnt="4"/>
      <dgm:spPr/>
    </dgm:pt>
    <dgm:pt modelId="{24499D03-97E3-481A-BEF8-0DD482DA2C12}" type="pres">
      <dgm:prSet presAssocID="{0DA8E83B-4039-43BD-9417-B0C30150E59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50A40350-D609-478D-8549-F9048D90D311}" type="pres">
      <dgm:prSet presAssocID="{0DA8E83B-4039-43BD-9417-B0C30150E597}" presName="spaceRect" presStyleCnt="0"/>
      <dgm:spPr/>
    </dgm:pt>
    <dgm:pt modelId="{C7DEF2EA-4888-4173-9256-BE53F6BA9DB1}" type="pres">
      <dgm:prSet presAssocID="{0DA8E83B-4039-43BD-9417-B0C30150E597}" presName="parTx" presStyleLbl="revTx" presStyleIdx="0" presStyleCnt="4">
        <dgm:presLayoutVars>
          <dgm:chMax val="0"/>
          <dgm:chPref val="0"/>
        </dgm:presLayoutVars>
      </dgm:prSet>
      <dgm:spPr/>
    </dgm:pt>
    <dgm:pt modelId="{4934793D-47AA-4662-9044-34FE33889396}" type="pres">
      <dgm:prSet presAssocID="{75AAEFB0-BBA8-4BF0-8C37-A25FBCD754AA}" presName="sibTrans" presStyleCnt="0"/>
      <dgm:spPr/>
    </dgm:pt>
    <dgm:pt modelId="{2419FEB0-CE0C-412D-91D1-04B68DF15910}" type="pres">
      <dgm:prSet presAssocID="{CA35B579-1F7A-4E2D-844F-A8EE47E838CF}" presName="compNode" presStyleCnt="0"/>
      <dgm:spPr/>
    </dgm:pt>
    <dgm:pt modelId="{4D45CE83-E831-4E1A-A4C9-080ABACB42F1}" type="pres">
      <dgm:prSet presAssocID="{CA35B579-1F7A-4E2D-844F-A8EE47E838CF}" presName="bgRect" presStyleLbl="bgShp" presStyleIdx="1" presStyleCnt="4"/>
      <dgm:spPr/>
    </dgm:pt>
    <dgm:pt modelId="{423E0CF4-0338-4D65-8904-3D44EFE99808}" type="pres">
      <dgm:prSet presAssocID="{CA35B579-1F7A-4E2D-844F-A8EE47E838C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71B7D34B-935B-4F69-B1AE-F8711D6F1470}" type="pres">
      <dgm:prSet presAssocID="{CA35B579-1F7A-4E2D-844F-A8EE47E838CF}" presName="spaceRect" presStyleCnt="0"/>
      <dgm:spPr/>
    </dgm:pt>
    <dgm:pt modelId="{92E2170B-3029-47CA-90F3-9CD25CDF4C45}" type="pres">
      <dgm:prSet presAssocID="{CA35B579-1F7A-4E2D-844F-A8EE47E838CF}" presName="parTx" presStyleLbl="revTx" presStyleIdx="1" presStyleCnt="4">
        <dgm:presLayoutVars>
          <dgm:chMax val="0"/>
          <dgm:chPref val="0"/>
        </dgm:presLayoutVars>
      </dgm:prSet>
      <dgm:spPr/>
    </dgm:pt>
    <dgm:pt modelId="{0E6A50BF-5784-4188-BC84-307A6E3FFC16}" type="pres">
      <dgm:prSet presAssocID="{CA1E7F7A-5E11-4B2C-B67E-F03507A44A8A}" presName="sibTrans" presStyleCnt="0"/>
      <dgm:spPr/>
    </dgm:pt>
    <dgm:pt modelId="{BE3A291D-BD23-4504-B1F8-2641DA01653A}" type="pres">
      <dgm:prSet presAssocID="{6A52E3C5-8996-4A9D-89C6-0BBB68128362}" presName="compNode" presStyleCnt="0"/>
      <dgm:spPr/>
    </dgm:pt>
    <dgm:pt modelId="{A320539D-C15E-4742-8AAB-575C0C1DCC92}" type="pres">
      <dgm:prSet presAssocID="{6A52E3C5-8996-4A9D-89C6-0BBB68128362}" presName="bgRect" presStyleLbl="bgShp" presStyleIdx="2" presStyleCnt="4"/>
      <dgm:spPr/>
    </dgm:pt>
    <dgm:pt modelId="{52DE0BC4-5451-4018-A72E-C182E1F0C6CB}" type="pres">
      <dgm:prSet presAssocID="{6A52E3C5-8996-4A9D-89C6-0BBB6812836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ierarchy"/>
        </a:ext>
      </dgm:extLst>
    </dgm:pt>
    <dgm:pt modelId="{6390C728-62A2-4539-B438-3088D966C4FC}" type="pres">
      <dgm:prSet presAssocID="{6A52E3C5-8996-4A9D-89C6-0BBB68128362}" presName="spaceRect" presStyleCnt="0"/>
      <dgm:spPr/>
    </dgm:pt>
    <dgm:pt modelId="{890DC49F-66F0-4541-B1AB-76147DDA359E}" type="pres">
      <dgm:prSet presAssocID="{6A52E3C5-8996-4A9D-89C6-0BBB68128362}" presName="parTx" presStyleLbl="revTx" presStyleIdx="2" presStyleCnt="4">
        <dgm:presLayoutVars>
          <dgm:chMax val="0"/>
          <dgm:chPref val="0"/>
        </dgm:presLayoutVars>
      </dgm:prSet>
      <dgm:spPr/>
    </dgm:pt>
    <dgm:pt modelId="{D00A9625-5FE0-4716-9327-68F87ABD6CEE}" type="pres">
      <dgm:prSet presAssocID="{1E04C85A-5389-4162-84EC-91A8D7FCF42F}" presName="sibTrans" presStyleCnt="0"/>
      <dgm:spPr/>
    </dgm:pt>
    <dgm:pt modelId="{EBA857C3-DB97-403B-B134-ED11A6F98D03}" type="pres">
      <dgm:prSet presAssocID="{077BB39C-0C2D-44F5-A283-AC7DBCB311F5}" presName="compNode" presStyleCnt="0"/>
      <dgm:spPr/>
    </dgm:pt>
    <dgm:pt modelId="{05AAA742-2245-4B47-9BA9-280BDF173CF3}" type="pres">
      <dgm:prSet presAssocID="{077BB39C-0C2D-44F5-A283-AC7DBCB311F5}" presName="bgRect" presStyleLbl="bgShp" presStyleIdx="3" presStyleCnt="4"/>
      <dgm:spPr/>
    </dgm:pt>
    <dgm:pt modelId="{55DBA8EC-F257-4FAD-A724-B2A19AFDDE09}" type="pres">
      <dgm:prSet presAssocID="{077BB39C-0C2D-44F5-A283-AC7DBCB311F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struction Worker"/>
        </a:ext>
      </dgm:extLst>
    </dgm:pt>
    <dgm:pt modelId="{AC5BC028-2201-4626-A9AC-3C9769D6706C}" type="pres">
      <dgm:prSet presAssocID="{077BB39C-0C2D-44F5-A283-AC7DBCB311F5}" presName="spaceRect" presStyleCnt="0"/>
      <dgm:spPr/>
    </dgm:pt>
    <dgm:pt modelId="{88B46D7A-8E1D-48BC-962A-15AD43EDE915}" type="pres">
      <dgm:prSet presAssocID="{077BB39C-0C2D-44F5-A283-AC7DBCB311F5}" presName="parTx" presStyleLbl="revTx" presStyleIdx="3" presStyleCnt="4">
        <dgm:presLayoutVars>
          <dgm:chMax val="0"/>
          <dgm:chPref val="0"/>
        </dgm:presLayoutVars>
      </dgm:prSet>
      <dgm:spPr/>
    </dgm:pt>
  </dgm:ptLst>
  <dgm:cxnLst>
    <dgm:cxn modelId="{227BA51E-B95F-45D6-A38D-4FC6034F0593}" srcId="{E69D7C28-5845-471B-A99B-2F2FC1D92F8F}" destId="{6A52E3C5-8996-4A9D-89C6-0BBB68128362}" srcOrd="2" destOrd="0" parTransId="{9B1211F5-E922-4F8F-89E4-9923D649B942}" sibTransId="{1E04C85A-5389-4162-84EC-91A8D7FCF42F}"/>
    <dgm:cxn modelId="{ECEC9A23-4E99-43DC-9C33-F7F8567D5366}" type="presOf" srcId="{0DA8E83B-4039-43BD-9417-B0C30150E597}" destId="{C7DEF2EA-4888-4173-9256-BE53F6BA9DB1}" srcOrd="0" destOrd="0" presId="urn:microsoft.com/office/officeart/2018/2/layout/IconVerticalSolidList"/>
    <dgm:cxn modelId="{7A8FFA2A-2E25-487C-8C17-84FD5AAAB8C2}" srcId="{E69D7C28-5845-471B-A99B-2F2FC1D92F8F}" destId="{077BB39C-0C2D-44F5-A283-AC7DBCB311F5}" srcOrd="3" destOrd="0" parTransId="{76A3A18E-5B81-4BF9-A2A2-2E36EFE69E78}" sibTransId="{03D5EF2D-28B3-422B-9718-EBAF8CF7F452}"/>
    <dgm:cxn modelId="{3AE45178-BC9F-48ED-B11B-4DBB689EC652}" type="presOf" srcId="{6A52E3C5-8996-4A9D-89C6-0BBB68128362}" destId="{890DC49F-66F0-4541-B1AB-76147DDA359E}" srcOrd="0" destOrd="0" presId="urn:microsoft.com/office/officeart/2018/2/layout/IconVerticalSolidList"/>
    <dgm:cxn modelId="{739BB29F-30CC-4100-8C5C-5D5069FC2C9B}" type="presOf" srcId="{CA35B579-1F7A-4E2D-844F-A8EE47E838CF}" destId="{92E2170B-3029-47CA-90F3-9CD25CDF4C45}" srcOrd="0" destOrd="0" presId="urn:microsoft.com/office/officeart/2018/2/layout/IconVerticalSolidList"/>
    <dgm:cxn modelId="{591BBCAD-69C3-4160-B597-ED47A7FDC328}" type="presOf" srcId="{077BB39C-0C2D-44F5-A283-AC7DBCB311F5}" destId="{88B46D7A-8E1D-48BC-962A-15AD43EDE915}" srcOrd="0" destOrd="0" presId="urn:microsoft.com/office/officeart/2018/2/layout/IconVerticalSolidList"/>
    <dgm:cxn modelId="{32E399CE-9A71-4750-B58B-E73D75C09AD4}" srcId="{E69D7C28-5845-471B-A99B-2F2FC1D92F8F}" destId="{CA35B579-1F7A-4E2D-844F-A8EE47E838CF}" srcOrd="1" destOrd="0" parTransId="{1710A533-2A54-43AE-8394-C908D8972B0D}" sibTransId="{CA1E7F7A-5E11-4B2C-B67E-F03507A44A8A}"/>
    <dgm:cxn modelId="{0CEDA1DB-58B7-4EF3-B440-6BCE18F7F6BA}" type="presOf" srcId="{E69D7C28-5845-471B-A99B-2F2FC1D92F8F}" destId="{AFBA48C0-DB3C-4FBD-BDD2-5FE56F517BDE}" srcOrd="0" destOrd="0" presId="urn:microsoft.com/office/officeart/2018/2/layout/IconVerticalSolidList"/>
    <dgm:cxn modelId="{DF40BEE5-DCD5-4997-959A-CED618D8944C}" srcId="{E69D7C28-5845-471B-A99B-2F2FC1D92F8F}" destId="{0DA8E83B-4039-43BD-9417-B0C30150E597}" srcOrd="0" destOrd="0" parTransId="{6E31ABA0-6564-47CC-9181-1CED8E2025BB}" sibTransId="{75AAEFB0-BBA8-4BF0-8C37-A25FBCD754AA}"/>
    <dgm:cxn modelId="{9578773D-39EE-4E76-BEBC-2245713BF9D0}" type="presParOf" srcId="{AFBA48C0-DB3C-4FBD-BDD2-5FE56F517BDE}" destId="{84464995-B08A-485F-933F-EE2ABF93CFE9}" srcOrd="0" destOrd="0" presId="urn:microsoft.com/office/officeart/2018/2/layout/IconVerticalSolidList"/>
    <dgm:cxn modelId="{38E5FDF5-D682-4C4A-B7B0-458ED58FB541}" type="presParOf" srcId="{84464995-B08A-485F-933F-EE2ABF93CFE9}" destId="{C81C3FFB-129E-45C6-9818-58F2855BBE47}" srcOrd="0" destOrd="0" presId="urn:microsoft.com/office/officeart/2018/2/layout/IconVerticalSolidList"/>
    <dgm:cxn modelId="{3B38DC29-2227-434C-BF02-DCD37BCE1439}" type="presParOf" srcId="{84464995-B08A-485F-933F-EE2ABF93CFE9}" destId="{24499D03-97E3-481A-BEF8-0DD482DA2C12}" srcOrd="1" destOrd="0" presId="urn:microsoft.com/office/officeart/2018/2/layout/IconVerticalSolidList"/>
    <dgm:cxn modelId="{09659CEC-75FF-4B67-B28F-4465D1BEAD76}" type="presParOf" srcId="{84464995-B08A-485F-933F-EE2ABF93CFE9}" destId="{50A40350-D609-478D-8549-F9048D90D311}" srcOrd="2" destOrd="0" presId="urn:microsoft.com/office/officeart/2018/2/layout/IconVerticalSolidList"/>
    <dgm:cxn modelId="{298FC642-34A0-4B85-A966-FF381184F5A4}" type="presParOf" srcId="{84464995-B08A-485F-933F-EE2ABF93CFE9}" destId="{C7DEF2EA-4888-4173-9256-BE53F6BA9DB1}" srcOrd="3" destOrd="0" presId="urn:microsoft.com/office/officeart/2018/2/layout/IconVerticalSolidList"/>
    <dgm:cxn modelId="{B6D98C5A-78A3-4E3D-9539-79ABCAFBBB39}" type="presParOf" srcId="{AFBA48C0-DB3C-4FBD-BDD2-5FE56F517BDE}" destId="{4934793D-47AA-4662-9044-34FE33889396}" srcOrd="1" destOrd="0" presId="urn:microsoft.com/office/officeart/2018/2/layout/IconVerticalSolidList"/>
    <dgm:cxn modelId="{ACE9EF87-3761-4244-8B3E-3F1A1BAE682D}" type="presParOf" srcId="{AFBA48C0-DB3C-4FBD-BDD2-5FE56F517BDE}" destId="{2419FEB0-CE0C-412D-91D1-04B68DF15910}" srcOrd="2" destOrd="0" presId="urn:microsoft.com/office/officeart/2018/2/layout/IconVerticalSolidList"/>
    <dgm:cxn modelId="{190C3F51-7B11-4BC1-B45C-5A709FE96809}" type="presParOf" srcId="{2419FEB0-CE0C-412D-91D1-04B68DF15910}" destId="{4D45CE83-E831-4E1A-A4C9-080ABACB42F1}" srcOrd="0" destOrd="0" presId="urn:microsoft.com/office/officeart/2018/2/layout/IconVerticalSolidList"/>
    <dgm:cxn modelId="{BD23DCD9-66C3-4262-9B85-BEDC2D690DA4}" type="presParOf" srcId="{2419FEB0-CE0C-412D-91D1-04B68DF15910}" destId="{423E0CF4-0338-4D65-8904-3D44EFE99808}" srcOrd="1" destOrd="0" presId="urn:microsoft.com/office/officeart/2018/2/layout/IconVerticalSolidList"/>
    <dgm:cxn modelId="{7A749B8C-3888-4069-AB94-1C6E76684583}" type="presParOf" srcId="{2419FEB0-CE0C-412D-91D1-04B68DF15910}" destId="{71B7D34B-935B-4F69-B1AE-F8711D6F1470}" srcOrd="2" destOrd="0" presId="urn:microsoft.com/office/officeart/2018/2/layout/IconVerticalSolidList"/>
    <dgm:cxn modelId="{FE66B4CD-7DCD-41DF-8777-DC206E7C12DA}" type="presParOf" srcId="{2419FEB0-CE0C-412D-91D1-04B68DF15910}" destId="{92E2170B-3029-47CA-90F3-9CD25CDF4C45}" srcOrd="3" destOrd="0" presId="urn:microsoft.com/office/officeart/2018/2/layout/IconVerticalSolidList"/>
    <dgm:cxn modelId="{B0144D96-ADE0-4FC5-8045-979B4DF7BBE1}" type="presParOf" srcId="{AFBA48C0-DB3C-4FBD-BDD2-5FE56F517BDE}" destId="{0E6A50BF-5784-4188-BC84-307A6E3FFC16}" srcOrd="3" destOrd="0" presId="urn:microsoft.com/office/officeart/2018/2/layout/IconVerticalSolidList"/>
    <dgm:cxn modelId="{DEB27DC7-4BFD-4C6A-B25B-40B81CC6172D}" type="presParOf" srcId="{AFBA48C0-DB3C-4FBD-BDD2-5FE56F517BDE}" destId="{BE3A291D-BD23-4504-B1F8-2641DA01653A}" srcOrd="4" destOrd="0" presId="urn:microsoft.com/office/officeart/2018/2/layout/IconVerticalSolidList"/>
    <dgm:cxn modelId="{12CA1ABF-D3D6-433C-BF15-336B1A0AD398}" type="presParOf" srcId="{BE3A291D-BD23-4504-B1F8-2641DA01653A}" destId="{A320539D-C15E-4742-8AAB-575C0C1DCC92}" srcOrd="0" destOrd="0" presId="urn:microsoft.com/office/officeart/2018/2/layout/IconVerticalSolidList"/>
    <dgm:cxn modelId="{76D561E0-EF2C-415D-8E70-0C293418146E}" type="presParOf" srcId="{BE3A291D-BD23-4504-B1F8-2641DA01653A}" destId="{52DE0BC4-5451-4018-A72E-C182E1F0C6CB}" srcOrd="1" destOrd="0" presId="urn:microsoft.com/office/officeart/2018/2/layout/IconVerticalSolidList"/>
    <dgm:cxn modelId="{D385923D-5D87-4984-A283-560DCFB6F837}" type="presParOf" srcId="{BE3A291D-BD23-4504-B1F8-2641DA01653A}" destId="{6390C728-62A2-4539-B438-3088D966C4FC}" srcOrd="2" destOrd="0" presId="urn:microsoft.com/office/officeart/2018/2/layout/IconVerticalSolidList"/>
    <dgm:cxn modelId="{CA48C338-E84D-4EE9-8D05-67ED00373951}" type="presParOf" srcId="{BE3A291D-BD23-4504-B1F8-2641DA01653A}" destId="{890DC49F-66F0-4541-B1AB-76147DDA359E}" srcOrd="3" destOrd="0" presId="urn:microsoft.com/office/officeart/2018/2/layout/IconVerticalSolidList"/>
    <dgm:cxn modelId="{3127B72C-E2A0-4082-9282-5B29426ADE3F}" type="presParOf" srcId="{AFBA48C0-DB3C-4FBD-BDD2-5FE56F517BDE}" destId="{D00A9625-5FE0-4716-9327-68F87ABD6CEE}" srcOrd="5" destOrd="0" presId="urn:microsoft.com/office/officeart/2018/2/layout/IconVerticalSolidList"/>
    <dgm:cxn modelId="{3170A112-FC36-4F2B-9D13-C3C9600FE5F7}" type="presParOf" srcId="{AFBA48C0-DB3C-4FBD-BDD2-5FE56F517BDE}" destId="{EBA857C3-DB97-403B-B134-ED11A6F98D03}" srcOrd="6" destOrd="0" presId="urn:microsoft.com/office/officeart/2018/2/layout/IconVerticalSolidList"/>
    <dgm:cxn modelId="{7ABB1CC3-9DF3-4626-B9EF-F721C6618AD2}" type="presParOf" srcId="{EBA857C3-DB97-403B-B134-ED11A6F98D03}" destId="{05AAA742-2245-4B47-9BA9-280BDF173CF3}" srcOrd="0" destOrd="0" presId="urn:microsoft.com/office/officeart/2018/2/layout/IconVerticalSolidList"/>
    <dgm:cxn modelId="{6C2A9DE0-36C6-43A5-AEFB-E13B364EBBB4}" type="presParOf" srcId="{EBA857C3-DB97-403B-B134-ED11A6F98D03}" destId="{55DBA8EC-F257-4FAD-A724-B2A19AFDDE09}" srcOrd="1" destOrd="0" presId="urn:microsoft.com/office/officeart/2018/2/layout/IconVerticalSolidList"/>
    <dgm:cxn modelId="{C650363B-93EE-475C-8A89-971F07A10FC4}" type="presParOf" srcId="{EBA857C3-DB97-403B-B134-ED11A6F98D03}" destId="{AC5BC028-2201-4626-A9AC-3C9769D6706C}" srcOrd="2" destOrd="0" presId="urn:microsoft.com/office/officeart/2018/2/layout/IconVerticalSolidList"/>
    <dgm:cxn modelId="{C78B9288-2D32-4BA8-AD55-2162480842E9}" type="presParOf" srcId="{EBA857C3-DB97-403B-B134-ED11A6F98D03}" destId="{88B46D7A-8E1D-48BC-962A-15AD43EDE91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61DC25-5987-47BC-BA69-39DD50F6BB8D}"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B67BF2EA-5C5D-4CCB-B074-C41F2DA92D28}">
      <dgm:prSet custT="1"/>
      <dgm:spPr/>
      <dgm:t>
        <a:bodyPr/>
        <a:lstStyle/>
        <a:p>
          <a:pPr>
            <a:lnSpc>
              <a:spcPct val="100000"/>
            </a:lnSpc>
            <a:defRPr cap="all"/>
          </a:pPr>
          <a:r>
            <a:rPr lang="tr-TR" sz="2800" b="1" dirty="0"/>
            <a:t>SORU VE CEVAP</a:t>
          </a:r>
          <a:endParaRPr lang="en-US" sz="2800" b="1" dirty="0"/>
        </a:p>
      </dgm:t>
    </dgm:pt>
    <dgm:pt modelId="{7F66EF43-8802-4281-AD0B-8E683D8FAFD6}" type="parTrans" cxnId="{00C5150D-3353-4765-A837-8FF77145E78A}">
      <dgm:prSet/>
      <dgm:spPr/>
      <dgm:t>
        <a:bodyPr/>
        <a:lstStyle/>
        <a:p>
          <a:endParaRPr lang="en-US"/>
        </a:p>
      </dgm:t>
    </dgm:pt>
    <dgm:pt modelId="{56221C17-A290-4C6A-BED9-D9F3DFAFF3E5}" type="sibTrans" cxnId="{00C5150D-3353-4765-A837-8FF77145E78A}">
      <dgm:prSet/>
      <dgm:spPr/>
      <dgm:t>
        <a:bodyPr/>
        <a:lstStyle/>
        <a:p>
          <a:endParaRPr lang="en-US"/>
        </a:p>
      </dgm:t>
    </dgm:pt>
    <dgm:pt modelId="{EBBC015A-0528-4886-BC5B-B4601C1FC7DC}">
      <dgm:prSet custT="1"/>
      <dgm:spPr/>
      <dgm:t>
        <a:bodyPr/>
        <a:lstStyle/>
        <a:p>
          <a:pPr>
            <a:lnSpc>
              <a:spcPct val="100000"/>
            </a:lnSpc>
            <a:defRPr cap="all"/>
          </a:pPr>
          <a:r>
            <a:rPr lang="tr-TR" sz="2800" b="1" dirty="0"/>
            <a:t>DENEYİMLERİN PAYLAŞIMI</a:t>
          </a:r>
          <a:endParaRPr lang="en-US" sz="2800" b="1" dirty="0"/>
        </a:p>
      </dgm:t>
    </dgm:pt>
    <dgm:pt modelId="{9AC48BA4-C602-412F-87A5-787480BED71F}" type="parTrans" cxnId="{57ED3F47-5B33-46D0-BDDE-6CED9ADEFC6E}">
      <dgm:prSet/>
      <dgm:spPr/>
      <dgm:t>
        <a:bodyPr/>
        <a:lstStyle/>
        <a:p>
          <a:endParaRPr lang="en-US"/>
        </a:p>
      </dgm:t>
    </dgm:pt>
    <dgm:pt modelId="{48326871-713A-4D81-A435-80B8935F389F}" type="sibTrans" cxnId="{57ED3F47-5B33-46D0-BDDE-6CED9ADEFC6E}">
      <dgm:prSet/>
      <dgm:spPr/>
      <dgm:t>
        <a:bodyPr/>
        <a:lstStyle/>
        <a:p>
          <a:endParaRPr lang="en-US"/>
        </a:p>
      </dgm:t>
    </dgm:pt>
    <dgm:pt modelId="{69A908F0-264A-43BA-B58B-2376307CC9BC}">
      <dgm:prSet custT="1"/>
      <dgm:spPr/>
      <dgm:t>
        <a:bodyPr/>
        <a:lstStyle/>
        <a:p>
          <a:pPr>
            <a:lnSpc>
              <a:spcPct val="100000"/>
            </a:lnSpc>
            <a:defRPr cap="all"/>
          </a:pPr>
          <a:r>
            <a:rPr lang="tr-TR" sz="2800" b="1" dirty="0"/>
            <a:t>ÖZETLEYELİM</a:t>
          </a:r>
          <a:endParaRPr lang="en-US" sz="2800" b="1" dirty="0"/>
        </a:p>
      </dgm:t>
    </dgm:pt>
    <dgm:pt modelId="{900CFF19-415F-4276-B9E4-D3684301DED5}" type="parTrans" cxnId="{2805567F-7556-49A7-96FF-1DD0FFD5331D}">
      <dgm:prSet/>
      <dgm:spPr/>
      <dgm:t>
        <a:bodyPr/>
        <a:lstStyle/>
        <a:p>
          <a:endParaRPr lang="en-US"/>
        </a:p>
      </dgm:t>
    </dgm:pt>
    <dgm:pt modelId="{EA4DD9BB-4F6B-4993-A40B-B0E8BA71BBEA}" type="sibTrans" cxnId="{2805567F-7556-49A7-96FF-1DD0FFD5331D}">
      <dgm:prSet/>
      <dgm:spPr/>
      <dgm:t>
        <a:bodyPr/>
        <a:lstStyle/>
        <a:p>
          <a:endParaRPr lang="en-US"/>
        </a:p>
      </dgm:t>
    </dgm:pt>
    <dgm:pt modelId="{24DB6651-9CE1-4D8B-9F82-AA3926793694}" type="pres">
      <dgm:prSet presAssocID="{0561DC25-5987-47BC-BA69-39DD50F6BB8D}" presName="root" presStyleCnt="0">
        <dgm:presLayoutVars>
          <dgm:dir/>
          <dgm:resizeHandles val="exact"/>
        </dgm:presLayoutVars>
      </dgm:prSet>
      <dgm:spPr/>
    </dgm:pt>
    <dgm:pt modelId="{42EA5496-3591-4420-8C1D-C9931AC7F3B6}" type="pres">
      <dgm:prSet presAssocID="{B67BF2EA-5C5D-4CCB-B074-C41F2DA92D28}" presName="compNode" presStyleCnt="0"/>
      <dgm:spPr/>
    </dgm:pt>
    <dgm:pt modelId="{B1CB063C-5A0A-4C99-BD7C-40654D67B382}" type="pres">
      <dgm:prSet presAssocID="{B67BF2EA-5C5D-4CCB-B074-C41F2DA92D28}" presName="iconBgRect" presStyleLbl="bgShp" presStyleIdx="0" presStyleCnt="3"/>
      <dgm:spPr/>
    </dgm:pt>
    <dgm:pt modelId="{AF67D722-BDCB-4F7F-AFD5-5C3A44B2CA41}" type="pres">
      <dgm:prSet presAssocID="{B67BF2EA-5C5D-4CCB-B074-C41F2DA92D2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4D7A6C3E-53AE-45DA-86DF-7A0F1029EA39}" type="pres">
      <dgm:prSet presAssocID="{B67BF2EA-5C5D-4CCB-B074-C41F2DA92D28}" presName="spaceRect" presStyleCnt="0"/>
      <dgm:spPr/>
    </dgm:pt>
    <dgm:pt modelId="{C716BDEC-F275-46DD-A8BB-CE417CE72022}" type="pres">
      <dgm:prSet presAssocID="{B67BF2EA-5C5D-4CCB-B074-C41F2DA92D28}" presName="textRect" presStyleLbl="revTx" presStyleIdx="0" presStyleCnt="3">
        <dgm:presLayoutVars>
          <dgm:chMax val="1"/>
          <dgm:chPref val="1"/>
        </dgm:presLayoutVars>
      </dgm:prSet>
      <dgm:spPr/>
    </dgm:pt>
    <dgm:pt modelId="{CBF2C6D8-907F-4671-B83B-789288737002}" type="pres">
      <dgm:prSet presAssocID="{56221C17-A290-4C6A-BED9-D9F3DFAFF3E5}" presName="sibTrans" presStyleCnt="0"/>
      <dgm:spPr/>
    </dgm:pt>
    <dgm:pt modelId="{FF83DBC9-CB2B-4B18-8A9D-7B10095A36BC}" type="pres">
      <dgm:prSet presAssocID="{EBBC015A-0528-4886-BC5B-B4601C1FC7DC}" presName="compNode" presStyleCnt="0"/>
      <dgm:spPr/>
    </dgm:pt>
    <dgm:pt modelId="{54FB7054-616F-4151-841C-BD8D425B6D44}" type="pres">
      <dgm:prSet presAssocID="{EBBC015A-0528-4886-BC5B-B4601C1FC7DC}" presName="iconBgRect" presStyleLbl="bgShp" presStyleIdx="1" presStyleCnt="3"/>
      <dgm:spPr/>
    </dgm:pt>
    <dgm:pt modelId="{C5464A2D-0EE0-4EC6-9A7F-E94005E7BF21}" type="pres">
      <dgm:prSet presAssocID="{EBBC015A-0528-4886-BC5B-B4601C1FC7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1B067ADD-18FE-4979-A75D-222F5F168FC0}" type="pres">
      <dgm:prSet presAssocID="{EBBC015A-0528-4886-BC5B-B4601C1FC7DC}" presName="spaceRect" presStyleCnt="0"/>
      <dgm:spPr/>
    </dgm:pt>
    <dgm:pt modelId="{00111C2D-8E05-4408-9AE0-8D211EC425D2}" type="pres">
      <dgm:prSet presAssocID="{EBBC015A-0528-4886-BC5B-B4601C1FC7DC}" presName="textRect" presStyleLbl="revTx" presStyleIdx="1" presStyleCnt="3" custScaleX="120084">
        <dgm:presLayoutVars>
          <dgm:chMax val="1"/>
          <dgm:chPref val="1"/>
        </dgm:presLayoutVars>
      </dgm:prSet>
      <dgm:spPr/>
    </dgm:pt>
    <dgm:pt modelId="{0F2A7191-F5F0-4CA1-8B45-715297CE9756}" type="pres">
      <dgm:prSet presAssocID="{48326871-713A-4D81-A435-80B8935F389F}" presName="sibTrans" presStyleCnt="0"/>
      <dgm:spPr/>
    </dgm:pt>
    <dgm:pt modelId="{DAA16332-CDEB-4004-96D7-FF12AEFB9EA9}" type="pres">
      <dgm:prSet presAssocID="{69A908F0-264A-43BA-B58B-2376307CC9BC}" presName="compNode" presStyleCnt="0"/>
      <dgm:spPr/>
    </dgm:pt>
    <dgm:pt modelId="{F1076E40-DCA3-4EED-B21A-2ADF9750DB18}" type="pres">
      <dgm:prSet presAssocID="{69A908F0-264A-43BA-B58B-2376307CC9BC}" presName="iconBgRect" presStyleLbl="bgShp" presStyleIdx="2" presStyleCnt="3"/>
      <dgm:spPr/>
    </dgm:pt>
    <dgm:pt modelId="{73C6E13C-4717-4AEF-93C3-446EBED1F60E}" type="pres">
      <dgm:prSet presAssocID="{69A908F0-264A-43BA-B58B-2376307CC9B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79BD8702-E1F9-4EB5-B818-73A44B55C4DB}" type="pres">
      <dgm:prSet presAssocID="{69A908F0-264A-43BA-B58B-2376307CC9BC}" presName="spaceRect" presStyleCnt="0"/>
      <dgm:spPr/>
    </dgm:pt>
    <dgm:pt modelId="{6DE1476B-6FB7-4158-8AFB-939DCAC836EB}" type="pres">
      <dgm:prSet presAssocID="{69A908F0-264A-43BA-B58B-2376307CC9BC}" presName="textRect" presStyleLbl="revTx" presStyleIdx="2" presStyleCnt="3" custScaleX="118238">
        <dgm:presLayoutVars>
          <dgm:chMax val="1"/>
          <dgm:chPref val="1"/>
        </dgm:presLayoutVars>
      </dgm:prSet>
      <dgm:spPr/>
    </dgm:pt>
  </dgm:ptLst>
  <dgm:cxnLst>
    <dgm:cxn modelId="{00C5150D-3353-4765-A837-8FF77145E78A}" srcId="{0561DC25-5987-47BC-BA69-39DD50F6BB8D}" destId="{B67BF2EA-5C5D-4CCB-B074-C41F2DA92D28}" srcOrd="0" destOrd="0" parTransId="{7F66EF43-8802-4281-AD0B-8E683D8FAFD6}" sibTransId="{56221C17-A290-4C6A-BED9-D9F3DFAFF3E5}"/>
    <dgm:cxn modelId="{4444A72F-08A8-7D4B-BB15-9EDC551FA48C}" type="presOf" srcId="{0561DC25-5987-47BC-BA69-39DD50F6BB8D}" destId="{24DB6651-9CE1-4D8B-9F82-AA3926793694}" srcOrd="0" destOrd="0" presId="urn:microsoft.com/office/officeart/2018/5/layout/IconCircleLabelList"/>
    <dgm:cxn modelId="{A049B03D-B34B-B94D-B3CC-6D064F8F15AB}" type="presOf" srcId="{B67BF2EA-5C5D-4CCB-B074-C41F2DA92D28}" destId="{C716BDEC-F275-46DD-A8BB-CE417CE72022}" srcOrd="0" destOrd="0" presId="urn:microsoft.com/office/officeart/2018/5/layout/IconCircleLabelList"/>
    <dgm:cxn modelId="{57ED3F47-5B33-46D0-BDDE-6CED9ADEFC6E}" srcId="{0561DC25-5987-47BC-BA69-39DD50F6BB8D}" destId="{EBBC015A-0528-4886-BC5B-B4601C1FC7DC}" srcOrd="1" destOrd="0" parTransId="{9AC48BA4-C602-412F-87A5-787480BED71F}" sibTransId="{48326871-713A-4D81-A435-80B8935F389F}"/>
    <dgm:cxn modelId="{95702C6D-714E-304D-B127-02BF6FCC7DEE}" type="presOf" srcId="{EBBC015A-0528-4886-BC5B-B4601C1FC7DC}" destId="{00111C2D-8E05-4408-9AE0-8D211EC425D2}" srcOrd="0" destOrd="0" presId="urn:microsoft.com/office/officeart/2018/5/layout/IconCircleLabelList"/>
    <dgm:cxn modelId="{2805567F-7556-49A7-96FF-1DD0FFD5331D}" srcId="{0561DC25-5987-47BC-BA69-39DD50F6BB8D}" destId="{69A908F0-264A-43BA-B58B-2376307CC9BC}" srcOrd="2" destOrd="0" parTransId="{900CFF19-415F-4276-B9E4-D3684301DED5}" sibTransId="{EA4DD9BB-4F6B-4993-A40B-B0E8BA71BBEA}"/>
    <dgm:cxn modelId="{EE88A8F8-13AD-D144-A288-4983DE5E7882}" type="presOf" srcId="{69A908F0-264A-43BA-B58B-2376307CC9BC}" destId="{6DE1476B-6FB7-4158-8AFB-939DCAC836EB}" srcOrd="0" destOrd="0" presId="urn:microsoft.com/office/officeart/2018/5/layout/IconCircleLabelList"/>
    <dgm:cxn modelId="{65904DE1-E760-C74C-B116-30529F46C822}" type="presParOf" srcId="{24DB6651-9CE1-4D8B-9F82-AA3926793694}" destId="{42EA5496-3591-4420-8C1D-C9931AC7F3B6}" srcOrd="0" destOrd="0" presId="urn:microsoft.com/office/officeart/2018/5/layout/IconCircleLabelList"/>
    <dgm:cxn modelId="{3B3C1420-4F7B-7948-A567-1A5E64D35EBF}" type="presParOf" srcId="{42EA5496-3591-4420-8C1D-C9931AC7F3B6}" destId="{B1CB063C-5A0A-4C99-BD7C-40654D67B382}" srcOrd="0" destOrd="0" presId="urn:microsoft.com/office/officeart/2018/5/layout/IconCircleLabelList"/>
    <dgm:cxn modelId="{11A53F40-561C-7640-B097-08E67B0B5FFA}" type="presParOf" srcId="{42EA5496-3591-4420-8C1D-C9931AC7F3B6}" destId="{AF67D722-BDCB-4F7F-AFD5-5C3A44B2CA41}" srcOrd="1" destOrd="0" presId="urn:microsoft.com/office/officeart/2018/5/layout/IconCircleLabelList"/>
    <dgm:cxn modelId="{6B4F5A84-CC65-7F48-8D73-5C6108C0CD0F}" type="presParOf" srcId="{42EA5496-3591-4420-8C1D-C9931AC7F3B6}" destId="{4D7A6C3E-53AE-45DA-86DF-7A0F1029EA39}" srcOrd="2" destOrd="0" presId="urn:microsoft.com/office/officeart/2018/5/layout/IconCircleLabelList"/>
    <dgm:cxn modelId="{4B268FFB-9CCA-C740-A7FD-8395E0DA67BC}" type="presParOf" srcId="{42EA5496-3591-4420-8C1D-C9931AC7F3B6}" destId="{C716BDEC-F275-46DD-A8BB-CE417CE72022}" srcOrd="3" destOrd="0" presId="urn:microsoft.com/office/officeart/2018/5/layout/IconCircleLabelList"/>
    <dgm:cxn modelId="{7172E378-76BA-D343-B201-05FCFC60DE1A}" type="presParOf" srcId="{24DB6651-9CE1-4D8B-9F82-AA3926793694}" destId="{CBF2C6D8-907F-4671-B83B-789288737002}" srcOrd="1" destOrd="0" presId="urn:microsoft.com/office/officeart/2018/5/layout/IconCircleLabelList"/>
    <dgm:cxn modelId="{9D01793D-61EB-6B4B-8D38-297DC51072A8}" type="presParOf" srcId="{24DB6651-9CE1-4D8B-9F82-AA3926793694}" destId="{FF83DBC9-CB2B-4B18-8A9D-7B10095A36BC}" srcOrd="2" destOrd="0" presId="urn:microsoft.com/office/officeart/2018/5/layout/IconCircleLabelList"/>
    <dgm:cxn modelId="{48AF71C2-1808-064D-9A4A-6C9E087B3FC6}" type="presParOf" srcId="{FF83DBC9-CB2B-4B18-8A9D-7B10095A36BC}" destId="{54FB7054-616F-4151-841C-BD8D425B6D44}" srcOrd="0" destOrd="0" presId="urn:microsoft.com/office/officeart/2018/5/layout/IconCircleLabelList"/>
    <dgm:cxn modelId="{EBD8115F-4476-1F45-98A6-6A634A23C959}" type="presParOf" srcId="{FF83DBC9-CB2B-4B18-8A9D-7B10095A36BC}" destId="{C5464A2D-0EE0-4EC6-9A7F-E94005E7BF21}" srcOrd="1" destOrd="0" presId="urn:microsoft.com/office/officeart/2018/5/layout/IconCircleLabelList"/>
    <dgm:cxn modelId="{81AABACB-D98D-8845-B1C3-5751D210717F}" type="presParOf" srcId="{FF83DBC9-CB2B-4B18-8A9D-7B10095A36BC}" destId="{1B067ADD-18FE-4979-A75D-222F5F168FC0}" srcOrd="2" destOrd="0" presId="urn:microsoft.com/office/officeart/2018/5/layout/IconCircleLabelList"/>
    <dgm:cxn modelId="{CE74B24F-BEC0-DC42-A2A3-2CD6F70F15CB}" type="presParOf" srcId="{FF83DBC9-CB2B-4B18-8A9D-7B10095A36BC}" destId="{00111C2D-8E05-4408-9AE0-8D211EC425D2}" srcOrd="3" destOrd="0" presId="urn:microsoft.com/office/officeart/2018/5/layout/IconCircleLabelList"/>
    <dgm:cxn modelId="{A1F7D96F-D349-C04B-9F5A-DFFB40F8782C}" type="presParOf" srcId="{24DB6651-9CE1-4D8B-9F82-AA3926793694}" destId="{0F2A7191-F5F0-4CA1-8B45-715297CE9756}" srcOrd="3" destOrd="0" presId="urn:microsoft.com/office/officeart/2018/5/layout/IconCircleLabelList"/>
    <dgm:cxn modelId="{FB58A621-5FBC-7046-83EA-515748E96AAB}" type="presParOf" srcId="{24DB6651-9CE1-4D8B-9F82-AA3926793694}" destId="{DAA16332-CDEB-4004-96D7-FF12AEFB9EA9}" srcOrd="4" destOrd="0" presId="urn:microsoft.com/office/officeart/2018/5/layout/IconCircleLabelList"/>
    <dgm:cxn modelId="{969273C7-B064-E74F-8D18-205AFA178C5C}" type="presParOf" srcId="{DAA16332-CDEB-4004-96D7-FF12AEFB9EA9}" destId="{F1076E40-DCA3-4EED-B21A-2ADF9750DB18}" srcOrd="0" destOrd="0" presId="urn:microsoft.com/office/officeart/2018/5/layout/IconCircleLabelList"/>
    <dgm:cxn modelId="{DABE808F-F527-724B-BE05-3B459EDA3B17}" type="presParOf" srcId="{DAA16332-CDEB-4004-96D7-FF12AEFB9EA9}" destId="{73C6E13C-4717-4AEF-93C3-446EBED1F60E}" srcOrd="1" destOrd="0" presId="urn:microsoft.com/office/officeart/2018/5/layout/IconCircleLabelList"/>
    <dgm:cxn modelId="{941091EF-3774-3142-8A1F-43AEBF53FCDA}" type="presParOf" srcId="{DAA16332-CDEB-4004-96D7-FF12AEFB9EA9}" destId="{79BD8702-E1F9-4EB5-B818-73A44B55C4DB}" srcOrd="2" destOrd="0" presId="urn:microsoft.com/office/officeart/2018/5/layout/IconCircleLabelList"/>
    <dgm:cxn modelId="{7B0A6EF0-890A-F742-AC37-E83F7A89DAF3}" type="presParOf" srcId="{DAA16332-CDEB-4004-96D7-FF12AEFB9EA9}" destId="{6DE1476B-6FB7-4158-8AFB-939DCAC836E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EC155-5306-614F-BBAF-3C4D8E7964F6}">
      <dsp:nvSpPr>
        <dsp:cNvPr id="0" name=""/>
        <dsp:cNvSpPr/>
      </dsp:nvSpPr>
      <dsp:spPr>
        <a:xfrm>
          <a:off x="1577340" y="2007"/>
          <a:ext cx="6309360" cy="1040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b="0" i="0" kern="1200" dirty="0" err="1"/>
            <a:t>Laboratuvar</a:t>
          </a:r>
          <a:r>
            <a:rPr lang="en-US" sz="2400" kern="1200" dirty="0"/>
            <a:t> </a:t>
          </a:r>
          <a:r>
            <a:rPr lang="tr-TR" sz="2400" kern="1200" dirty="0"/>
            <a:t>güvenliğinin </a:t>
          </a:r>
          <a:r>
            <a:rPr lang="en-US" sz="2400" kern="1200" dirty="0" err="1"/>
            <a:t>önemi</a:t>
          </a:r>
          <a:endParaRPr lang="en-US" sz="2400" kern="1200" dirty="0"/>
        </a:p>
      </dsp:txBody>
      <dsp:txXfrm>
        <a:off x="1577340" y="2007"/>
        <a:ext cx="6309360" cy="1040029"/>
      </dsp:txXfrm>
    </dsp:sp>
    <dsp:sp modelId="{5DFCDDA8-CFE5-FC40-9F4C-C7BD7AC88F45}">
      <dsp:nvSpPr>
        <dsp:cNvPr id="0" name=""/>
        <dsp:cNvSpPr/>
      </dsp:nvSpPr>
      <dsp:spPr>
        <a:xfrm>
          <a:off x="0" y="2007"/>
          <a:ext cx="1577340" cy="104002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Tanımla</a:t>
          </a:r>
          <a:endParaRPr lang="en-US" sz="2800" kern="1200" dirty="0"/>
        </a:p>
      </dsp:txBody>
      <dsp:txXfrm>
        <a:off x="0" y="2007"/>
        <a:ext cx="1577340" cy="1040029"/>
      </dsp:txXfrm>
    </dsp:sp>
    <dsp:sp modelId="{6DEC8A3D-F31A-7548-9B06-B1A05FA88956}">
      <dsp:nvSpPr>
        <dsp:cNvPr id="0" name=""/>
        <dsp:cNvSpPr/>
      </dsp:nvSpPr>
      <dsp:spPr>
        <a:xfrm>
          <a:off x="1577340" y="1104438"/>
          <a:ext cx="6309360" cy="1040029"/>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b="0" i="0" kern="1200" dirty="0" err="1"/>
            <a:t>Laboratuvar</a:t>
          </a:r>
          <a:r>
            <a:rPr lang="en-US" sz="2400" kern="1200" dirty="0"/>
            <a:t> </a:t>
          </a:r>
          <a:r>
            <a:rPr lang="tr-TR" sz="2400" kern="1200" dirty="0"/>
            <a:t>güvenliğinin </a:t>
          </a:r>
          <a:r>
            <a:rPr lang="en-US" sz="2400" kern="1200" dirty="0" err="1"/>
            <a:t>temel</a:t>
          </a:r>
          <a:r>
            <a:rPr lang="en-US" sz="2400" kern="1200" dirty="0"/>
            <a:t> </a:t>
          </a:r>
          <a:r>
            <a:rPr lang="en-US" sz="2400" kern="1200" dirty="0" err="1"/>
            <a:t>ilkeleri</a:t>
          </a:r>
          <a:endParaRPr lang="en-US" sz="2400" kern="1200" dirty="0"/>
        </a:p>
      </dsp:txBody>
      <dsp:txXfrm>
        <a:off x="1577340" y="1104438"/>
        <a:ext cx="6309360" cy="1040029"/>
      </dsp:txXfrm>
    </dsp:sp>
    <dsp:sp modelId="{31F3B7DE-4A13-4B41-894C-151E6C505F4D}">
      <dsp:nvSpPr>
        <dsp:cNvPr id="0" name=""/>
        <dsp:cNvSpPr/>
      </dsp:nvSpPr>
      <dsp:spPr>
        <a:xfrm>
          <a:off x="0" y="1104438"/>
          <a:ext cx="1577340" cy="1040029"/>
        </a:xfrm>
        <a:prstGeom prst="rect">
          <a:avLst/>
        </a:prstGeom>
        <a:solidFill>
          <a:schemeClr val="lt1">
            <a:hueOff val="0"/>
            <a:satOff val="0"/>
            <a:lumOff val="0"/>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Hatırla</a:t>
          </a:r>
          <a:endParaRPr lang="en-US" sz="2300" kern="1200" dirty="0"/>
        </a:p>
      </dsp:txBody>
      <dsp:txXfrm>
        <a:off x="0" y="1104438"/>
        <a:ext cx="1577340" cy="1040029"/>
      </dsp:txXfrm>
    </dsp:sp>
    <dsp:sp modelId="{ECB6B41B-E29E-D04E-84CC-45D2271F45A7}">
      <dsp:nvSpPr>
        <dsp:cNvPr id="0" name=""/>
        <dsp:cNvSpPr/>
      </dsp:nvSpPr>
      <dsp:spPr>
        <a:xfrm>
          <a:off x="1577340" y="2206869"/>
          <a:ext cx="6309360" cy="1040029"/>
        </a:xfrm>
        <a:prstGeom prst="rect">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kern="1200" dirty="0" err="1"/>
            <a:t>Molekülden</a:t>
          </a:r>
          <a:r>
            <a:rPr lang="en-US" sz="2400" kern="1200" dirty="0"/>
            <a:t> </a:t>
          </a:r>
          <a:r>
            <a:rPr lang="en-US" sz="2400" kern="1200" dirty="0" err="1"/>
            <a:t>ilaca</a:t>
          </a:r>
          <a:r>
            <a:rPr lang="en-US" sz="2400" kern="1200" dirty="0"/>
            <a:t> </a:t>
          </a:r>
          <a:r>
            <a:rPr lang="en-US" sz="2400" kern="1200" dirty="0" err="1"/>
            <a:t>giden</a:t>
          </a:r>
          <a:r>
            <a:rPr lang="tr-TR" sz="2400" kern="1200" dirty="0"/>
            <a:t> yolda </a:t>
          </a:r>
          <a:r>
            <a:rPr lang="en-US" sz="2400" b="0" i="0" kern="1200" dirty="0" err="1"/>
            <a:t>Laboratuvar</a:t>
          </a:r>
          <a:r>
            <a:rPr lang="tr-TR" sz="2400" b="0" i="0" kern="1200" dirty="0"/>
            <a:t> </a:t>
          </a:r>
          <a:r>
            <a:rPr lang="tr-TR" sz="2400" kern="1200" dirty="0"/>
            <a:t>güvenliğinin </a:t>
          </a:r>
          <a:r>
            <a:rPr lang="en-US" sz="2400" kern="1200" dirty="0"/>
            <a:t> </a:t>
          </a:r>
          <a:r>
            <a:rPr lang="en-US" sz="2400" kern="1200" dirty="0" err="1"/>
            <a:t>amacını</a:t>
          </a:r>
          <a:r>
            <a:rPr lang="en-US" sz="2400" kern="1200" dirty="0"/>
            <a:t> ve </a:t>
          </a:r>
          <a:r>
            <a:rPr lang="en-US" sz="2400" kern="1200" dirty="0" err="1"/>
            <a:t>temel</a:t>
          </a:r>
          <a:r>
            <a:rPr lang="en-US" sz="2400" kern="1200" dirty="0"/>
            <a:t> </a:t>
          </a:r>
          <a:r>
            <a:rPr lang="en-US" sz="2400" kern="1200" dirty="0" err="1"/>
            <a:t>faaliyetleri</a:t>
          </a:r>
          <a:endParaRPr lang="en-US" sz="2400" kern="1200" dirty="0"/>
        </a:p>
      </dsp:txBody>
      <dsp:txXfrm>
        <a:off x="1577340" y="2206869"/>
        <a:ext cx="6309360" cy="1040029"/>
      </dsp:txXfrm>
    </dsp:sp>
    <dsp:sp modelId="{C042BA0C-92F4-914F-A1F2-388707023F05}">
      <dsp:nvSpPr>
        <dsp:cNvPr id="0" name=""/>
        <dsp:cNvSpPr/>
      </dsp:nvSpPr>
      <dsp:spPr>
        <a:xfrm>
          <a:off x="0" y="2206869"/>
          <a:ext cx="1577340" cy="1040029"/>
        </a:xfrm>
        <a:prstGeom prst="rect">
          <a:avLst/>
        </a:prstGeom>
        <a:solidFill>
          <a:schemeClr val="lt1">
            <a:hueOff val="0"/>
            <a:satOff val="0"/>
            <a:lumOff val="0"/>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Açıkla</a:t>
          </a:r>
          <a:endParaRPr lang="en-US" sz="2300" kern="1200" dirty="0"/>
        </a:p>
      </dsp:txBody>
      <dsp:txXfrm>
        <a:off x="0" y="2206869"/>
        <a:ext cx="1577340" cy="1040029"/>
      </dsp:txXfrm>
    </dsp:sp>
    <dsp:sp modelId="{82C30A45-5E7E-0941-9291-0549577DC880}">
      <dsp:nvSpPr>
        <dsp:cNvPr id="0" name=""/>
        <dsp:cNvSpPr/>
      </dsp:nvSpPr>
      <dsp:spPr>
        <a:xfrm>
          <a:off x="1577340" y="3309300"/>
          <a:ext cx="6309360" cy="1040029"/>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419" tIns="264167" rIns="122419" bIns="264167" numCol="1" spcCol="1270" anchor="ctr" anchorCtr="0">
          <a:noAutofit/>
        </a:bodyPr>
        <a:lstStyle/>
        <a:p>
          <a:pPr marL="0" lvl="0" indent="0" algn="l" defTabSz="1066800">
            <a:lnSpc>
              <a:spcPct val="90000"/>
            </a:lnSpc>
            <a:spcBef>
              <a:spcPct val="0"/>
            </a:spcBef>
            <a:spcAft>
              <a:spcPct val="35000"/>
            </a:spcAft>
            <a:buNone/>
          </a:pPr>
          <a:r>
            <a:rPr lang="en-US" sz="2400" b="0" i="0" kern="1200" dirty="0" err="1"/>
            <a:t>Laboratuvar</a:t>
          </a:r>
          <a:r>
            <a:rPr lang="en-US" sz="2400" b="0" i="0" kern="1200" dirty="0"/>
            <a:t> </a:t>
          </a:r>
          <a:r>
            <a:rPr lang="en-US" sz="2400" b="0" i="0" kern="1200" dirty="0" err="1"/>
            <a:t>Güvenliğinin</a:t>
          </a:r>
          <a:r>
            <a:rPr lang="en-US" sz="2400" b="0" i="0" kern="1200" dirty="0"/>
            <a:t> </a:t>
          </a:r>
          <a:r>
            <a:rPr lang="tr-TR" sz="2400" b="0" i="0" kern="1200" dirty="0"/>
            <a:t>d</a:t>
          </a:r>
          <a:r>
            <a:rPr lang="en-US" sz="2400" b="0" i="0" kern="1200" dirty="0" err="1"/>
            <a:t>isiplinler</a:t>
          </a:r>
          <a:r>
            <a:rPr lang="en-US" sz="2400" b="0" i="0" kern="1200" dirty="0"/>
            <a:t> </a:t>
          </a:r>
          <a:r>
            <a:rPr lang="tr-TR" sz="2400" b="0" i="0" kern="1200" dirty="0"/>
            <a:t>a</a:t>
          </a:r>
          <a:r>
            <a:rPr lang="en-US" sz="2400" b="0" i="0" kern="1200" dirty="0" err="1"/>
            <a:t>rası</a:t>
          </a:r>
          <a:r>
            <a:rPr lang="en-US" sz="2400" b="0" i="0" kern="1200" dirty="0"/>
            <a:t> </a:t>
          </a:r>
          <a:r>
            <a:rPr lang="tr-TR" sz="2400" b="0" i="0" kern="1200" dirty="0"/>
            <a:t>b</a:t>
          </a:r>
          <a:r>
            <a:rPr lang="en-US" sz="2400" b="0" i="0" kern="1200" dirty="0" err="1"/>
            <a:t>ağlantısı</a:t>
          </a:r>
          <a:endParaRPr lang="en-US" sz="2400" b="0" kern="1200" dirty="0"/>
        </a:p>
      </dsp:txBody>
      <dsp:txXfrm>
        <a:off x="1577340" y="3309300"/>
        <a:ext cx="6309360" cy="1040029"/>
      </dsp:txXfrm>
    </dsp:sp>
    <dsp:sp modelId="{DBB57233-B5D0-534E-852B-9A79CA122509}">
      <dsp:nvSpPr>
        <dsp:cNvPr id="0" name=""/>
        <dsp:cNvSpPr/>
      </dsp:nvSpPr>
      <dsp:spPr>
        <a:xfrm>
          <a:off x="0" y="3309300"/>
          <a:ext cx="1577340" cy="1040029"/>
        </a:xfrm>
        <a:prstGeom prst="rect">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468" tIns="102732" rIns="83468" bIns="102732" numCol="1" spcCol="1270" anchor="ctr" anchorCtr="0">
          <a:noAutofit/>
        </a:bodyPr>
        <a:lstStyle/>
        <a:p>
          <a:pPr marL="0" lvl="0" indent="0" algn="ctr" defTabSz="1244600">
            <a:lnSpc>
              <a:spcPct val="90000"/>
            </a:lnSpc>
            <a:spcBef>
              <a:spcPct val="0"/>
            </a:spcBef>
            <a:spcAft>
              <a:spcPct val="35000"/>
            </a:spcAft>
            <a:buNone/>
          </a:pPr>
          <a:r>
            <a:rPr lang="tr-TR" sz="2800" kern="1200" dirty="0"/>
            <a:t>Yorumla</a:t>
          </a:r>
          <a:endParaRPr lang="en-US" sz="2300" kern="1200" dirty="0"/>
        </a:p>
      </dsp:txBody>
      <dsp:txXfrm>
        <a:off x="0" y="3309300"/>
        <a:ext cx="1577340" cy="1040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AF715-818E-A54E-A4A4-CA2DA75AB71C}">
      <dsp:nvSpPr>
        <dsp:cNvPr id="0" name=""/>
        <dsp:cNvSpPr/>
      </dsp:nvSpPr>
      <dsp:spPr>
        <a:xfrm>
          <a:off x="0" y="66447"/>
          <a:ext cx="4718785" cy="5756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dirty="0"/>
            <a:t>Laboratuvar Ortamı</a:t>
          </a:r>
          <a:endParaRPr lang="en-US" sz="2400" b="1" kern="1200" dirty="0"/>
        </a:p>
      </dsp:txBody>
      <dsp:txXfrm>
        <a:off x="28100" y="94547"/>
        <a:ext cx="4662585" cy="519439"/>
      </dsp:txXfrm>
    </dsp:sp>
    <dsp:sp modelId="{2E8AE70B-F4C3-574D-93FD-272FC2DD15D8}">
      <dsp:nvSpPr>
        <dsp:cNvPr id="0" name=""/>
        <dsp:cNvSpPr/>
      </dsp:nvSpPr>
      <dsp:spPr>
        <a:xfrm>
          <a:off x="0" y="711207"/>
          <a:ext cx="4718785" cy="57563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dirty="0" err="1"/>
            <a:t>Lab</a:t>
          </a:r>
          <a:r>
            <a:rPr lang="tr-TR" sz="2400" b="1" kern="1200" dirty="0"/>
            <a:t> Güvenliği için Temel İlkeler</a:t>
          </a:r>
          <a:endParaRPr lang="en-US" sz="2400" b="1" kern="1200" dirty="0"/>
        </a:p>
      </dsp:txBody>
      <dsp:txXfrm>
        <a:off x="28100" y="739307"/>
        <a:ext cx="4662585" cy="519439"/>
      </dsp:txXfrm>
    </dsp:sp>
    <dsp:sp modelId="{74C9A1A8-08B2-8748-B0BA-4C8F8C861928}">
      <dsp:nvSpPr>
        <dsp:cNvPr id="0" name=""/>
        <dsp:cNvSpPr/>
      </dsp:nvSpPr>
      <dsp:spPr>
        <a:xfrm>
          <a:off x="0" y="1286847"/>
          <a:ext cx="4718785"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2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t>Risk </a:t>
          </a:r>
          <a:r>
            <a:rPr lang="en-US" sz="1900" kern="1200" dirty="0" err="1"/>
            <a:t>Değerlendirmesi</a:t>
          </a:r>
          <a:r>
            <a:rPr lang="en-US" sz="1900" kern="1200" dirty="0"/>
            <a:t>
</a:t>
          </a:r>
          <a:r>
            <a:rPr lang="en-US" sz="1900" kern="1200" dirty="0" err="1"/>
            <a:t>Güvenlik</a:t>
          </a:r>
          <a:r>
            <a:rPr lang="en-US" sz="1900" kern="1200" dirty="0"/>
            <a:t> </a:t>
          </a:r>
          <a:r>
            <a:rPr lang="en-US" sz="1900" kern="1200" dirty="0" err="1"/>
            <a:t>Eğitimi</a:t>
          </a:r>
          <a:r>
            <a:rPr lang="en-US" sz="1900" kern="1200" dirty="0"/>
            <a:t>
</a:t>
          </a:r>
          <a:r>
            <a:rPr lang="en-US" sz="1900" kern="1200" dirty="0" err="1"/>
            <a:t>Kişisel</a:t>
          </a:r>
          <a:r>
            <a:rPr lang="en-US" sz="1900" kern="1200" dirty="0"/>
            <a:t> </a:t>
          </a:r>
          <a:r>
            <a:rPr lang="en-US" sz="1900" kern="1200" dirty="0" err="1"/>
            <a:t>Koruyucu</a:t>
          </a:r>
          <a:r>
            <a:rPr lang="en-US" sz="1900" kern="1200" dirty="0"/>
            <a:t> </a:t>
          </a:r>
          <a:r>
            <a:rPr lang="en-US" sz="1900" kern="1200" dirty="0" err="1"/>
            <a:t>Donanım</a:t>
          </a:r>
          <a:r>
            <a:rPr lang="en-US" sz="1900" kern="1200" dirty="0"/>
            <a:t> (</a:t>
          </a:r>
          <a:r>
            <a:rPr lang="tr-TR" sz="1900" kern="1200" dirty="0"/>
            <a:t>KKD</a:t>
          </a:r>
          <a:r>
            <a:rPr lang="en-US" sz="1900" kern="1200" dirty="0"/>
            <a:t>)
</a:t>
          </a:r>
          <a:r>
            <a:rPr lang="en-US" sz="1900" kern="1200" dirty="0" err="1"/>
            <a:t>Acil</a:t>
          </a:r>
          <a:r>
            <a:rPr lang="en-US" sz="1900" kern="1200" dirty="0"/>
            <a:t> Durum </a:t>
          </a:r>
          <a:r>
            <a:rPr lang="en-US" sz="1900" kern="1200" dirty="0" err="1"/>
            <a:t>prosedürleri</a:t>
          </a:r>
          <a:endParaRPr lang="en-US" sz="1900" kern="1200" dirty="0"/>
        </a:p>
      </dsp:txBody>
      <dsp:txXfrm>
        <a:off x="0" y="1286847"/>
        <a:ext cx="4718785" cy="1316520"/>
      </dsp:txXfrm>
    </dsp:sp>
    <dsp:sp modelId="{2B31A17D-0667-654D-B009-5D0A82E7C80E}">
      <dsp:nvSpPr>
        <dsp:cNvPr id="0" name=""/>
        <dsp:cNvSpPr/>
      </dsp:nvSpPr>
      <dsp:spPr>
        <a:xfrm>
          <a:off x="0" y="2603367"/>
          <a:ext cx="4718785" cy="57563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b="1" kern="1200" dirty="0" err="1"/>
            <a:t>Lab</a:t>
          </a:r>
          <a:r>
            <a:rPr lang="tr-TR" sz="2400" b="1" kern="1200" dirty="0"/>
            <a:t> Güvenliği Uygulamaları</a:t>
          </a:r>
          <a:endParaRPr lang="en-US" sz="2400" b="1" kern="1200" dirty="0"/>
        </a:p>
      </dsp:txBody>
      <dsp:txXfrm>
        <a:off x="28100" y="2631467"/>
        <a:ext cx="4662585" cy="519439"/>
      </dsp:txXfrm>
    </dsp:sp>
    <dsp:sp modelId="{96E68635-DB81-7B40-B22C-95A7668BE56D}">
      <dsp:nvSpPr>
        <dsp:cNvPr id="0" name=""/>
        <dsp:cNvSpPr/>
      </dsp:nvSpPr>
      <dsp:spPr>
        <a:xfrm>
          <a:off x="0" y="3179007"/>
          <a:ext cx="4718785" cy="2285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2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err="1"/>
            <a:t>Kimyasal</a:t>
          </a:r>
          <a:r>
            <a:rPr lang="en-US" sz="1900" kern="1200" dirty="0"/>
            <a:t> </a:t>
          </a:r>
          <a:r>
            <a:rPr lang="en-US" sz="1900" kern="1200" dirty="0" err="1"/>
            <a:t>güvenlik</a:t>
          </a:r>
          <a:r>
            <a:rPr lang="en-US" sz="1900" kern="1200" dirty="0"/>
            <a:t>
</a:t>
          </a:r>
          <a:r>
            <a:rPr lang="en-US" sz="1900" kern="1200" dirty="0" err="1"/>
            <a:t>Biyolojik</a:t>
          </a:r>
          <a:r>
            <a:rPr lang="en-US" sz="1900" kern="1200" dirty="0"/>
            <a:t> </a:t>
          </a:r>
          <a:r>
            <a:rPr lang="en-US" sz="1900" kern="1200" dirty="0" err="1"/>
            <a:t>Güvenlik</a:t>
          </a:r>
          <a:r>
            <a:rPr lang="en-US" sz="1900" kern="1200" dirty="0"/>
            <a:t>
</a:t>
          </a:r>
          <a:r>
            <a:rPr lang="en-US" sz="1900" kern="1200" dirty="0" err="1"/>
            <a:t>Ekipman</a:t>
          </a:r>
          <a:r>
            <a:rPr lang="en-US" sz="1900" kern="1200" dirty="0"/>
            <a:t> </a:t>
          </a:r>
          <a:r>
            <a:rPr lang="en-US" sz="1900" kern="1200" dirty="0" err="1"/>
            <a:t>Güvenliği</a:t>
          </a:r>
          <a:r>
            <a:rPr lang="en-US" sz="1900" kern="1200" dirty="0"/>
            <a:t>
</a:t>
          </a:r>
          <a:r>
            <a:rPr lang="tr-TR" sz="1900" kern="1200" dirty="0"/>
            <a:t>Ortam </a:t>
          </a:r>
          <a:r>
            <a:rPr lang="en-US" sz="1900" kern="1200" dirty="0" err="1"/>
            <a:t>Temizli</a:t>
          </a:r>
          <a:r>
            <a:rPr lang="tr-TR" sz="1900" kern="1200" dirty="0" err="1"/>
            <a:t>ği</a:t>
          </a:r>
          <a:r>
            <a:rPr lang="en-US" sz="1900" kern="1200" dirty="0"/>
            <a:t>
</a:t>
          </a:r>
          <a:r>
            <a:rPr lang="en-US" sz="1900" kern="1200" dirty="0" err="1"/>
            <a:t>Laboratuvar</a:t>
          </a:r>
          <a:r>
            <a:rPr lang="en-US" sz="1900" kern="1200" dirty="0"/>
            <a:t> </a:t>
          </a:r>
          <a:r>
            <a:rPr lang="en-US" sz="1900" kern="1200" dirty="0" err="1"/>
            <a:t>Kuralları</a:t>
          </a:r>
          <a:r>
            <a:rPr lang="en-US" sz="1900" kern="1200" dirty="0"/>
            <a:t>
</a:t>
          </a:r>
          <a:r>
            <a:rPr lang="en-US" sz="1900" kern="1200" dirty="0" err="1"/>
            <a:t>Olayları</a:t>
          </a:r>
          <a:r>
            <a:rPr lang="en-US" sz="1900" kern="1200" dirty="0"/>
            <a:t> </a:t>
          </a:r>
          <a:r>
            <a:rPr lang="en-US" sz="1900" kern="1200" dirty="0" err="1"/>
            <a:t>Raporlama</a:t>
          </a:r>
          <a:r>
            <a:rPr lang="en-US" sz="1900" kern="1200" dirty="0"/>
            <a:t>
</a:t>
          </a:r>
          <a:r>
            <a:rPr lang="en-US" sz="1900" kern="1200" dirty="0" err="1"/>
            <a:t>Kurumsal</a:t>
          </a:r>
          <a:r>
            <a:rPr lang="en-US" sz="1900" kern="1200" dirty="0"/>
            <a:t> </a:t>
          </a:r>
          <a:r>
            <a:rPr lang="en-US" sz="1900" kern="1200" dirty="0" err="1"/>
            <a:t>Kaynaklar</a:t>
          </a:r>
          <a:endParaRPr lang="en-US" sz="1900" kern="1200" dirty="0"/>
        </a:p>
      </dsp:txBody>
      <dsp:txXfrm>
        <a:off x="0" y="3179007"/>
        <a:ext cx="4718785" cy="2285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8F8B2-D2E1-42AB-916A-B4838B404CA9}">
      <dsp:nvSpPr>
        <dsp:cNvPr id="0" name=""/>
        <dsp:cNvSpPr/>
      </dsp:nvSpPr>
      <dsp:spPr>
        <a:xfrm>
          <a:off x="0" y="53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EBB163-5224-4E7E-94B2-C376AB3FFE73}">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CBDB2F-36EB-407B-BEEB-5204A74DEFC3}">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err="1"/>
            <a:t>Önce</a:t>
          </a:r>
          <a:r>
            <a:rPr lang="en-US" sz="2500" b="1" kern="1200" dirty="0"/>
            <a:t> </a:t>
          </a:r>
          <a:r>
            <a:rPr lang="en-US" sz="2500" b="1" kern="1200" dirty="0" err="1"/>
            <a:t>Güvenlik</a:t>
          </a:r>
          <a:r>
            <a:rPr lang="en-US" sz="2500" b="1" kern="1200" dirty="0"/>
            <a:t>: </a:t>
          </a:r>
          <a:r>
            <a:rPr lang="en-US" sz="2500" b="0" kern="1200" dirty="0" err="1"/>
            <a:t>Sağlığınızı</a:t>
          </a:r>
          <a:r>
            <a:rPr lang="en-US" sz="2500" b="0" kern="1200" dirty="0"/>
            <a:t> </a:t>
          </a:r>
          <a:r>
            <a:rPr lang="en-US" sz="2500" b="0" kern="1200" dirty="0" err="1"/>
            <a:t>korumak</a:t>
          </a:r>
          <a:endParaRPr lang="en-US" sz="2500" b="0" kern="1200" dirty="0"/>
        </a:p>
      </dsp:txBody>
      <dsp:txXfrm>
        <a:off x="1435590" y="531"/>
        <a:ext cx="6451109" cy="1242935"/>
      </dsp:txXfrm>
    </dsp:sp>
    <dsp:sp modelId="{C02C493B-2B9A-48F7-86BA-63337823C021}">
      <dsp:nvSpPr>
        <dsp:cNvPr id="0" name=""/>
        <dsp:cNvSpPr/>
      </dsp:nvSpPr>
      <dsp:spPr>
        <a:xfrm>
          <a:off x="0" y="1554201"/>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B81B89-789B-404C-AA5C-8C1E66B79209}">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A662B-1708-4989-99EA-63E950BF773E}">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err="1"/>
            <a:t>Sorumlu</a:t>
          </a:r>
          <a:r>
            <a:rPr lang="en-US" sz="2500" b="1" kern="1200" dirty="0"/>
            <a:t> </a:t>
          </a:r>
          <a:r>
            <a:rPr lang="en-US" sz="2500" b="1" kern="1200" dirty="0" err="1"/>
            <a:t>Araştırma</a:t>
          </a:r>
          <a:r>
            <a:rPr lang="en-US" sz="2500" b="1" kern="1200" dirty="0"/>
            <a:t>: </a:t>
          </a:r>
          <a:r>
            <a:rPr lang="en-US" sz="2500" b="0" kern="1200" dirty="0" err="1"/>
            <a:t>Deneylerin</a:t>
          </a:r>
          <a:r>
            <a:rPr lang="en-US" sz="2500" b="0" kern="1200" dirty="0"/>
            <a:t> </a:t>
          </a:r>
          <a:r>
            <a:rPr lang="en-US" sz="2500" b="0" kern="1200" dirty="0" err="1"/>
            <a:t>bütünlüğünün</a:t>
          </a:r>
          <a:r>
            <a:rPr lang="en-US" sz="2500" b="0" kern="1200" dirty="0"/>
            <a:t> </a:t>
          </a:r>
          <a:r>
            <a:rPr lang="en-US" sz="2500" b="0" kern="1200" dirty="0" err="1"/>
            <a:t>sağlanması</a:t>
          </a:r>
          <a:endParaRPr lang="en-US" sz="2500" b="0" kern="1200" dirty="0"/>
        </a:p>
      </dsp:txBody>
      <dsp:txXfrm>
        <a:off x="1435590" y="1554201"/>
        <a:ext cx="6451109" cy="1242935"/>
      </dsp:txXfrm>
    </dsp:sp>
    <dsp:sp modelId="{AFA0806F-0A47-459C-A651-27967D93BF58}">
      <dsp:nvSpPr>
        <dsp:cNvPr id="0" name=""/>
        <dsp:cNvSpPr/>
      </dsp:nvSpPr>
      <dsp:spPr>
        <a:xfrm>
          <a:off x="0" y="3107870"/>
          <a:ext cx="78867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8A7E35-5159-40BA-9E44-5A97E1BB89E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187D9-D07E-4DEA-BDAD-6D6647CF8B40}">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b="1" kern="1200" dirty="0" err="1"/>
            <a:t>Yasal</a:t>
          </a:r>
          <a:r>
            <a:rPr lang="en-US" sz="2500" b="1" kern="1200" dirty="0"/>
            <a:t> </a:t>
          </a:r>
          <a:r>
            <a:rPr lang="en-US" sz="2500" b="1" kern="1200" dirty="0" err="1"/>
            <a:t>Uyumluluk</a:t>
          </a:r>
          <a:r>
            <a:rPr lang="en-US" sz="2500" b="1" kern="1200" dirty="0"/>
            <a:t>: </a:t>
          </a:r>
          <a:r>
            <a:rPr lang="en-US" sz="2500" b="0" kern="1200" dirty="0" err="1"/>
            <a:t>Mevzuat</a:t>
          </a:r>
          <a:r>
            <a:rPr lang="en-US" sz="2500" b="0" kern="1200" dirty="0"/>
            <a:t> </a:t>
          </a:r>
          <a:r>
            <a:rPr lang="en-US" sz="2500" b="0" kern="1200" dirty="0" err="1"/>
            <a:t>gerekliliklerini</a:t>
          </a:r>
          <a:r>
            <a:rPr lang="en-US" sz="2500" b="0" kern="1200" dirty="0"/>
            <a:t> </a:t>
          </a:r>
          <a:r>
            <a:rPr lang="en-US" sz="2500" b="0" kern="1200" dirty="0" err="1"/>
            <a:t>karşılama</a:t>
          </a:r>
          <a:endParaRPr lang="en-US" sz="2500" b="0" kern="1200" dirty="0"/>
        </a:p>
      </dsp:txBody>
      <dsp:txXfrm>
        <a:off x="1435590" y="3107870"/>
        <a:ext cx="64511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6AED6-7A74-AE4A-904E-626D97EC8485}">
      <dsp:nvSpPr>
        <dsp:cNvPr id="0" name=""/>
        <dsp:cNvSpPr/>
      </dsp:nvSpPr>
      <dsp:spPr>
        <a:xfrm>
          <a:off x="0" y="2626263"/>
          <a:ext cx="2473325" cy="172311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5903" tIns="170688" rIns="175903" bIns="170688" numCol="1" spcCol="1270" anchor="ctr" anchorCtr="0">
          <a:noAutofit/>
        </a:bodyPr>
        <a:lstStyle/>
        <a:p>
          <a:pPr marL="0" lvl="0" indent="0" algn="ctr" defTabSz="1066800">
            <a:lnSpc>
              <a:spcPct val="90000"/>
            </a:lnSpc>
            <a:spcBef>
              <a:spcPct val="0"/>
            </a:spcBef>
            <a:spcAft>
              <a:spcPct val="35000"/>
            </a:spcAft>
            <a:buNone/>
          </a:pPr>
          <a:r>
            <a:rPr lang="tr-TR" sz="2400" b="1" kern="1200" dirty="0"/>
            <a:t>Tehditler: </a:t>
          </a:r>
        </a:p>
        <a:p>
          <a:pPr marL="0" lvl="0" indent="0" algn="ctr" defTabSz="1066800">
            <a:lnSpc>
              <a:spcPct val="90000"/>
            </a:lnSpc>
            <a:spcBef>
              <a:spcPct val="0"/>
            </a:spcBef>
            <a:spcAft>
              <a:spcPct val="35000"/>
            </a:spcAft>
            <a:buNone/>
          </a:pPr>
          <a:r>
            <a:rPr lang="tr-TR" sz="2400" b="0" kern="1200" dirty="0"/>
            <a:t>Potansiyel tehlikeler</a:t>
          </a:r>
          <a:endParaRPr lang="en-US" sz="2400" b="0" kern="1200" dirty="0"/>
        </a:p>
      </dsp:txBody>
      <dsp:txXfrm>
        <a:off x="0" y="2626263"/>
        <a:ext cx="2473325" cy="1723112"/>
      </dsp:txXfrm>
    </dsp:sp>
    <dsp:sp modelId="{4A9002B2-CD5D-0F4B-8F5C-84100E9CE9CA}">
      <dsp:nvSpPr>
        <dsp:cNvPr id="0" name=""/>
        <dsp:cNvSpPr/>
      </dsp:nvSpPr>
      <dsp:spPr>
        <a:xfrm>
          <a:off x="2473325" y="2626263"/>
          <a:ext cx="7419975" cy="172311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0512" tIns="304800" rIns="150512" bIns="304800" numCol="1" spcCol="1270" anchor="ctr" anchorCtr="0">
          <a:noAutofit/>
        </a:bodyPr>
        <a:lstStyle/>
        <a:p>
          <a:pPr marL="0" lvl="0" indent="0" algn="l" defTabSz="1066800">
            <a:lnSpc>
              <a:spcPct val="90000"/>
            </a:lnSpc>
            <a:spcBef>
              <a:spcPct val="0"/>
            </a:spcBef>
            <a:spcAft>
              <a:spcPct val="35000"/>
            </a:spcAft>
            <a:buNone/>
          </a:pPr>
          <a:r>
            <a:rPr lang="tr-TR" sz="2400" kern="1200" dirty="0"/>
            <a:t>K</a:t>
          </a:r>
          <a:r>
            <a:rPr lang="en-US" sz="2400" kern="1200" dirty="0" err="1"/>
            <a:t>imyasallar</a:t>
          </a:r>
          <a:r>
            <a:rPr lang="en-US" sz="2400" kern="1200" dirty="0"/>
            <a:t>, </a:t>
          </a:r>
          <a:r>
            <a:rPr lang="en-US" sz="2400" kern="1200" dirty="0" err="1"/>
            <a:t>ekipmanlar</a:t>
          </a:r>
          <a:r>
            <a:rPr lang="en-US" sz="2400" kern="1200" dirty="0"/>
            <a:t>, </a:t>
          </a:r>
          <a:r>
            <a:rPr lang="en-US" sz="2400" kern="1200" dirty="0" err="1"/>
            <a:t>biyolojik</a:t>
          </a:r>
          <a:r>
            <a:rPr lang="en-US" sz="2400" kern="1200" dirty="0"/>
            <a:t> </a:t>
          </a:r>
          <a:r>
            <a:rPr lang="en-US" sz="2400" kern="1200" dirty="0" err="1"/>
            <a:t>ajanlar</a:t>
          </a:r>
          <a:r>
            <a:rPr lang="en-US" sz="2400" kern="1200" dirty="0"/>
            <a:t>,</a:t>
          </a:r>
          <a:r>
            <a:rPr lang="tr-TR" sz="2400" kern="1200" dirty="0"/>
            <a:t> fiziksel, radyasyon,</a:t>
          </a:r>
          <a:r>
            <a:rPr lang="en-US" sz="2400" kern="1200" dirty="0"/>
            <a:t>…</a:t>
          </a:r>
        </a:p>
      </dsp:txBody>
      <dsp:txXfrm>
        <a:off x="2473325" y="2626263"/>
        <a:ext cx="7419975" cy="1723112"/>
      </dsp:txXfrm>
    </dsp:sp>
    <dsp:sp modelId="{0B29CA1D-DFE5-D442-940C-49F798B29E99}">
      <dsp:nvSpPr>
        <dsp:cNvPr id="0" name=""/>
        <dsp:cNvSpPr/>
      </dsp:nvSpPr>
      <dsp:spPr>
        <a:xfrm rot="10800000">
          <a:off x="0" y="1962"/>
          <a:ext cx="2473325" cy="2650147"/>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5903" tIns="170688" rIns="175903" bIns="170688" numCol="1" spcCol="1270" anchor="ctr" anchorCtr="0">
          <a:noAutofit/>
        </a:bodyPr>
        <a:lstStyle/>
        <a:p>
          <a:pPr marL="0" lvl="0" indent="0" algn="ctr" defTabSz="1066800">
            <a:lnSpc>
              <a:spcPct val="90000"/>
            </a:lnSpc>
            <a:spcBef>
              <a:spcPct val="0"/>
            </a:spcBef>
            <a:spcAft>
              <a:spcPct val="35000"/>
            </a:spcAft>
            <a:buNone/>
          </a:pPr>
          <a:r>
            <a:rPr lang="tr-TR" sz="2400" b="1" kern="1200" dirty="0" err="1"/>
            <a:t>Lab</a:t>
          </a:r>
          <a:r>
            <a:rPr lang="tr-TR" sz="2400" b="1" kern="1200" dirty="0"/>
            <a:t> Türleri: </a:t>
          </a:r>
          <a:r>
            <a:rPr lang="tr-TR" sz="2400" b="0" kern="1200" dirty="0"/>
            <a:t>Materyale özgü olarak farklı yapılarda  bazen karma</a:t>
          </a:r>
          <a:endParaRPr lang="en-US" sz="2400" b="0" kern="1200" dirty="0"/>
        </a:p>
      </dsp:txBody>
      <dsp:txXfrm rot="-10800000">
        <a:off x="0" y="1962"/>
        <a:ext cx="2473325" cy="1722595"/>
      </dsp:txXfrm>
    </dsp:sp>
    <dsp:sp modelId="{65AC3877-8113-514D-AC8D-F783BFFEA179}">
      <dsp:nvSpPr>
        <dsp:cNvPr id="0" name=""/>
        <dsp:cNvSpPr/>
      </dsp:nvSpPr>
      <dsp:spPr>
        <a:xfrm>
          <a:off x="2473325" y="1962"/>
          <a:ext cx="7419975" cy="172259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0512" tIns="304800" rIns="150512" bIns="304800" numCol="1" spcCol="1270" anchor="ctr" anchorCtr="0">
          <a:noAutofit/>
        </a:bodyPr>
        <a:lstStyle/>
        <a:p>
          <a:pPr marL="0" lvl="0" indent="0" algn="l" defTabSz="1066800">
            <a:lnSpc>
              <a:spcPct val="90000"/>
            </a:lnSpc>
            <a:spcBef>
              <a:spcPct val="0"/>
            </a:spcBef>
            <a:spcAft>
              <a:spcPct val="35000"/>
            </a:spcAft>
            <a:buNone/>
          </a:pPr>
          <a:r>
            <a:rPr lang="tr-TR" sz="2400" kern="1200" dirty="0"/>
            <a:t>K</a:t>
          </a:r>
          <a:r>
            <a:rPr lang="en-US" sz="2400" kern="1200" dirty="0" err="1"/>
            <a:t>imya</a:t>
          </a:r>
          <a:r>
            <a:rPr lang="en-US" sz="2400" kern="1200" dirty="0"/>
            <a:t>, </a:t>
          </a:r>
          <a:r>
            <a:rPr lang="en-US" sz="2400" kern="1200" dirty="0" err="1"/>
            <a:t>biyoloji</a:t>
          </a:r>
          <a:r>
            <a:rPr lang="en-US" sz="2400" kern="1200" dirty="0"/>
            <a:t>, </a:t>
          </a:r>
          <a:r>
            <a:rPr lang="en-US" sz="2400" kern="1200" dirty="0" err="1"/>
            <a:t>fizik</a:t>
          </a:r>
          <a:r>
            <a:rPr lang="tr-TR" sz="2400" kern="1200" dirty="0"/>
            <a:t>, tıbbi, nükleer</a:t>
          </a:r>
          <a:r>
            <a:rPr lang="en-US" sz="2400" kern="1200" dirty="0"/>
            <a:t>...</a:t>
          </a:r>
        </a:p>
      </dsp:txBody>
      <dsp:txXfrm>
        <a:off x="2473325" y="1962"/>
        <a:ext cx="7419975" cy="17225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6C383-36E7-B24A-B9F3-CBAA65325893}">
      <dsp:nvSpPr>
        <dsp:cNvPr id="0" name=""/>
        <dsp:cNvSpPr/>
      </dsp:nvSpPr>
      <dsp:spPr>
        <a:xfrm>
          <a:off x="0" y="8901"/>
          <a:ext cx="4991098" cy="11056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b="1" kern="1200" dirty="0"/>
            <a:t>Kişisel Güvenlik</a:t>
          </a:r>
          <a:endParaRPr lang="en-US" sz="2800" b="1" kern="1200" dirty="0"/>
        </a:p>
      </dsp:txBody>
      <dsp:txXfrm>
        <a:off x="53973" y="62874"/>
        <a:ext cx="4883152" cy="997704"/>
      </dsp:txXfrm>
    </dsp:sp>
    <dsp:sp modelId="{3399EE7D-B74B-0946-8E74-2F55FD6FA81D}">
      <dsp:nvSpPr>
        <dsp:cNvPr id="0" name=""/>
        <dsp:cNvSpPr/>
      </dsp:nvSpPr>
      <dsp:spPr>
        <a:xfrm>
          <a:off x="0" y="1270071"/>
          <a:ext cx="4991098" cy="110565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b="1" kern="1200" dirty="0"/>
            <a:t>Çevrenin Korunması</a:t>
          </a:r>
          <a:endParaRPr lang="en-US" sz="2800" b="1" kern="1200" dirty="0"/>
        </a:p>
      </dsp:txBody>
      <dsp:txXfrm>
        <a:off x="53973" y="1324044"/>
        <a:ext cx="4883152" cy="997704"/>
      </dsp:txXfrm>
    </dsp:sp>
    <dsp:sp modelId="{283873CB-946F-2249-BDA6-8C4D0C913D20}">
      <dsp:nvSpPr>
        <dsp:cNvPr id="0" name=""/>
        <dsp:cNvSpPr/>
      </dsp:nvSpPr>
      <dsp:spPr>
        <a:xfrm>
          <a:off x="0" y="2531241"/>
          <a:ext cx="4991098" cy="110565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b="1" kern="1200" dirty="0"/>
            <a:t>Ekipman ve Altyapının Korunması</a:t>
          </a:r>
          <a:endParaRPr lang="en-US" sz="2800" b="1" kern="1200" dirty="0"/>
        </a:p>
      </dsp:txBody>
      <dsp:txXfrm>
        <a:off x="53973" y="2585214"/>
        <a:ext cx="4883152" cy="997704"/>
      </dsp:txXfrm>
    </dsp:sp>
    <dsp:sp modelId="{B665257A-2626-8A49-AA65-0102C7B45D70}">
      <dsp:nvSpPr>
        <dsp:cNvPr id="0" name=""/>
        <dsp:cNvSpPr/>
      </dsp:nvSpPr>
      <dsp:spPr>
        <a:xfrm>
          <a:off x="0" y="3792411"/>
          <a:ext cx="4991098" cy="110565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tr-TR" sz="2800" b="1" kern="1200" dirty="0"/>
            <a:t>İtibar ve Finansman</a:t>
          </a:r>
          <a:endParaRPr lang="en-US" sz="2800" b="1" kern="1200" dirty="0"/>
        </a:p>
      </dsp:txBody>
      <dsp:txXfrm>
        <a:off x="53973" y="3846384"/>
        <a:ext cx="4883152" cy="997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C3FFB-129E-45C6-9818-58F2855BBE47}">
      <dsp:nvSpPr>
        <dsp:cNvPr id="0" name=""/>
        <dsp:cNvSpPr/>
      </dsp:nvSpPr>
      <dsp:spPr>
        <a:xfrm>
          <a:off x="0" y="2297"/>
          <a:ext cx="6291971"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499D03-97E3-481A-BEF8-0DD482DA2C12}">
      <dsp:nvSpPr>
        <dsp:cNvPr id="0" name=""/>
        <dsp:cNvSpPr/>
      </dsp:nvSpPr>
      <dsp:spPr>
        <a:xfrm>
          <a:off x="352272" y="264318"/>
          <a:ext cx="640494" cy="6404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DEF2EA-4888-4173-9256-BE53F6BA9DB1}">
      <dsp:nvSpPr>
        <dsp:cNvPr id="0" name=""/>
        <dsp:cNvSpPr/>
      </dsp:nvSpPr>
      <dsp:spPr>
        <a:xfrm>
          <a:off x="1345038" y="2297"/>
          <a:ext cx="4946933"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1244600">
            <a:lnSpc>
              <a:spcPct val="90000"/>
            </a:lnSpc>
            <a:spcBef>
              <a:spcPct val="0"/>
            </a:spcBef>
            <a:spcAft>
              <a:spcPct val="35000"/>
            </a:spcAft>
            <a:buNone/>
          </a:pPr>
          <a:r>
            <a:rPr lang="tr-TR" sz="2800" kern="1200" dirty="0"/>
            <a:t>1. Eleme/Değiştirme </a:t>
          </a:r>
          <a:endParaRPr lang="en-US" sz="2800" kern="1200" dirty="0"/>
        </a:p>
      </dsp:txBody>
      <dsp:txXfrm>
        <a:off x="1345038" y="2297"/>
        <a:ext cx="4946933" cy="1164535"/>
      </dsp:txXfrm>
    </dsp:sp>
    <dsp:sp modelId="{4D45CE83-E831-4E1A-A4C9-080ABACB42F1}">
      <dsp:nvSpPr>
        <dsp:cNvPr id="0" name=""/>
        <dsp:cNvSpPr/>
      </dsp:nvSpPr>
      <dsp:spPr>
        <a:xfrm>
          <a:off x="0" y="1457967"/>
          <a:ext cx="6291971"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E0CF4-0338-4D65-8904-3D44EFE99808}">
      <dsp:nvSpPr>
        <dsp:cNvPr id="0" name=""/>
        <dsp:cNvSpPr/>
      </dsp:nvSpPr>
      <dsp:spPr>
        <a:xfrm>
          <a:off x="352272" y="1719988"/>
          <a:ext cx="640494" cy="6404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E2170B-3029-47CA-90F3-9CD25CDF4C45}">
      <dsp:nvSpPr>
        <dsp:cNvPr id="0" name=""/>
        <dsp:cNvSpPr/>
      </dsp:nvSpPr>
      <dsp:spPr>
        <a:xfrm>
          <a:off x="1345038" y="1457967"/>
          <a:ext cx="4946933"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1244600">
            <a:lnSpc>
              <a:spcPct val="90000"/>
            </a:lnSpc>
            <a:spcBef>
              <a:spcPct val="0"/>
            </a:spcBef>
            <a:spcAft>
              <a:spcPct val="35000"/>
            </a:spcAft>
            <a:buNone/>
          </a:pPr>
          <a:r>
            <a:rPr lang="tr-TR" sz="2800" kern="1200" dirty="0"/>
            <a:t>2. Mühendislik Önlemleri</a:t>
          </a:r>
          <a:endParaRPr lang="en-US" sz="2800" kern="1200" dirty="0"/>
        </a:p>
      </dsp:txBody>
      <dsp:txXfrm>
        <a:off x="1345038" y="1457967"/>
        <a:ext cx="4946933" cy="1164535"/>
      </dsp:txXfrm>
    </dsp:sp>
    <dsp:sp modelId="{A320539D-C15E-4742-8AAB-575C0C1DCC92}">
      <dsp:nvSpPr>
        <dsp:cNvPr id="0" name=""/>
        <dsp:cNvSpPr/>
      </dsp:nvSpPr>
      <dsp:spPr>
        <a:xfrm>
          <a:off x="0" y="2913637"/>
          <a:ext cx="6291971"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DE0BC4-5451-4018-A72E-C182E1F0C6CB}">
      <dsp:nvSpPr>
        <dsp:cNvPr id="0" name=""/>
        <dsp:cNvSpPr/>
      </dsp:nvSpPr>
      <dsp:spPr>
        <a:xfrm>
          <a:off x="352272" y="3175658"/>
          <a:ext cx="640494" cy="6404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DC49F-66F0-4541-B1AB-76147DDA359E}">
      <dsp:nvSpPr>
        <dsp:cNvPr id="0" name=""/>
        <dsp:cNvSpPr/>
      </dsp:nvSpPr>
      <dsp:spPr>
        <a:xfrm>
          <a:off x="1345038" y="2913637"/>
          <a:ext cx="4946933"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1244600">
            <a:lnSpc>
              <a:spcPct val="90000"/>
            </a:lnSpc>
            <a:spcBef>
              <a:spcPct val="0"/>
            </a:spcBef>
            <a:spcAft>
              <a:spcPct val="35000"/>
            </a:spcAft>
            <a:buNone/>
          </a:pPr>
          <a:r>
            <a:rPr lang="tr-TR" sz="2800" kern="1200" dirty="0"/>
            <a:t>3. İdari Kontroller</a:t>
          </a:r>
          <a:endParaRPr lang="en-US" sz="2800" kern="1200" dirty="0"/>
        </a:p>
      </dsp:txBody>
      <dsp:txXfrm>
        <a:off x="1345038" y="2913637"/>
        <a:ext cx="4946933" cy="1164535"/>
      </dsp:txXfrm>
    </dsp:sp>
    <dsp:sp modelId="{05AAA742-2245-4B47-9BA9-280BDF173CF3}">
      <dsp:nvSpPr>
        <dsp:cNvPr id="0" name=""/>
        <dsp:cNvSpPr/>
      </dsp:nvSpPr>
      <dsp:spPr>
        <a:xfrm>
          <a:off x="0" y="4369307"/>
          <a:ext cx="6291971" cy="11645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DBA8EC-F257-4FAD-A724-B2A19AFDDE09}">
      <dsp:nvSpPr>
        <dsp:cNvPr id="0" name=""/>
        <dsp:cNvSpPr/>
      </dsp:nvSpPr>
      <dsp:spPr>
        <a:xfrm>
          <a:off x="352272" y="4631327"/>
          <a:ext cx="640494" cy="6404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B46D7A-8E1D-48BC-962A-15AD43EDE915}">
      <dsp:nvSpPr>
        <dsp:cNvPr id="0" name=""/>
        <dsp:cNvSpPr/>
      </dsp:nvSpPr>
      <dsp:spPr>
        <a:xfrm>
          <a:off x="1345038" y="4369307"/>
          <a:ext cx="4946933" cy="116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247" tIns="123247" rIns="123247" bIns="123247" numCol="1" spcCol="1270" anchor="ctr" anchorCtr="0">
          <a:noAutofit/>
        </a:bodyPr>
        <a:lstStyle/>
        <a:p>
          <a:pPr marL="0" lvl="0" indent="0" algn="l" defTabSz="1244600">
            <a:lnSpc>
              <a:spcPct val="90000"/>
            </a:lnSpc>
            <a:spcBef>
              <a:spcPct val="0"/>
            </a:spcBef>
            <a:spcAft>
              <a:spcPct val="35000"/>
            </a:spcAft>
            <a:buNone/>
          </a:pPr>
          <a:r>
            <a:rPr lang="tr-TR" sz="2800" kern="1200" dirty="0"/>
            <a:t>4. Kişisel Koruyucu Donanım (KKD)</a:t>
          </a:r>
          <a:endParaRPr lang="en-US" sz="2800" kern="1200" dirty="0"/>
        </a:p>
      </dsp:txBody>
      <dsp:txXfrm>
        <a:off x="1345038" y="4369307"/>
        <a:ext cx="4946933" cy="11645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B063C-5A0A-4C99-BD7C-40654D67B382}">
      <dsp:nvSpPr>
        <dsp:cNvPr id="0" name=""/>
        <dsp:cNvSpPr/>
      </dsp:nvSpPr>
      <dsp:spPr>
        <a:xfrm>
          <a:off x="464311" y="233713"/>
          <a:ext cx="1269562" cy="1269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7D722-BDCB-4F7F-AFD5-5C3A44B2CA41}">
      <dsp:nvSpPr>
        <dsp:cNvPr id="0" name=""/>
        <dsp:cNvSpPr/>
      </dsp:nvSpPr>
      <dsp:spPr>
        <a:xfrm>
          <a:off x="734874" y="504275"/>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6BDEC-F275-46DD-A8BB-CE417CE72022}">
      <dsp:nvSpPr>
        <dsp:cNvPr id="0" name=""/>
        <dsp:cNvSpPr/>
      </dsp:nvSpPr>
      <dsp:spPr>
        <a:xfrm>
          <a:off x="58467" y="1898713"/>
          <a:ext cx="2081250"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SORU VE CEVAP</a:t>
          </a:r>
          <a:endParaRPr lang="en-US" sz="2800" b="1" kern="1200" dirty="0"/>
        </a:p>
      </dsp:txBody>
      <dsp:txXfrm>
        <a:off x="58467" y="1898713"/>
        <a:ext cx="2081250" cy="829230"/>
      </dsp:txXfrm>
    </dsp:sp>
    <dsp:sp modelId="{54FB7054-616F-4151-841C-BD8D425B6D44}">
      <dsp:nvSpPr>
        <dsp:cNvPr id="0" name=""/>
        <dsp:cNvSpPr/>
      </dsp:nvSpPr>
      <dsp:spPr>
        <a:xfrm>
          <a:off x="3118779" y="233713"/>
          <a:ext cx="1269562" cy="1269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64A2D-0EE0-4EC6-9A7F-E94005E7BF21}">
      <dsp:nvSpPr>
        <dsp:cNvPr id="0" name=""/>
        <dsp:cNvSpPr/>
      </dsp:nvSpPr>
      <dsp:spPr>
        <a:xfrm>
          <a:off x="3389342" y="504275"/>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111C2D-8E05-4408-9AE0-8D211EC425D2}">
      <dsp:nvSpPr>
        <dsp:cNvPr id="0" name=""/>
        <dsp:cNvSpPr/>
      </dsp:nvSpPr>
      <dsp:spPr>
        <a:xfrm>
          <a:off x="2503936" y="1898713"/>
          <a:ext cx="2499248"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DENEYİMLERİN PAYLAŞIMI</a:t>
          </a:r>
          <a:endParaRPr lang="en-US" sz="2800" b="1" kern="1200" dirty="0"/>
        </a:p>
      </dsp:txBody>
      <dsp:txXfrm>
        <a:off x="2503936" y="1898713"/>
        <a:ext cx="2499248" cy="829230"/>
      </dsp:txXfrm>
    </dsp:sp>
    <dsp:sp modelId="{F1076E40-DCA3-4EED-B21A-2ADF9750DB18}">
      <dsp:nvSpPr>
        <dsp:cNvPr id="0" name=""/>
        <dsp:cNvSpPr/>
      </dsp:nvSpPr>
      <dsp:spPr>
        <a:xfrm>
          <a:off x="5963036" y="233713"/>
          <a:ext cx="1269562" cy="1269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6E13C-4717-4AEF-93C3-446EBED1F60E}">
      <dsp:nvSpPr>
        <dsp:cNvPr id="0" name=""/>
        <dsp:cNvSpPr/>
      </dsp:nvSpPr>
      <dsp:spPr>
        <a:xfrm>
          <a:off x="6233599" y="504275"/>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1476B-6FB7-4158-8AFB-939DCAC836EB}">
      <dsp:nvSpPr>
        <dsp:cNvPr id="0" name=""/>
        <dsp:cNvSpPr/>
      </dsp:nvSpPr>
      <dsp:spPr>
        <a:xfrm>
          <a:off x="5367403" y="1898713"/>
          <a:ext cx="2460828" cy="829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tr-TR" sz="2800" b="1" kern="1200" dirty="0"/>
            <a:t>ÖZETLEYELİM</a:t>
          </a:r>
          <a:endParaRPr lang="en-US" sz="2800" b="1" kern="1200" dirty="0"/>
        </a:p>
      </dsp:txBody>
      <dsp:txXfrm>
        <a:off x="5367403" y="1898713"/>
        <a:ext cx="2460828" cy="82923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b="0" i="0" dirty="0">
                <a:solidFill>
                  <a:srgbClr val="0F0F0F"/>
                </a:solidFill>
                <a:effectLst/>
                <a:latin typeface="Söhne"/>
              </a:rPr>
              <a:t>Oturuma </a:t>
            </a:r>
            <a:r>
              <a:rPr lang="tr-TR" b="0" i="0" dirty="0" err="1">
                <a:solidFill>
                  <a:srgbClr val="0F0F0F"/>
                </a:solidFill>
                <a:effectLst/>
                <a:latin typeface="Söhne"/>
              </a:rPr>
              <a:t>hoşgeldiniz</a:t>
            </a:r>
            <a:r>
              <a:rPr lang="tr-TR" b="0" i="0" dirty="0">
                <a:solidFill>
                  <a:srgbClr val="0F0F0F"/>
                </a:solidFill>
                <a:effectLst/>
                <a:latin typeface="Söhne"/>
              </a:rPr>
              <a:t>. </a:t>
            </a:r>
            <a:r>
              <a:rPr lang="en-GB" b="0" i="0" dirty="0">
                <a:solidFill>
                  <a:srgbClr val="0F0F0F"/>
                </a:solidFill>
                <a:effectLst/>
                <a:latin typeface="Söhne"/>
              </a:rPr>
              <a:t>Bu </a:t>
            </a:r>
            <a:r>
              <a:rPr lang="en-GB" b="0" i="0" dirty="0" err="1">
                <a:solidFill>
                  <a:srgbClr val="0F0F0F"/>
                </a:solidFill>
                <a:effectLst/>
                <a:latin typeface="Söhne"/>
              </a:rPr>
              <a:t>modül</a:t>
            </a:r>
            <a:r>
              <a:rPr lang="en-GB" b="0" i="0" dirty="0">
                <a:solidFill>
                  <a:srgbClr val="0F0F0F"/>
                </a:solidFill>
                <a:effectLst/>
                <a:latin typeface="Söhne"/>
              </a:rPr>
              <a:t> </a:t>
            </a:r>
            <a:r>
              <a:rPr lang="en-GB" b="0" i="0" dirty="0" err="1">
                <a:solidFill>
                  <a:srgbClr val="0F0F0F"/>
                </a:solidFill>
                <a:effectLst/>
                <a:latin typeface="Söhne"/>
              </a:rPr>
              <a:t>laboratuvar</a:t>
            </a:r>
            <a:r>
              <a:rPr lang="en-GB" b="0" i="0" dirty="0">
                <a:solidFill>
                  <a:srgbClr val="0F0F0F"/>
                </a:solidFill>
                <a:effectLst/>
                <a:latin typeface="Söhne"/>
              </a:rPr>
              <a:t> </a:t>
            </a:r>
            <a:r>
              <a:rPr lang="en-GB" b="0" i="0" dirty="0" err="1">
                <a:solidFill>
                  <a:srgbClr val="0F0F0F"/>
                </a:solidFill>
                <a:effectLst/>
                <a:latin typeface="Söhne"/>
              </a:rPr>
              <a:t>güvenliğini</a:t>
            </a:r>
            <a:r>
              <a:rPr lang="en-GB" b="0" i="0" dirty="0">
                <a:solidFill>
                  <a:srgbClr val="0F0F0F"/>
                </a:solidFill>
                <a:effectLst/>
                <a:latin typeface="Söhne"/>
              </a:rPr>
              <a:t> </a:t>
            </a:r>
            <a:r>
              <a:rPr lang="en-GB" b="0" i="0" dirty="0" err="1">
                <a:solidFill>
                  <a:srgbClr val="0F0F0F"/>
                </a:solidFill>
                <a:effectLst/>
                <a:latin typeface="Söhne"/>
              </a:rPr>
              <a:t>tanıtarak</a:t>
            </a:r>
            <a:r>
              <a:rPr lang="en-GB" b="0" i="0" dirty="0">
                <a:solidFill>
                  <a:srgbClr val="0F0F0F"/>
                </a:solidFill>
                <a:effectLst/>
                <a:latin typeface="Söhne"/>
              </a:rPr>
              <a:t> her </a:t>
            </a:r>
            <a:r>
              <a:rPr lang="en-GB" b="0" i="0" dirty="0" err="1">
                <a:solidFill>
                  <a:srgbClr val="0F0F0F"/>
                </a:solidFill>
                <a:effectLst/>
                <a:latin typeface="Söhne"/>
              </a:rPr>
              <a:t>deneyin</a:t>
            </a:r>
            <a:r>
              <a:rPr lang="en-GB" b="0" i="0" dirty="0">
                <a:solidFill>
                  <a:srgbClr val="0F0F0F"/>
                </a:solidFill>
                <a:effectLst/>
                <a:latin typeface="Söhne"/>
              </a:rPr>
              <a:t> </a:t>
            </a:r>
            <a:r>
              <a:rPr lang="en-GB" b="0" i="0" dirty="0" err="1">
                <a:solidFill>
                  <a:srgbClr val="0F0F0F"/>
                </a:solidFill>
                <a:effectLst/>
                <a:latin typeface="Söhne"/>
              </a:rPr>
              <a:t>sağlığımızdan</a:t>
            </a:r>
            <a:r>
              <a:rPr lang="en-GB" b="0" i="0" dirty="0">
                <a:solidFill>
                  <a:srgbClr val="0F0F0F"/>
                </a:solidFill>
                <a:effectLst/>
                <a:latin typeface="Söhne"/>
              </a:rPr>
              <a:t> </a:t>
            </a:r>
            <a:r>
              <a:rPr lang="en-GB" b="0" i="0" dirty="0" err="1">
                <a:solidFill>
                  <a:srgbClr val="0F0F0F"/>
                </a:solidFill>
                <a:effectLst/>
                <a:latin typeface="Söhne"/>
              </a:rPr>
              <a:t>ödün</a:t>
            </a:r>
            <a:r>
              <a:rPr lang="en-GB" b="0" i="0" dirty="0">
                <a:solidFill>
                  <a:srgbClr val="0F0F0F"/>
                </a:solidFill>
                <a:effectLst/>
                <a:latin typeface="Söhne"/>
              </a:rPr>
              <a:t> </a:t>
            </a:r>
            <a:r>
              <a:rPr lang="en-GB" b="0" i="0" dirty="0" err="1">
                <a:solidFill>
                  <a:srgbClr val="0F0F0F"/>
                </a:solidFill>
                <a:effectLst/>
                <a:latin typeface="Söhne"/>
              </a:rPr>
              <a:t>vermeden</a:t>
            </a:r>
            <a:r>
              <a:rPr lang="en-GB" b="0" i="0" dirty="0">
                <a:solidFill>
                  <a:srgbClr val="0F0F0F"/>
                </a:solidFill>
                <a:effectLst/>
                <a:latin typeface="Söhne"/>
              </a:rPr>
              <a:t> </a:t>
            </a:r>
            <a:r>
              <a:rPr lang="en-GB" b="0" i="0" dirty="0" err="1">
                <a:solidFill>
                  <a:srgbClr val="0F0F0F"/>
                </a:solidFill>
                <a:effectLst/>
                <a:latin typeface="Söhne"/>
              </a:rPr>
              <a:t>bilgiyi</a:t>
            </a:r>
            <a:r>
              <a:rPr lang="en-GB" b="0" i="0" dirty="0">
                <a:solidFill>
                  <a:srgbClr val="0F0F0F"/>
                </a:solidFill>
                <a:effectLst/>
                <a:latin typeface="Söhne"/>
              </a:rPr>
              <a:t> </a:t>
            </a:r>
            <a:r>
              <a:rPr lang="en-GB" b="0" i="0" dirty="0" err="1">
                <a:solidFill>
                  <a:srgbClr val="0F0F0F"/>
                </a:solidFill>
                <a:effectLst/>
                <a:latin typeface="Söhne"/>
              </a:rPr>
              <a:t>geliştirmesini</a:t>
            </a:r>
            <a:r>
              <a:rPr lang="en-GB" b="0" i="0" dirty="0">
                <a:solidFill>
                  <a:srgbClr val="0F0F0F"/>
                </a:solidFill>
                <a:effectLst/>
                <a:latin typeface="Söhne"/>
              </a:rPr>
              <a:t> </a:t>
            </a:r>
            <a:r>
              <a:rPr lang="en-GB" b="0" i="0" dirty="0" err="1">
                <a:solidFill>
                  <a:srgbClr val="0F0F0F"/>
                </a:solidFill>
                <a:effectLst/>
                <a:latin typeface="Söhne"/>
              </a:rPr>
              <a:t>sağla</a:t>
            </a:r>
            <a:r>
              <a:rPr lang="tr-TR" b="0" i="0" dirty="0" err="1">
                <a:solidFill>
                  <a:srgbClr val="0F0F0F"/>
                </a:solidFill>
                <a:effectLst/>
                <a:latin typeface="Söhne"/>
              </a:rPr>
              <a:t>mayı</a:t>
            </a:r>
            <a:r>
              <a:rPr lang="tr-TR" b="0" i="0" dirty="0">
                <a:solidFill>
                  <a:srgbClr val="0F0F0F"/>
                </a:solidFill>
                <a:effectLst/>
                <a:latin typeface="Söhne"/>
              </a:rPr>
              <a:t> amaçlamaktadır. Ayrıca </a:t>
            </a:r>
            <a:r>
              <a:rPr lang="tr-TR" b="0" i="0" dirty="0" err="1">
                <a:solidFill>
                  <a:srgbClr val="0F0F0F"/>
                </a:solidFill>
                <a:effectLst/>
                <a:latin typeface="Söhne"/>
              </a:rPr>
              <a:t>biyoemniyet</a:t>
            </a:r>
            <a:r>
              <a:rPr lang="tr-TR" b="0" i="0" dirty="0">
                <a:solidFill>
                  <a:srgbClr val="0F0F0F"/>
                </a:solidFill>
                <a:effectLst/>
                <a:latin typeface="Söhne"/>
              </a:rPr>
              <a:t> konusuna da kısaca değinilecektir.</a:t>
            </a:r>
            <a:endParaRPr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1500"/>
              </a:spcBef>
              <a:spcAft>
                <a:spcPts val="0"/>
              </a:spcAft>
              <a:buNone/>
            </a:pPr>
            <a:r>
              <a:rPr lang="en-US" dirty="0" err="1"/>
              <a:t>Kimyasal</a:t>
            </a:r>
            <a:r>
              <a:rPr lang="en-US" dirty="0"/>
              <a:t> </a:t>
            </a:r>
            <a:r>
              <a:rPr lang="en-US" dirty="0" err="1"/>
              <a:t>güvenlik</a:t>
            </a:r>
            <a:r>
              <a:rPr lang="tr-TR" dirty="0"/>
              <a:t> </a:t>
            </a:r>
          </a:p>
          <a:p>
            <a:pPr marL="0" lvl="0" indent="0" algn="l" rtl="0">
              <a:spcBef>
                <a:spcPts val="1500"/>
              </a:spcBef>
              <a:spcAft>
                <a:spcPts val="0"/>
              </a:spcAft>
              <a:buNone/>
            </a:pPr>
            <a:r>
              <a:rPr lang="en-US" dirty="0" err="1"/>
              <a:t>Kimyasal</a:t>
            </a:r>
            <a:r>
              <a:rPr lang="en-US" dirty="0"/>
              <a:t> </a:t>
            </a:r>
            <a:r>
              <a:rPr lang="en-US" dirty="0" err="1"/>
              <a:t>güvenlik</a:t>
            </a:r>
            <a:r>
              <a:rPr lang="en-US" dirty="0"/>
              <a:t> </a:t>
            </a:r>
            <a:r>
              <a:rPr lang="en-US" dirty="0" err="1"/>
              <a:t>laboratuvar</a:t>
            </a:r>
            <a:r>
              <a:rPr lang="en-US" dirty="0"/>
              <a:t> </a:t>
            </a:r>
            <a:r>
              <a:rPr lang="en-US" dirty="0" err="1"/>
              <a:t>güvenliğinin</a:t>
            </a:r>
            <a:r>
              <a:rPr lang="en-US" dirty="0"/>
              <a:t> </a:t>
            </a:r>
            <a:r>
              <a:rPr lang="en-US" dirty="0" err="1"/>
              <a:t>kritik</a:t>
            </a:r>
            <a:r>
              <a:rPr lang="en-US" dirty="0"/>
              <a:t> </a:t>
            </a:r>
            <a:r>
              <a:rPr lang="en-US" dirty="0" err="1"/>
              <a:t>bir</a:t>
            </a:r>
            <a:r>
              <a:rPr lang="en-US" dirty="0"/>
              <a:t> </a:t>
            </a:r>
            <a:r>
              <a:rPr lang="en-US" dirty="0" err="1"/>
              <a:t>yönüdür</a:t>
            </a:r>
            <a:r>
              <a:rPr lang="en-US" dirty="0"/>
              <a:t>. Bu, </a:t>
            </a:r>
            <a:r>
              <a:rPr lang="en-US" dirty="0" err="1"/>
              <a:t>kimyasalların</a:t>
            </a:r>
            <a:r>
              <a:rPr lang="en-US" dirty="0"/>
              <a:t> </a:t>
            </a:r>
            <a:r>
              <a:rPr lang="en-US" dirty="0" err="1"/>
              <a:t>uygun</a:t>
            </a:r>
            <a:r>
              <a:rPr lang="en-US" dirty="0"/>
              <a:t> </a:t>
            </a:r>
            <a:r>
              <a:rPr lang="en-US" dirty="0" err="1"/>
              <a:t>şekilde</a:t>
            </a:r>
            <a:r>
              <a:rPr lang="en-US" dirty="0"/>
              <a:t> </a:t>
            </a:r>
            <a:r>
              <a:rPr lang="en-US" dirty="0" err="1"/>
              <a:t>etiketlenmesini</a:t>
            </a:r>
            <a:r>
              <a:rPr lang="en-US" dirty="0"/>
              <a:t>, </a:t>
            </a:r>
            <a:r>
              <a:rPr lang="en-US" dirty="0" err="1"/>
              <a:t>güvenli</a:t>
            </a:r>
            <a:r>
              <a:rPr lang="en-US" dirty="0"/>
              <a:t> </a:t>
            </a:r>
            <a:r>
              <a:rPr lang="en-US" dirty="0" err="1"/>
              <a:t>uygulamalarını</a:t>
            </a:r>
            <a:r>
              <a:rPr lang="en-US" dirty="0"/>
              <a:t> </a:t>
            </a:r>
            <a:r>
              <a:rPr lang="en-US" dirty="0" err="1"/>
              <a:t>ve</a:t>
            </a:r>
            <a:r>
              <a:rPr lang="en-US" dirty="0"/>
              <a:t> </a:t>
            </a:r>
            <a:r>
              <a:rPr lang="en-US" dirty="0" err="1"/>
              <a:t>depolanmasını</a:t>
            </a:r>
            <a:r>
              <a:rPr lang="en-US" dirty="0"/>
              <a:t>, </a:t>
            </a:r>
            <a:r>
              <a:rPr lang="en-US" dirty="0" err="1"/>
              <a:t>taşınmasını</a:t>
            </a:r>
            <a:r>
              <a:rPr lang="en-US" dirty="0"/>
              <a:t> </a:t>
            </a:r>
            <a:r>
              <a:rPr lang="en-US" dirty="0" err="1"/>
              <a:t>ve</a:t>
            </a:r>
            <a:r>
              <a:rPr lang="en-US" dirty="0"/>
              <a:t> </a:t>
            </a:r>
            <a:r>
              <a:rPr lang="en-US" dirty="0" err="1"/>
              <a:t>imha</a:t>
            </a:r>
            <a:r>
              <a:rPr lang="en-US" dirty="0"/>
              <a:t> </a:t>
            </a:r>
            <a:r>
              <a:rPr lang="en-US" dirty="0" err="1"/>
              <a:t>edilmesini</a:t>
            </a:r>
            <a:r>
              <a:rPr lang="en-US" dirty="0"/>
              <a:t> </a:t>
            </a:r>
            <a:r>
              <a:rPr lang="en-US" dirty="0" err="1"/>
              <a:t>içerir</a:t>
            </a:r>
            <a:r>
              <a:rPr lang="en-US" dirty="0"/>
              <a:t>. </a:t>
            </a:r>
            <a:r>
              <a:rPr lang="en-US" dirty="0" err="1"/>
              <a:t>Güvenlik</a:t>
            </a:r>
            <a:r>
              <a:rPr lang="en-US" dirty="0"/>
              <a:t> </a:t>
            </a:r>
            <a:r>
              <a:rPr lang="en-US" dirty="0" err="1"/>
              <a:t>veri</a:t>
            </a:r>
            <a:r>
              <a:rPr lang="en-US" dirty="0"/>
              <a:t> </a:t>
            </a:r>
            <a:r>
              <a:rPr lang="en-US" dirty="0" err="1"/>
              <a:t>sayfaları</a:t>
            </a:r>
            <a:r>
              <a:rPr lang="en-US" dirty="0"/>
              <a:t> (SDS) </a:t>
            </a:r>
            <a:r>
              <a:rPr lang="en-US" dirty="0" err="1"/>
              <a:t>kolayca</a:t>
            </a:r>
            <a:r>
              <a:rPr lang="en-US" dirty="0"/>
              <a:t> </a:t>
            </a:r>
            <a:r>
              <a:rPr lang="en-US" dirty="0" err="1"/>
              <a:t>erişilebilir</a:t>
            </a:r>
            <a:r>
              <a:rPr lang="en-US" dirty="0"/>
              <a:t> </a:t>
            </a:r>
            <a:r>
              <a:rPr lang="en-US" dirty="0" err="1"/>
              <a:t>olmalıdır</a:t>
            </a:r>
            <a:r>
              <a:rPr lang="en-US" dirty="0"/>
              <a:t>. Her </a:t>
            </a:r>
            <a:r>
              <a:rPr lang="en-US" dirty="0" err="1"/>
              <a:t>kimyasal</a:t>
            </a:r>
            <a:r>
              <a:rPr lang="en-US" dirty="0"/>
              <a:t> </a:t>
            </a:r>
            <a:r>
              <a:rPr lang="en-US" dirty="0" err="1"/>
              <a:t>etiketlenmelidir</a:t>
            </a:r>
            <a:r>
              <a:rPr lang="en-US" dirty="0"/>
              <a:t>.</a:t>
            </a:r>
            <a:endParaRPr lang="tr-TR" dirty="0"/>
          </a:p>
          <a:p>
            <a:pPr marL="0" lvl="0" indent="0" algn="l" rtl="0">
              <a:spcBef>
                <a:spcPts val="1500"/>
              </a:spcBef>
              <a:spcAft>
                <a:spcPts val="0"/>
              </a:spcAft>
              <a:buNone/>
            </a:pPr>
            <a:r>
              <a:rPr lang="en-US" dirty="0" err="1"/>
              <a:t>Biyolojik</a:t>
            </a:r>
            <a:r>
              <a:rPr lang="en-US" dirty="0"/>
              <a:t> </a:t>
            </a:r>
            <a:r>
              <a:rPr lang="en-US" dirty="0" err="1"/>
              <a:t>Güvenlik</a:t>
            </a:r>
            <a:endParaRPr lang="tr-TR" dirty="0"/>
          </a:p>
          <a:p>
            <a:pPr marL="0" lvl="0" indent="0" algn="l" rtl="0">
              <a:spcBef>
                <a:spcPts val="1500"/>
              </a:spcBef>
              <a:spcAft>
                <a:spcPts val="0"/>
              </a:spcAft>
              <a:buNone/>
            </a:pPr>
            <a:r>
              <a:rPr lang="en-US" dirty="0" err="1"/>
              <a:t>Mikroorganizmalar</a:t>
            </a:r>
            <a:r>
              <a:rPr lang="en-US" dirty="0"/>
              <a:t> </a:t>
            </a:r>
            <a:r>
              <a:rPr lang="en-US" dirty="0" err="1"/>
              <a:t>ve</a:t>
            </a:r>
            <a:r>
              <a:rPr lang="en-US" dirty="0"/>
              <a:t> </a:t>
            </a:r>
            <a:r>
              <a:rPr lang="en-US" dirty="0" err="1"/>
              <a:t>biyolojik</a:t>
            </a:r>
            <a:r>
              <a:rPr lang="en-US" dirty="0"/>
              <a:t> </a:t>
            </a:r>
            <a:r>
              <a:rPr lang="en-US" dirty="0" err="1"/>
              <a:t>materyallerle</a:t>
            </a:r>
            <a:r>
              <a:rPr lang="en-US" dirty="0"/>
              <a:t> </a:t>
            </a:r>
            <a:r>
              <a:rPr lang="en-US" dirty="0" err="1"/>
              <a:t>çalışmak</a:t>
            </a:r>
            <a:r>
              <a:rPr lang="en-US" dirty="0"/>
              <a:t> her zaman </a:t>
            </a:r>
            <a:r>
              <a:rPr lang="en-US" dirty="0" err="1"/>
              <a:t>zararlı</a:t>
            </a:r>
            <a:r>
              <a:rPr lang="en-US" dirty="0"/>
              <a:t> </a:t>
            </a:r>
            <a:r>
              <a:rPr lang="en-US" dirty="0" err="1"/>
              <a:t>sonuçlar</a:t>
            </a:r>
            <a:r>
              <a:rPr lang="en-US" dirty="0"/>
              <a:t> </a:t>
            </a:r>
            <a:r>
              <a:rPr lang="en-US" dirty="0" err="1"/>
              <a:t>doğurabilir</a:t>
            </a:r>
            <a:r>
              <a:rPr lang="en-US" dirty="0"/>
              <a:t>. </a:t>
            </a:r>
            <a:r>
              <a:rPr lang="en-US" dirty="0" err="1"/>
              <a:t>Laboratuvar</a:t>
            </a:r>
            <a:r>
              <a:rPr lang="en-US" dirty="0"/>
              <a:t> </a:t>
            </a:r>
            <a:r>
              <a:rPr lang="en-US" dirty="0" err="1"/>
              <a:t>Biyogüvenlik</a:t>
            </a:r>
            <a:r>
              <a:rPr lang="en-US" dirty="0"/>
              <a:t> </a:t>
            </a:r>
            <a:r>
              <a:rPr lang="en-US" dirty="0" err="1"/>
              <a:t>seviyelerine</a:t>
            </a:r>
            <a:r>
              <a:rPr lang="en-US" dirty="0"/>
              <a:t> (BSL) </a:t>
            </a:r>
            <a:r>
              <a:rPr lang="en-US" dirty="0" err="1"/>
              <a:t>göre</a:t>
            </a:r>
            <a:r>
              <a:rPr lang="en-US" dirty="0"/>
              <a:t> </a:t>
            </a:r>
            <a:r>
              <a:rPr lang="en-US" dirty="0" err="1"/>
              <a:t>tasarlanmalıdır</a:t>
            </a:r>
            <a:r>
              <a:rPr lang="en-US" dirty="0"/>
              <a:t>. </a:t>
            </a:r>
            <a:r>
              <a:rPr lang="en-US" dirty="0" err="1"/>
              <a:t>Muhafaza</a:t>
            </a:r>
            <a:r>
              <a:rPr lang="en-US" dirty="0"/>
              <a:t> </a:t>
            </a:r>
            <a:r>
              <a:rPr lang="en-US" dirty="0" err="1"/>
              <a:t>edilmesi</a:t>
            </a:r>
            <a:r>
              <a:rPr lang="en-US" dirty="0"/>
              <a:t> </a:t>
            </a:r>
            <a:r>
              <a:rPr lang="en-US" dirty="0" err="1"/>
              <a:t>ve</a:t>
            </a:r>
            <a:r>
              <a:rPr lang="en-US" dirty="0"/>
              <a:t> </a:t>
            </a:r>
            <a:r>
              <a:rPr lang="en-US" dirty="0" err="1"/>
              <a:t>uygun</a:t>
            </a:r>
            <a:r>
              <a:rPr lang="en-US" dirty="0"/>
              <a:t> </a:t>
            </a:r>
            <a:r>
              <a:rPr lang="en-US" dirty="0" err="1"/>
              <a:t>şekilde</a:t>
            </a:r>
            <a:r>
              <a:rPr lang="en-US" dirty="0"/>
              <a:t> </a:t>
            </a:r>
            <a:r>
              <a:rPr lang="en-US" dirty="0" err="1"/>
              <a:t>imha</a:t>
            </a:r>
            <a:r>
              <a:rPr lang="en-US" dirty="0"/>
              <a:t> </a:t>
            </a:r>
            <a:r>
              <a:rPr lang="en-US" dirty="0" err="1"/>
              <a:t>edilmesi</a:t>
            </a:r>
            <a:r>
              <a:rPr lang="en-US" dirty="0"/>
              <a:t> </a:t>
            </a:r>
            <a:r>
              <a:rPr lang="en-US" dirty="0" err="1"/>
              <a:t>büyük</a:t>
            </a:r>
            <a:r>
              <a:rPr lang="en-US" dirty="0"/>
              <a:t> </a:t>
            </a:r>
            <a:r>
              <a:rPr lang="en-US" dirty="0" err="1"/>
              <a:t>önem</a:t>
            </a:r>
            <a:r>
              <a:rPr lang="en-US" dirty="0"/>
              <a:t> </a:t>
            </a:r>
            <a:r>
              <a:rPr lang="en-US" dirty="0" err="1"/>
              <a:t>taşımaktadır</a:t>
            </a:r>
            <a:r>
              <a:rPr lang="en-US" dirty="0"/>
              <a:t>.</a:t>
            </a:r>
            <a:endParaRPr lang="tr-TR" dirty="0"/>
          </a:p>
          <a:p>
            <a:pPr marL="0" lvl="0" indent="0" algn="l" rtl="0">
              <a:spcBef>
                <a:spcPts val="1500"/>
              </a:spcBef>
              <a:spcAft>
                <a:spcPts val="0"/>
              </a:spcAft>
              <a:buNone/>
            </a:pPr>
            <a:r>
              <a:rPr lang="en-US" dirty="0" err="1"/>
              <a:t>Ekipman</a:t>
            </a:r>
            <a:r>
              <a:rPr lang="en-US" dirty="0"/>
              <a:t> </a:t>
            </a:r>
            <a:r>
              <a:rPr lang="en-US" dirty="0" err="1"/>
              <a:t>Güvenliği</a:t>
            </a:r>
            <a:endParaRPr lang="tr-TR" dirty="0"/>
          </a:p>
          <a:p>
            <a:pPr marL="0" lvl="0" indent="0" algn="l" rtl="0">
              <a:spcBef>
                <a:spcPts val="1500"/>
              </a:spcBef>
              <a:spcAft>
                <a:spcPts val="0"/>
              </a:spcAft>
              <a:buNone/>
            </a:pPr>
            <a:r>
              <a:rPr lang="en-US" dirty="0" err="1"/>
              <a:t>Laboratuvar</a:t>
            </a:r>
            <a:r>
              <a:rPr lang="en-US" dirty="0"/>
              <a:t> </a:t>
            </a:r>
            <a:r>
              <a:rPr lang="en-US" dirty="0" err="1"/>
              <a:t>ekipmanları</a:t>
            </a:r>
            <a:r>
              <a:rPr lang="en-US" dirty="0"/>
              <a:t> </a:t>
            </a:r>
            <a:r>
              <a:rPr lang="en-US" dirty="0" err="1"/>
              <a:t>güvenli</a:t>
            </a:r>
            <a:r>
              <a:rPr lang="en-US" dirty="0"/>
              <a:t> </a:t>
            </a:r>
            <a:r>
              <a:rPr lang="en-US" dirty="0" err="1"/>
              <a:t>bir</a:t>
            </a:r>
            <a:r>
              <a:rPr lang="en-US" dirty="0"/>
              <a:t> </a:t>
            </a:r>
            <a:r>
              <a:rPr lang="en-US" dirty="0" err="1"/>
              <a:t>şekilde</a:t>
            </a:r>
            <a:r>
              <a:rPr lang="en-US" dirty="0"/>
              <a:t> </a:t>
            </a:r>
            <a:r>
              <a:rPr lang="en-US" dirty="0" err="1"/>
              <a:t>çalıştırılmalıdır</a:t>
            </a:r>
            <a:r>
              <a:rPr lang="en-US" dirty="0"/>
              <a:t>. </a:t>
            </a:r>
            <a:r>
              <a:rPr lang="en-US" dirty="0" err="1"/>
              <a:t>Ekipmanların</a:t>
            </a:r>
            <a:r>
              <a:rPr lang="en-US" dirty="0"/>
              <a:t> </a:t>
            </a:r>
            <a:r>
              <a:rPr lang="en-US" dirty="0" err="1"/>
              <a:t>bakımı</a:t>
            </a:r>
            <a:r>
              <a:rPr lang="en-US" dirty="0"/>
              <a:t> </a:t>
            </a:r>
            <a:r>
              <a:rPr lang="en-US" dirty="0" err="1"/>
              <a:t>ve</a:t>
            </a:r>
            <a:r>
              <a:rPr lang="en-US" dirty="0"/>
              <a:t> </a:t>
            </a:r>
            <a:r>
              <a:rPr lang="en-US" dirty="0" err="1"/>
              <a:t>kalibrasyonu</a:t>
            </a:r>
            <a:r>
              <a:rPr lang="en-US" dirty="0"/>
              <a:t> </a:t>
            </a:r>
            <a:r>
              <a:rPr lang="en-US" dirty="0" err="1"/>
              <a:t>çok</a:t>
            </a:r>
            <a:r>
              <a:rPr lang="en-US" dirty="0"/>
              <a:t> </a:t>
            </a:r>
            <a:r>
              <a:rPr lang="en-US" dirty="0" err="1"/>
              <a:t>önemlidir</a:t>
            </a:r>
            <a:r>
              <a:rPr lang="en-US" dirty="0"/>
              <a:t>. </a:t>
            </a:r>
            <a:r>
              <a:rPr lang="en-US" dirty="0" err="1"/>
              <a:t>Ekipman</a:t>
            </a:r>
            <a:r>
              <a:rPr lang="en-US" dirty="0"/>
              <a:t> </a:t>
            </a:r>
            <a:r>
              <a:rPr lang="en-US" dirty="0" err="1"/>
              <a:t>arızaları</a:t>
            </a:r>
            <a:r>
              <a:rPr lang="en-US" dirty="0"/>
              <a:t> </a:t>
            </a:r>
            <a:r>
              <a:rPr lang="en-US" dirty="0" err="1"/>
              <a:t>derhal</a:t>
            </a:r>
            <a:r>
              <a:rPr lang="en-US" dirty="0"/>
              <a:t> </a:t>
            </a:r>
            <a:r>
              <a:rPr lang="en-US" dirty="0" err="1"/>
              <a:t>bildirilmelidir</a:t>
            </a:r>
            <a:r>
              <a:rPr lang="tr-TR" dirty="0"/>
              <a:t>.</a:t>
            </a:r>
          </a:p>
          <a:p>
            <a:pPr marL="0" lvl="0" indent="0" algn="l" rtl="0">
              <a:spcBef>
                <a:spcPts val="1500"/>
              </a:spcBef>
              <a:spcAft>
                <a:spcPts val="0"/>
              </a:spcAft>
              <a:buNone/>
            </a:pPr>
            <a:r>
              <a:rPr lang="tr-TR" dirty="0"/>
              <a:t>Bunlar her laboratuvarda gözetilmesi gereken minimum güvenlik öğeleridir. Ayrıca çalışılan materyale özgü olarak laboratuvarlarda farklı güvenlik gereklilikleri de bulunabilir. Söz gelimi radyoaktif ajanlarla çalışılan laboratuvarlarda buna özgü güvenlik önlemleri alınmalıdır</a:t>
            </a:r>
            <a:endParaRPr dirty="0"/>
          </a:p>
        </p:txBody>
      </p:sp>
      <p:sp>
        <p:nvSpPr>
          <p:cNvPr id="248" name="Google Shape;24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800"/>
              </a:spcBef>
              <a:spcAft>
                <a:spcPts val="0"/>
              </a:spcAft>
              <a:buNone/>
            </a:pPr>
            <a:r>
              <a:rPr lang="en-US" dirty="0" err="1"/>
              <a:t>Kişisel</a:t>
            </a:r>
            <a:r>
              <a:rPr lang="en-US" dirty="0"/>
              <a:t> </a:t>
            </a:r>
            <a:r>
              <a:rPr lang="en-US" dirty="0" err="1"/>
              <a:t>temizlik</a:t>
            </a:r>
            <a:endParaRPr lang="tr-TR" dirty="0"/>
          </a:p>
          <a:p>
            <a:pPr marL="0" lvl="0" indent="0" algn="l" rtl="0">
              <a:lnSpc>
                <a:spcPct val="107000"/>
              </a:lnSpc>
              <a:spcBef>
                <a:spcPts val="800"/>
              </a:spcBef>
              <a:spcAft>
                <a:spcPts val="0"/>
              </a:spcAft>
              <a:buNone/>
            </a:pPr>
            <a:r>
              <a:rPr lang="en-US" dirty="0"/>
              <a:t>İyi </a:t>
            </a:r>
            <a:r>
              <a:rPr lang="en-US" dirty="0" err="1"/>
              <a:t>kişisel</a:t>
            </a:r>
            <a:r>
              <a:rPr lang="en-US" dirty="0"/>
              <a:t> </a:t>
            </a:r>
            <a:r>
              <a:rPr lang="en-US" dirty="0" err="1"/>
              <a:t>hijyeni</a:t>
            </a:r>
            <a:r>
              <a:rPr lang="en-US" dirty="0"/>
              <a:t> </a:t>
            </a:r>
            <a:r>
              <a:rPr lang="en-US" dirty="0" err="1"/>
              <a:t>korumak</a:t>
            </a:r>
            <a:r>
              <a:rPr lang="en-US" dirty="0"/>
              <a:t> </a:t>
            </a:r>
            <a:r>
              <a:rPr lang="en-US" dirty="0" err="1"/>
              <a:t>çok</a:t>
            </a:r>
            <a:r>
              <a:rPr lang="en-US" dirty="0"/>
              <a:t> </a:t>
            </a:r>
            <a:r>
              <a:rPr lang="en-US" dirty="0" err="1"/>
              <a:t>önemlidir</a:t>
            </a:r>
            <a:r>
              <a:rPr lang="en-US" dirty="0"/>
              <a:t>. </a:t>
            </a:r>
            <a:r>
              <a:rPr lang="en-US" dirty="0" err="1"/>
              <a:t>Özellikle</a:t>
            </a:r>
            <a:r>
              <a:rPr lang="en-US" dirty="0"/>
              <a:t> </a:t>
            </a:r>
            <a:r>
              <a:rPr lang="en-US" dirty="0" err="1"/>
              <a:t>kimyasallarla</a:t>
            </a:r>
            <a:r>
              <a:rPr lang="en-US" dirty="0"/>
              <a:t> </a:t>
            </a:r>
            <a:r>
              <a:rPr lang="en-US" dirty="0" err="1"/>
              <a:t>temas</a:t>
            </a:r>
            <a:r>
              <a:rPr lang="en-US" dirty="0"/>
              <a:t> </a:t>
            </a:r>
            <a:r>
              <a:rPr lang="en-US" dirty="0" err="1"/>
              <a:t>ettikten</a:t>
            </a:r>
            <a:r>
              <a:rPr lang="en-US" dirty="0"/>
              <a:t> </a:t>
            </a:r>
            <a:r>
              <a:rPr lang="en-US" dirty="0" err="1"/>
              <a:t>sonra</a:t>
            </a:r>
            <a:r>
              <a:rPr lang="en-US" dirty="0"/>
              <a:t> </a:t>
            </a:r>
            <a:r>
              <a:rPr lang="en-US" dirty="0" err="1"/>
              <a:t>ellerinizi</a:t>
            </a:r>
            <a:r>
              <a:rPr lang="en-US" dirty="0"/>
              <a:t> </a:t>
            </a:r>
            <a:r>
              <a:rPr lang="en-US" dirty="0" err="1"/>
              <a:t>düzenli</a:t>
            </a:r>
            <a:r>
              <a:rPr lang="en-US" dirty="0"/>
              <a:t> </a:t>
            </a:r>
            <a:r>
              <a:rPr lang="en-US" dirty="0" err="1"/>
              <a:t>olarak</a:t>
            </a:r>
            <a:r>
              <a:rPr lang="en-US" dirty="0"/>
              <a:t> </a:t>
            </a:r>
            <a:r>
              <a:rPr lang="en-US" dirty="0" err="1"/>
              <a:t>yıkayın</a:t>
            </a:r>
            <a:r>
              <a:rPr lang="en-US" dirty="0"/>
              <a:t> </a:t>
            </a:r>
            <a:r>
              <a:rPr lang="en-US" dirty="0" err="1"/>
              <a:t>ve</a:t>
            </a:r>
            <a:r>
              <a:rPr lang="en-US" dirty="0"/>
              <a:t> </a:t>
            </a:r>
            <a:r>
              <a:rPr lang="en-US" dirty="0" err="1"/>
              <a:t>laboratuvardayken</a:t>
            </a:r>
            <a:r>
              <a:rPr lang="en-US" dirty="0"/>
              <a:t> </a:t>
            </a:r>
            <a:r>
              <a:rPr lang="en-US" dirty="0" err="1"/>
              <a:t>yüzünüze</a:t>
            </a:r>
            <a:r>
              <a:rPr lang="en-US" dirty="0"/>
              <a:t>, </a:t>
            </a:r>
            <a:r>
              <a:rPr lang="en-US" dirty="0" err="1"/>
              <a:t>ağzınıza</a:t>
            </a:r>
            <a:r>
              <a:rPr lang="en-US" dirty="0"/>
              <a:t> </a:t>
            </a:r>
            <a:r>
              <a:rPr lang="en-US" dirty="0" err="1"/>
              <a:t>veya</a:t>
            </a:r>
            <a:r>
              <a:rPr lang="en-US" dirty="0"/>
              <a:t> </a:t>
            </a:r>
            <a:r>
              <a:rPr lang="en-US" dirty="0" err="1"/>
              <a:t>gözlerinize</a:t>
            </a:r>
            <a:r>
              <a:rPr lang="en-US" dirty="0"/>
              <a:t> </a:t>
            </a:r>
            <a:r>
              <a:rPr lang="en-US" dirty="0" err="1"/>
              <a:t>dokunmaktan</a:t>
            </a:r>
            <a:r>
              <a:rPr lang="en-US" dirty="0"/>
              <a:t> </a:t>
            </a:r>
            <a:r>
              <a:rPr lang="en-US" dirty="0" err="1"/>
              <a:t>kaçının</a:t>
            </a:r>
            <a:r>
              <a:rPr lang="en-US" dirty="0"/>
              <a:t>.</a:t>
            </a:r>
            <a:endParaRPr lang="tr-TR" dirty="0"/>
          </a:p>
          <a:p>
            <a:pPr marL="0" lvl="0" indent="0" algn="l" rtl="0">
              <a:lnSpc>
                <a:spcPct val="107000"/>
              </a:lnSpc>
              <a:spcBef>
                <a:spcPts val="800"/>
              </a:spcBef>
              <a:spcAft>
                <a:spcPts val="0"/>
              </a:spcAft>
              <a:buNone/>
            </a:pPr>
            <a:r>
              <a:rPr lang="en-US" dirty="0" err="1"/>
              <a:t>Laboratuvar</a:t>
            </a:r>
            <a:r>
              <a:rPr lang="en-US" dirty="0"/>
              <a:t> </a:t>
            </a:r>
            <a:r>
              <a:rPr lang="en-US" dirty="0" err="1"/>
              <a:t>Kuralları</a:t>
            </a:r>
            <a:endParaRPr lang="tr-TR" dirty="0"/>
          </a:p>
          <a:p>
            <a:pPr marL="0" lvl="0" indent="0" algn="l" rtl="0">
              <a:lnSpc>
                <a:spcPct val="107000"/>
              </a:lnSpc>
              <a:spcBef>
                <a:spcPts val="800"/>
              </a:spcBef>
              <a:spcAft>
                <a:spcPts val="0"/>
              </a:spcAft>
              <a:buNone/>
            </a:pPr>
            <a:r>
              <a:rPr lang="en-US" dirty="0" err="1"/>
              <a:t>Laboratuvarda</a:t>
            </a:r>
            <a:r>
              <a:rPr lang="en-US" dirty="0"/>
              <a:t> </a:t>
            </a:r>
            <a:r>
              <a:rPr lang="en-US" dirty="0" err="1"/>
              <a:t>uygun</a:t>
            </a:r>
            <a:r>
              <a:rPr lang="en-US" dirty="0"/>
              <a:t> </a:t>
            </a:r>
            <a:r>
              <a:rPr lang="en-US" dirty="0" err="1"/>
              <a:t>davranış</a:t>
            </a:r>
            <a:r>
              <a:rPr lang="en-US" dirty="0"/>
              <a:t> </a:t>
            </a:r>
            <a:r>
              <a:rPr lang="en-US" dirty="0" err="1"/>
              <a:t>ve</a:t>
            </a:r>
            <a:r>
              <a:rPr lang="en-US" dirty="0"/>
              <a:t> </a:t>
            </a:r>
            <a:r>
              <a:rPr lang="en-US" dirty="0" err="1"/>
              <a:t>davranış</a:t>
            </a:r>
            <a:r>
              <a:rPr lang="en-US" dirty="0"/>
              <a:t> </a:t>
            </a:r>
            <a:r>
              <a:rPr lang="en-US" dirty="0" err="1"/>
              <a:t>esastır</a:t>
            </a:r>
            <a:r>
              <a:rPr lang="en-US" dirty="0"/>
              <a:t>. </a:t>
            </a:r>
            <a:r>
              <a:rPr lang="en-US" dirty="0" err="1"/>
              <a:t>Diğer</a:t>
            </a:r>
            <a:r>
              <a:rPr lang="en-US" dirty="0"/>
              <a:t> </a:t>
            </a:r>
            <a:r>
              <a:rPr lang="en-US" dirty="0" err="1"/>
              <a:t>çalışanlara</a:t>
            </a:r>
            <a:r>
              <a:rPr lang="en-US" dirty="0"/>
              <a:t> </a:t>
            </a:r>
            <a:r>
              <a:rPr lang="en-US" dirty="0" err="1"/>
              <a:t>ve</a:t>
            </a:r>
            <a:r>
              <a:rPr lang="en-US" dirty="0"/>
              <a:t> </a:t>
            </a:r>
            <a:r>
              <a:rPr lang="en-US" dirty="0" err="1"/>
              <a:t>onların</a:t>
            </a:r>
            <a:r>
              <a:rPr lang="en-US" dirty="0"/>
              <a:t> </a:t>
            </a:r>
            <a:r>
              <a:rPr lang="en-US" dirty="0" err="1"/>
              <a:t>çalışma</a:t>
            </a:r>
            <a:r>
              <a:rPr lang="en-US" dirty="0"/>
              <a:t> </a:t>
            </a:r>
            <a:r>
              <a:rPr lang="en-US" dirty="0" err="1"/>
              <a:t>alanlarına</a:t>
            </a:r>
            <a:r>
              <a:rPr lang="en-US" dirty="0"/>
              <a:t> </a:t>
            </a:r>
            <a:r>
              <a:rPr lang="en-US" dirty="0" err="1"/>
              <a:t>saygı</a:t>
            </a:r>
            <a:r>
              <a:rPr lang="en-US" dirty="0"/>
              <a:t> </a:t>
            </a:r>
            <a:r>
              <a:rPr lang="en-US" dirty="0" err="1"/>
              <a:t>gösterilmelidir</a:t>
            </a:r>
            <a:r>
              <a:rPr lang="en-US" dirty="0"/>
              <a:t>. İyi </a:t>
            </a:r>
            <a:r>
              <a:rPr lang="en-US" dirty="0" err="1"/>
              <a:t>düzeyde</a:t>
            </a:r>
            <a:r>
              <a:rPr lang="en-US" dirty="0"/>
              <a:t> </a:t>
            </a:r>
            <a:r>
              <a:rPr lang="en-US" dirty="0" err="1"/>
              <a:t>beceri</a:t>
            </a:r>
            <a:r>
              <a:rPr lang="en-US" dirty="0"/>
              <a:t> </a:t>
            </a:r>
            <a:r>
              <a:rPr lang="en-US" dirty="0" err="1"/>
              <a:t>iletişimi</a:t>
            </a:r>
            <a:r>
              <a:rPr lang="en-US" dirty="0"/>
              <a:t> </a:t>
            </a:r>
            <a:r>
              <a:rPr lang="en-US" dirty="0" err="1"/>
              <a:t>ve</a:t>
            </a:r>
            <a:r>
              <a:rPr lang="en-US" dirty="0"/>
              <a:t> </a:t>
            </a:r>
            <a:r>
              <a:rPr lang="en-US" dirty="0" err="1"/>
              <a:t>takım</a:t>
            </a:r>
            <a:r>
              <a:rPr lang="en-US" dirty="0"/>
              <a:t> </a:t>
            </a:r>
            <a:r>
              <a:rPr lang="en-US" dirty="0" err="1"/>
              <a:t>çalışması</a:t>
            </a:r>
            <a:r>
              <a:rPr lang="en-US" dirty="0"/>
              <a:t> </a:t>
            </a:r>
            <a:r>
              <a:rPr lang="en-US" dirty="0" err="1"/>
              <a:t>büyük</a:t>
            </a:r>
            <a:r>
              <a:rPr lang="en-US" dirty="0"/>
              <a:t> </a:t>
            </a:r>
            <a:r>
              <a:rPr lang="en-US" dirty="0" err="1"/>
              <a:t>önem</a:t>
            </a:r>
            <a:r>
              <a:rPr lang="en-US" dirty="0"/>
              <a:t> </a:t>
            </a:r>
            <a:r>
              <a:rPr lang="en-US" dirty="0" err="1"/>
              <a:t>taşımaktadır</a:t>
            </a:r>
            <a:r>
              <a:rPr lang="en-US" dirty="0"/>
              <a:t>.</a:t>
            </a:r>
            <a:endParaRPr lang="tr-TR" dirty="0"/>
          </a:p>
          <a:p>
            <a:pPr marL="0" lvl="0" indent="0" algn="l" rtl="0">
              <a:lnSpc>
                <a:spcPct val="107000"/>
              </a:lnSpc>
              <a:spcBef>
                <a:spcPts val="800"/>
              </a:spcBef>
              <a:spcAft>
                <a:spcPts val="0"/>
              </a:spcAft>
              <a:buNone/>
            </a:pPr>
            <a:r>
              <a:rPr lang="tr-TR" dirty="0"/>
              <a:t>Ortam </a:t>
            </a:r>
            <a:r>
              <a:rPr lang="en-US" dirty="0" err="1"/>
              <a:t>Temizli</a:t>
            </a:r>
            <a:r>
              <a:rPr lang="tr-TR" dirty="0" err="1"/>
              <a:t>ği</a:t>
            </a:r>
            <a:endParaRPr lang="tr-TR" dirty="0"/>
          </a:p>
          <a:p>
            <a:pPr marL="0" lvl="0" indent="0" algn="l" rtl="0">
              <a:lnSpc>
                <a:spcPct val="107000"/>
              </a:lnSpc>
              <a:spcBef>
                <a:spcPts val="800"/>
              </a:spcBef>
              <a:spcAft>
                <a:spcPts val="0"/>
              </a:spcAft>
              <a:buNone/>
            </a:pPr>
            <a:r>
              <a:rPr lang="en-US" dirty="0" err="1"/>
              <a:t>Laboratuvar</a:t>
            </a:r>
            <a:r>
              <a:rPr lang="en-US" dirty="0"/>
              <a:t> </a:t>
            </a:r>
            <a:r>
              <a:rPr lang="en-US" dirty="0" err="1"/>
              <a:t>çalışma</a:t>
            </a:r>
            <a:r>
              <a:rPr lang="en-US" dirty="0"/>
              <a:t> </a:t>
            </a:r>
            <a:r>
              <a:rPr lang="en-US" dirty="0" err="1"/>
              <a:t>alanını</a:t>
            </a:r>
            <a:r>
              <a:rPr lang="en-US" dirty="0"/>
              <a:t> </a:t>
            </a:r>
            <a:r>
              <a:rPr lang="en-US" dirty="0" err="1"/>
              <a:t>temiz</a:t>
            </a:r>
            <a:r>
              <a:rPr lang="en-US" dirty="0"/>
              <a:t> </a:t>
            </a:r>
            <a:r>
              <a:rPr lang="en-US" dirty="0" err="1"/>
              <a:t>ve</a:t>
            </a:r>
            <a:r>
              <a:rPr lang="en-US" dirty="0"/>
              <a:t> </a:t>
            </a:r>
            <a:r>
              <a:rPr lang="en-US" dirty="0" err="1"/>
              <a:t>düzenli</a:t>
            </a:r>
            <a:r>
              <a:rPr lang="en-US" dirty="0"/>
              <a:t> </a:t>
            </a:r>
            <a:r>
              <a:rPr lang="en-US" dirty="0" err="1"/>
              <a:t>tutun</a:t>
            </a:r>
            <a:r>
              <a:rPr lang="en-US" dirty="0"/>
              <a:t>. </a:t>
            </a:r>
            <a:r>
              <a:rPr lang="en-US" dirty="0" err="1"/>
              <a:t>Doğrudan</a:t>
            </a:r>
            <a:r>
              <a:rPr lang="en-US" dirty="0"/>
              <a:t> </a:t>
            </a:r>
            <a:r>
              <a:rPr lang="en-US" dirty="0" err="1"/>
              <a:t>güvenlik</a:t>
            </a:r>
            <a:r>
              <a:rPr lang="en-US" dirty="0"/>
              <a:t> </a:t>
            </a:r>
            <a:r>
              <a:rPr lang="en-US" dirty="0" err="1"/>
              <a:t>ve</a:t>
            </a:r>
            <a:r>
              <a:rPr lang="en-US" dirty="0"/>
              <a:t> </a:t>
            </a:r>
            <a:r>
              <a:rPr lang="en-US" dirty="0" err="1"/>
              <a:t>verimlilikle</a:t>
            </a:r>
            <a:r>
              <a:rPr lang="en-US" dirty="0"/>
              <a:t> </a:t>
            </a:r>
            <a:r>
              <a:rPr lang="en-US" dirty="0" err="1"/>
              <a:t>bağlantılıdır</a:t>
            </a:r>
            <a:r>
              <a:rPr lang="en-US" dirty="0"/>
              <a:t>. </a:t>
            </a:r>
            <a:r>
              <a:rPr lang="en-US" dirty="0" err="1"/>
              <a:t>Dağınıklık</a:t>
            </a:r>
            <a:r>
              <a:rPr lang="en-US" dirty="0"/>
              <a:t> </a:t>
            </a:r>
            <a:r>
              <a:rPr lang="en-US" dirty="0" err="1"/>
              <a:t>kazalara</a:t>
            </a:r>
            <a:r>
              <a:rPr lang="en-US" dirty="0"/>
              <a:t> </a:t>
            </a:r>
            <a:r>
              <a:rPr lang="en-US" dirty="0" err="1"/>
              <a:t>neden</a:t>
            </a:r>
            <a:r>
              <a:rPr lang="en-US" dirty="0"/>
              <a:t> </a:t>
            </a:r>
            <a:r>
              <a:rPr lang="en-US" dirty="0" err="1"/>
              <a:t>olabilir</a:t>
            </a:r>
            <a:r>
              <a:rPr lang="en-US" dirty="0"/>
              <a:t> </a:t>
            </a:r>
            <a:r>
              <a:rPr lang="en-US" dirty="0" err="1"/>
              <a:t>ve</a:t>
            </a:r>
            <a:r>
              <a:rPr lang="en-US" dirty="0"/>
              <a:t> </a:t>
            </a:r>
            <a:r>
              <a:rPr lang="en-US" dirty="0" err="1"/>
              <a:t>acil</a:t>
            </a:r>
            <a:r>
              <a:rPr lang="en-US" dirty="0"/>
              <a:t> </a:t>
            </a:r>
            <a:r>
              <a:rPr lang="en-US" dirty="0" err="1"/>
              <a:t>müdahale</a:t>
            </a:r>
            <a:r>
              <a:rPr lang="en-US" dirty="0"/>
              <a:t> </a:t>
            </a:r>
            <a:r>
              <a:rPr lang="en-US" dirty="0" err="1"/>
              <a:t>çabalarını</a:t>
            </a:r>
            <a:r>
              <a:rPr lang="en-US" dirty="0"/>
              <a:t> </a:t>
            </a:r>
            <a:r>
              <a:rPr lang="en-US" dirty="0" err="1"/>
              <a:t>engelleyebilir</a:t>
            </a:r>
            <a:r>
              <a:rPr lang="en-US" dirty="0"/>
              <a:t>. </a:t>
            </a:r>
            <a:r>
              <a:rPr lang="en-US" dirty="0" err="1"/>
              <a:t>Ortak</a:t>
            </a:r>
            <a:r>
              <a:rPr lang="en-US" dirty="0"/>
              <a:t> </a:t>
            </a:r>
            <a:r>
              <a:rPr lang="en-US" dirty="0" err="1"/>
              <a:t>temizlik</a:t>
            </a:r>
            <a:r>
              <a:rPr lang="en-US" dirty="0"/>
              <a:t> </a:t>
            </a:r>
            <a:r>
              <a:rPr lang="en-US" dirty="0" err="1"/>
              <a:t>kurallarına</a:t>
            </a:r>
            <a:r>
              <a:rPr lang="en-US" dirty="0"/>
              <a:t> </a:t>
            </a:r>
            <a:r>
              <a:rPr lang="en-US" dirty="0" err="1"/>
              <a:t>uymak</a:t>
            </a:r>
            <a:r>
              <a:rPr lang="en-US" dirty="0"/>
              <a:t> </a:t>
            </a:r>
            <a:r>
              <a:rPr lang="en-US" dirty="0" err="1"/>
              <a:t>şarttır</a:t>
            </a:r>
            <a:r>
              <a:rPr lang="en-US" dirty="0"/>
              <a:t>.</a:t>
            </a:r>
            <a:endParaRPr dirty="0"/>
          </a:p>
        </p:txBody>
      </p:sp>
      <p:sp>
        <p:nvSpPr>
          <p:cNvPr id="257" name="Google Shape;25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1800" b="0" i="0" u="none" strike="noStrike" baseline="0" dirty="0">
                <a:solidFill>
                  <a:srgbClr val="000000"/>
                </a:solidFill>
                <a:latin typeface="HCFME I+ Adv P 457 E 6 D"/>
              </a:rPr>
              <a:t>Doktora Sonrası Araştırma Görevlisi, Teflon tıpayla kapatılmış kalın duvarlı bir cam tüpte </a:t>
            </a:r>
            <a:r>
              <a:rPr lang="tr-TR" sz="1800" b="0" i="0" u="none" strike="noStrike" baseline="0" dirty="0" err="1">
                <a:solidFill>
                  <a:srgbClr val="000000"/>
                </a:solidFill>
                <a:latin typeface="HCFME I+ Adv P 457 E 6 D"/>
              </a:rPr>
              <a:t>hidroksimetilfurfural</a:t>
            </a:r>
            <a:r>
              <a:rPr lang="tr-TR" sz="1800" b="0" i="0" u="none" strike="noStrike" baseline="0" dirty="0">
                <a:solidFill>
                  <a:srgbClr val="000000"/>
                </a:solidFill>
                <a:latin typeface="HCFME I+ Adv P 457 E 6 D"/>
              </a:rPr>
              <a:t> (HMF) sentezi yaparken tüp patladı. Fiziksel hasar, işlemin gerçekleştirildiği kimyasal kabinle sınırlıydı. Davlumbazın ön yüzü ciddi şekilde çatlamış ve sentezin ısıtıldığı ocak plakası ciddi şekilde hasar görmüştü. Bildirilen herhangi bir yaralanma olmamıştı.</a:t>
            </a:r>
          </a:p>
          <a:p>
            <a:pPr marL="0" lvl="0" indent="0" algn="l" rtl="0">
              <a:spcBef>
                <a:spcPts val="0"/>
              </a:spcBef>
              <a:spcAft>
                <a:spcPts val="0"/>
              </a:spcAft>
              <a:buNone/>
            </a:pPr>
            <a:endParaRPr lang="tr-TR" sz="1800" b="0" i="0" u="none" strike="noStrike" baseline="0" dirty="0">
              <a:solidFill>
                <a:srgbClr val="000000"/>
              </a:solidFill>
              <a:latin typeface="HCFME I+ Adv P 457 E 6 D"/>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sz="1800" b="0" i="0" u="none" strike="noStrike" baseline="0" dirty="0">
                <a:solidFill>
                  <a:srgbClr val="000000"/>
                </a:solidFill>
                <a:latin typeface="HCFME I+ Adv P 457 E 6 D"/>
              </a:rPr>
              <a:t>Prosedür, uluslararası ilaç firmaları sponsorluğundaki hibe tarafından finanse edilen bir grup projeden biriydi. Yaklaşık 35 benzer deney bu projenin bir parçasıydı. Deneyin amacı, katalizör olarak silika-sülfürik asit kullanılarak sükrozun hidroksimetil </a:t>
            </a:r>
            <a:r>
              <a:rPr lang="tr-TR" sz="1800" b="0" i="0" u="none" strike="noStrike" baseline="0" dirty="0" err="1">
                <a:solidFill>
                  <a:srgbClr val="000000"/>
                </a:solidFill>
                <a:latin typeface="HCFME I+ Adv P 457 E 6 D"/>
              </a:rPr>
              <a:t>furfurala</a:t>
            </a:r>
            <a:r>
              <a:rPr lang="tr-TR" sz="1800" b="0" i="0" u="none" strike="noStrike" baseline="0" dirty="0">
                <a:solidFill>
                  <a:srgbClr val="000000"/>
                </a:solidFill>
                <a:latin typeface="HCFME I+ Adv P 457 E 6 D"/>
              </a:rPr>
              <a:t> dönüştürülmesiydi. İşlemde 500 mg sükroz, 250 mg katalizör, 3 ml doymuş sodyum klorür çözeltisi ve 9 ml </a:t>
            </a:r>
            <a:r>
              <a:rPr lang="tr-TR" sz="1800" b="0" i="0" u="none" strike="noStrike" baseline="0" dirty="0" err="1">
                <a:solidFill>
                  <a:srgbClr val="000000"/>
                </a:solidFill>
                <a:latin typeface="HCFME I+ Adv P 457 E 6 D"/>
              </a:rPr>
              <a:t>dimetilsülfoksitten</a:t>
            </a:r>
            <a:r>
              <a:rPr lang="tr-TR" sz="1800" b="0" i="0" u="none" strike="noStrike" baseline="0" dirty="0">
                <a:solidFill>
                  <a:srgbClr val="000000"/>
                </a:solidFill>
                <a:latin typeface="HCFME I+ Adv P 457 E 6 D"/>
              </a:rPr>
              <a:t> oluşan sulu bir faz kullanıldı. Prosedür, bu bileşenlerin, küçük bir manyetik karıştırma çubuğu kullanılarak sürekli karıştırılarak 6 saat boyunca 150°C'de Teflon vidalı kapaklı kalın duvarlı bir cam tüp içinde ısıtılmasını gerektiriyordu. Karıştırma hızının 200 rpm'ye ayarlandığı bildirildi. Reaksiyonu ısıtmak için </a:t>
            </a:r>
            <a:r>
              <a:rPr lang="tr-TR" sz="1800" b="0" i="0" u="none" strike="noStrike" baseline="0" dirty="0" err="1">
                <a:solidFill>
                  <a:srgbClr val="000000"/>
                </a:solidFill>
                <a:latin typeface="HCFME I+ Adv P 457 E 6 D"/>
              </a:rPr>
              <a:t>Corning</a:t>
            </a:r>
            <a:r>
              <a:rPr lang="tr-TR" sz="1800" b="0" i="0" u="none" strike="noStrike" baseline="0" dirty="0">
                <a:solidFill>
                  <a:srgbClr val="000000"/>
                </a:solidFill>
                <a:latin typeface="HCFME I+ Adv P 457 E 6 D"/>
              </a:rPr>
              <a:t> PC 420D sıcak plakanın üstüne yerleştirilen bir silikon yağı banyosu kullanıldı. Sıcak plakanın daha önce kullanılmadığı bildirildi, ancak görüşülen hiç kimse bunun bu laboratuvar için mi yeni yoksa yeni mi alınmış olduğunu belirleyemedi. Bu araştırma için ocak gözünün kullanım kılavuzu gözden geçirildi. Prosedür, kimyasal çeker ocak içinde, deney aparatının tamamen alçaltılmış kanattan yaklaşık 15-20 cm uzağa yerleştirilmesiyle gerçekleştirildi. Söz konusu deneyin yaklaşık 30 cm sağında benzer bir deney vardı. Diğer prosedürde farklı bir model ocak ve farklı bir karbonhidrat (selüloz) kullanıldı, ancak bunun dışında esasen aynıydı. Ayrıca kimyasal çeker ocağın içinde, sağ arka duvar boyunca yaklaşık 14 konteyner bulunuyordu; bunlardan bazıları tehlikeli atık olarak etiketlenmiş veya diğer atık olarak tanımlanmıştı. Bunlar arasında az miktarda bazı yanıcı organik maddeler de vardı. Çeker ocağın 102 </a:t>
            </a:r>
            <a:r>
              <a:rPr lang="tr-TR" sz="1800" b="0" i="0" u="none" strike="noStrike" baseline="0" dirty="0" err="1">
                <a:solidFill>
                  <a:srgbClr val="000000"/>
                </a:solidFill>
                <a:latin typeface="HCFME I+ Adv P 457 E 6 D"/>
              </a:rPr>
              <a:t>cfm'lik</a:t>
            </a:r>
            <a:r>
              <a:rPr lang="tr-TR" sz="1800" b="0" i="0" u="none" strike="noStrike" baseline="0" dirty="0">
                <a:solidFill>
                  <a:srgbClr val="000000"/>
                </a:solidFill>
                <a:latin typeface="HCFME I+ Adv P 457 E 6 D"/>
              </a:rPr>
              <a:t> bir alın hızı vardı; en son test tarihi 27 Ağustos 2012'ydi. Prosedürden yaklaşık 4 saat sonra çeker ocakta bir patlama meydana geldi ve bu patlama aynı zamanda ocak gözü elektrik kablosunu ve silikon yağı banyosunu da içeren küçük bir yangın da başlattı. Kanat patlamaya dayandı ancak ciddi şekilde çatladı. Isıtma yastığı ciddi şekilde hasar gördü ve deney cam malzemeleri tahrip oldu. O sırada Post-</a:t>
            </a:r>
            <a:r>
              <a:rPr lang="tr-TR" sz="1800" b="0" i="0" u="none" strike="noStrike" baseline="0" dirty="0" err="1">
                <a:solidFill>
                  <a:srgbClr val="000000"/>
                </a:solidFill>
                <a:latin typeface="HCFME I+ Adv P 457 E 6 D"/>
              </a:rPr>
              <a:t>Doc</a:t>
            </a:r>
            <a:r>
              <a:rPr lang="tr-TR" sz="1800" b="0" i="0" u="none" strike="noStrike" baseline="0" dirty="0">
                <a:solidFill>
                  <a:srgbClr val="000000"/>
                </a:solidFill>
                <a:latin typeface="HCFME I+ Adv P 457 E 6 D"/>
              </a:rPr>
              <a:t>, çeker ocaktan yaklaşık 10 m uzakta ve biraz köşede bulunan masasındaydı. Tepkiyi bu konumdan gözlemiş olamazdı. Aparatı banyoya yerleştirmeden önce silikon yağı banyosunu 150 santigrat C'ye ısıttığını, planlanan 6 saatlik işlemin ilk 4 saati boyunca sıcaklığı ve reaksiyonu "periyodik olarak" kontrol ettiğini, sıcaklık artışıyla ilgili herhangi bir olumsuzluk fark etmediğini belirtti.</a:t>
            </a:r>
          </a:p>
        </p:txBody>
      </p:sp>
      <p:sp>
        <p:nvSpPr>
          <p:cNvPr id="274" name="Google Shape;274;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Patlama sonrası laboratuvardaki hasardan bazı kareleri görüyorsunuz</a:t>
            </a:r>
            <a:endParaRPr lang="en-US"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13</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2917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685800" y="1143000"/>
            <a:ext cx="5486400" cy="3086100"/>
          </a:xfrm>
        </p:spPr>
      </p:sp>
      <p:sp>
        <p:nvSpPr>
          <p:cNvPr id="3" name="Not Yer Tutucusu 2"/>
          <p:cNvSpPr>
            <a:spLocks noGrp="1"/>
          </p:cNvSpPr>
          <p:nvPr>
            <p:ph type="body" idx="1"/>
          </p:nvPr>
        </p:nvSpPr>
        <p:spPr/>
        <p:txBody>
          <a:bodyPr/>
          <a:lstStyle/>
          <a:p>
            <a:pPr algn="l"/>
            <a:r>
              <a:rPr lang="en-US" sz="1800" b="0" i="0" u="none" strike="noStrike" baseline="0" dirty="0">
                <a:latin typeface="Sabon-Roman"/>
              </a:rPr>
              <a:t>Bu </a:t>
            </a:r>
            <a:r>
              <a:rPr lang="en-US" sz="1800" b="0" i="0" u="none" strike="noStrike" baseline="0" dirty="0" err="1">
                <a:latin typeface="Sabon-Roman"/>
              </a:rPr>
              <a:t>kaza</a:t>
            </a:r>
            <a:r>
              <a:rPr lang="en-US" sz="1800" b="0" i="0" u="none" strike="noStrike" baseline="0" dirty="0">
                <a:latin typeface="Sabon-Roman"/>
              </a:rPr>
              <a:t> </a:t>
            </a:r>
            <a:r>
              <a:rPr lang="en-US" sz="1800" b="0" i="0" u="none" strike="noStrike" baseline="0" dirty="0" err="1">
                <a:latin typeface="Sabon-Roman"/>
              </a:rPr>
              <a:t>nedenselliği</a:t>
            </a:r>
            <a:r>
              <a:rPr lang="en-US" sz="1800" b="0" i="0" u="none" strike="noStrike" baseline="0" dirty="0">
                <a:latin typeface="Sabon-Roman"/>
              </a:rPr>
              <a:t> </a:t>
            </a:r>
            <a:r>
              <a:rPr lang="en-US" sz="1800" b="0" i="0" u="none" strike="noStrike" baseline="0" dirty="0" err="1">
                <a:latin typeface="Sabon-Roman"/>
              </a:rPr>
              <a:t>teorisi</a:t>
            </a:r>
            <a:r>
              <a:rPr lang="en-US" sz="1800" b="0" i="0" u="none" strike="noStrike" baseline="0" dirty="0">
                <a:latin typeface="Sabon-Roman"/>
              </a:rPr>
              <a:t>, </a:t>
            </a:r>
            <a:r>
              <a:rPr lang="en-US" sz="1800" b="0" i="0" u="none" strike="noStrike" baseline="0" dirty="0" err="1">
                <a:latin typeface="Sabon-Roman"/>
              </a:rPr>
              <a:t>bir</a:t>
            </a:r>
            <a:r>
              <a:rPr lang="en-US" sz="1800" b="0" i="0" u="none" strike="noStrike" baseline="0" dirty="0">
                <a:latin typeface="Sabon-Roman"/>
              </a:rPr>
              <a:t> </a:t>
            </a:r>
            <a:r>
              <a:rPr lang="en-US" sz="1800" b="0" i="0" u="none" strike="noStrike" baseline="0" dirty="0" err="1">
                <a:latin typeface="Sabon-Roman"/>
              </a:rPr>
              <a:t>akademik</a:t>
            </a:r>
            <a:r>
              <a:rPr lang="en-US" sz="1800" b="0" i="0" u="none" strike="noStrike" baseline="0" dirty="0">
                <a:latin typeface="Sabon-Roman"/>
              </a:rPr>
              <a:t> </a:t>
            </a:r>
            <a:r>
              <a:rPr lang="en-US" sz="1800" b="0" i="0" u="none" strike="noStrike" baseline="0" dirty="0" err="1">
                <a:latin typeface="Sabon-Roman"/>
              </a:rPr>
              <a:t>kurum</a:t>
            </a:r>
            <a:r>
              <a:rPr lang="en-US" sz="1800" b="0" i="0" u="none" strike="noStrike" baseline="0" dirty="0">
                <a:latin typeface="Sabon-Roman"/>
              </a:rPr>
              <a:t> </a:t>
            </a:r>
            <a:r>
              <a:rPr lang="en-US" sz="1800" b="0" i="0" u="none" strike="noStrike" baseline="0" dirty="0" err="1">
                <a:latin typeface="Sabon-Roman"/>
              </a:rPr>
              <a:t>bağlamında</a:t>
            </a:r>
            <a:r>
              <a:rPr lang="en-US" sz="1800" b="0" i="0" u="none" strike="noStrike" baseline="0" dirty="0">
                <a:latin typeface="Sabon-Roman"/>
              </a:rPr>
              <a:t> James </a:t>
            </a:r>
            <a:r>
              <a:rPr lang="en-US" sz="1800" b="0" i="0" u="none" strike="noStrike" baseline="0" dirty="0" err="1">
                <a:latin typeface="Sabon-Roman"/>
              </a:rPr>
              <a:t>Reason'ın</a:t>
            </a:r>
            <a:r>
              <a:rPr lang="en-US" sz="1800" b="0" i="0" u="none" strike="noStrike" baseline="0" dirty="0">
                <a:latin typeface="Sabon-Roman"/>
              </a:rPr>
              <a:t> </a:t>
            </a:r>
            <a:r>
              <a:rPr lang="en-US" sz="1800" b="0" i="0" u="none" strike="noStrike" baseline="0" dirty="0" err="1">
                <a:latin typeface="Sabon-Roman"/>
              </a:rPr>
              <a:t>uygun</a:t>
            </a:r>
            <a:r>
              <a:rPr lang="en-US" sz="1800" b="0" i="0" u="none" strike="noStrike" baseline="0" dirty="0">
                <a:latin typeface="Sabon-Roman"/>
              </a:rPr>
              <a:t> </a:t>
            </a:r>
            <a:r>
              <a:rPr lang="en-US" sz="1800" b="0" i="0" u="none" strike="noStrike" baseline="0" dirty="0" err="1">
                <a:latin typeface="Sabon-Roman"/>
              </a:rPr>
              <a:t>bir</a:t>
            </a:r>
            <a:r>
              <a:rPr lang="en-US" sz="1800" b="0" i="0" u="none" strike="noStrike" baseline="0" dirty="0">
                <a:latin typeface="Sabon-Roman"/>
              </a:rPr>
              <a:t> </a:t>
            </a:r>
            <a:r>
              <a:rPr lang="en-US" sz="1800" b="0" i="0" u="none" strike="noStrike" baseline="0" dirty="0" err="1">
                <a:latin typeface="Sabon-Roman"/>
              </a:rPr>
              <a:t>şekilde</a:t>
            </a:r>
            <a:r>
              <a:rPr lang="en-US" sz="1800" b="0" i="0" u="none" strike="noStrike" baseline="0" dirty="0">
                <a:latin typeface="Sabon-Roman"/>
              </a:rPr>
              <a:t> </a:t>
            </a:r>
            <a:r>
              <a:rPr lang="en-US" sz="1800" b="0" i="0" u="none" strike="noStrike" baseline="0" dirty="0" err="1">
                <a:latin typeface="Sabon-Roman"/>
              </a:rPr>
              <a:t>adlandırdığı</a:t>
            </a:r>
            <a:r>
              <a:rPr lang="en-US" sz="1800" b="0" i="0" u="none" strike="noStrike" baseline="0" dirty="0">
                <a:latin typeface="Sabon-Roman"/>
              </a:rPr>
              <a:t> "</a:t>
            </a:r>
            <a:r>
              <a:rPr lang="en-US" sz="1800" b="0" i="0" u="none" strike="noStrike" baseline="0" dirty="0" err="1">
                <a:latin typeface="Sabon-Roman"/>
              </a:rPr>
              <a:t>İsviçre</a:t>
            </a:r>
            <a:r>
              <a:rPr lang="en-US" sz="1800" b="0" i="0" u="none" strike="noStrike" baseline="0" dirty="0">
                <a:latin typeface="Sabon-Roman"/>
              </a:rPr>
              <a:t> </a:t>
            </a:r>
            <a:r>
              <a:rPr lang="en-US" sz="1800" b="0" i="0" u="none" strike="noStrike" baseline="0" dirty="0" err="1">
                <a:latin typeface="Sabon-Roman"/>
              </a:rPr>
              <a:t>peyniri</a:t>
            </a:r>
            <a:r>
              <a:rPr lang="en-US" sz="1800" b="0" i="0" u="none" strike="noStrike" baseline="0" dirty="0">
                <a:latin typeface="Sabon-Roman"/>
              </a:rPr>
              <a:t> </a:t>
            </a:r>
            <a:r>
              <a:rPr lang="en-US" sz="1800" b="0" i="0" u="none" strike="noStrike" baseline="0" dirty="0" err="1">
                <a:latin typeface="Sabon-Roman"/>
              </a:rPr>
              <a:t>modeli</a:t>
            </a:r>
            <a:r>
              <a:rPr lang="en-US" sz="1800" b="0" i="0" u="none" strike="noStrike" baseline="0" dirty="0">
                <a:latin typeface="Sabon-Roman"/>
              </a:rPr>
              <a:t>" </a:t>
            </a:r>
            <a:r>
              <a:rPr lang="en-US" sz="1800" b="0" i="0" u="none" strike="noStrike" baseline="0" dirty="0" err="1">
                <a:latin typeface="Sabon-Roman"/>
              </a:rPr>
              <a:t>kullanılarak</a:t>
            </a:r>
            <a:r>
              <a:rPr lang="en-US" sz="1800" b="0" i="0" u="none" strike="noStrike" baseline="0" dirty="0">
                <a:latin typeface="Sabon-Roman"/>
              </a:rPr>
              <a:t> </a:t>
            </a:r>
            <a:r>
              <a:rPr lang="en-US" sz="1800" b="0" i="0" u="none" strike="noStrike" baseline="0" dirty="0" err="1">
                <a:latin typeface="Sabon-Roman"/>
              </a:rPr>
              <a:t>açıklanabilir</a:t>
            </a:r>
            <a:r>
              <a:rPr lang="en-US" sz="1800" b="0" i="0" u="none" strike="noStrike" baseline="0" dirty="0">
                <a:latin typeface="Sabon-Roman"/>
              </a:rPr>
              <a:t>. Reason, </a:t>
            </a:r>
            <a:r>
              <a:rPr lang="en-US" sz="1800" b="0" i="0" u="none" strike="noStrike" baseline="0" dirty="0" err="1">
                <a:latin typeface="Sabon-Roman"/>
              </a:rPr>
              <a:t>modelini</a:t>
            </a:r>
            <a:r>
              <a:rPr lang="en-US" sz="1800" b="0" i="0" u="none" strike="noStrike" baseline="0" dirty="0">
                <a:latin typeface="Sabon-Roman"/>
              </a:rPr>
              <a:t> </a:t>
            </a:r>
            <a:r>
              <a:rPr lang="en-US" sz="1800" b="0" i="0" u="none" strike="noStrike" baseline="0" dirty="0" err="1">
                <a:latin typeface="Sabon-Roman"/>
              </a:rPr>
              <a:t>bir</a:t>
            </a:r>
            <a:r>
              <a:rPr lang="en-US" sz="1800" b="0" i="0" u="none" strike="noStrike" baseline="0" dirty="0">
                <a:latin typeface="Sabon-Roman"/>
              </a:rPr>
              <a:t> </a:t>
            </a:r>
            <a:r>
              <a:rPr lang="en-US" sz="1800" b="0" i="0" u="none" strike="noStrike" baseline="0" dirty="0" err="1">
                <a:latin typeface="Sabon-Roman"/>
              </a:rPr>
              <a:t>olayı</a:t>
            </a:r>
            <a:r>
              <a:rPr lang="en-US" sz="1800" b="0" i="0" u="none" strike="noStrike" baseline="0" dirty="0">
                <a:latin typeface="Sabon-Roman"/>
              </a:rPr>
              <a:t> </a:t>
            </a:r>
            <a:r>
              <a:rPr lang="en-US" sz="1800" b="0" i="0" u="none" strike="noStrike" baseline="0" dirty="0" err="1">
                <a:latin typeface="Sabon-Roman"/>
              </a:rPr>
              <a:t>önleyebilecek</a:t>
            </a:r>
            <a:r>
              <a:rPr lang="en-US" sz="1800" b="0" i="0" u="none" strike="noStrike" baseline="0" dirty="0">
                <a:latin typeface="Sabon-Roman"/>
              </a:rPr>
              <a:t> </a:t>
            </a:r>
            <a:r>
              <a:rPr lang="en-US" sz="1800" b="0" i="0" u="none" strike="noStrike" baseline="0" dirty="0" err="1">
                <a:latin typeface="Sabon-Roman"/>
              </a:rPr>
              <a:t>bir</a:t>
            </a:r>
            <a:r>
              <a:rPr lang="en-US" sz="1800" b="0" i="0" u="none" strike="noStrike" baseline="0" dirty="0">
                <a:latin typeface="Sabon-Roman"/>
              </a:rPr>
              <a:t> dizi </a:t>
            </a:r>
            <a:r>
              <a:rPr lang="en-US" sz="1800" b="0" i="0" u="none" strike="noStrike" baseline="0" dirty="0" err="1">
                <a:latin typeface="Sabon-Roman"/>
              </a:rPr>
              <a:t>güvenlik</a:t>
            </a:r>
            <a:r>
              <a:rPr lang="en-US" sz="1800" b="0" i="0" u="none" strike="noStrike" baseline="0" dirty="0">
                <a:latin typeface="Sabon-Roman"/>
              </a:rPr>
              <a:t> </a:t>
            </a:r>
            <a:r>
              <a:rPr lang="en-US" sz="1800" b="0" i="0" u="none" strike="noStrike" baseline="0" dirty="0" err="1">
                <a:latin typeface="Sabon-Roman"/>
              </a:rPr>
              <a:t>katmanını</a:t>
            </a:r>
            <a:r>
              <a:rPr lang="en-US" sz="1800" b="0" i="0" u="none" strike="noStrike" baseline="0" dirty="0">
                <a:latin typeface="Sabon-Roman"/>
              </a:rPr>
              <a:t> (</a:t>
            </a:r>
            <a:r>
              <a:rPr lang="en-US" sz="1800" b="0" i="0" u="none" strike="noStrike" baseline="0" dirty="0" err="1">
                <a:latin typeface="Sabon-Roman"/>
              </a:rPr>
              <a:t>veya</a:t>
            </a:r>
            <a:r>
              <a:rPr lang="en-US" sz="1800" b="0" i="0" u="none" strike="noStrike" baseline="0" dirty="0">
                <a:latin typeface="Sabon-Roman"/>
              </a:rPr>
              <a:t> </a:t>
            </a:r>
            <a:r>
              <a:rPr lang="en-US" sz="1800" b="0" i="0" u="none" strike="noStrike" baseline="0" dirty="0" err="1">
                <a:latin typeface="Sabon-Roman"/>
              </a:rPr>
              <a:t>sistem</a:t>
            </a:r>
            <a:r>
              <a:rPr lang="en-US" sz="1800" b="0" i="0" u="none" strike="noStrike" baseline="0" dirty="0">
                <a:latin typeface="Sabon-Roman"/>
              </a:rPr>
              <a:t> </a:t>
            </a:r>
            <a:r>
              <a:rPr lang="en-US" sz="1800" b="0" i="0" u="none" strike="noStrike" baseline="0" dirty="0" err="1">
                <a:latin typeface="Sabon-Roman"/>
              </a:rPr>
              <a:t>savunmasını</a:t>
            </a:r>
            <a:r>
              <a:rPr lang="en-US" sz="1800" b="0" i="0" u="none" strike="noStrike" baseline="0" dirty="0">
                <a:latin typeface="Sabon-Roman"/>
              </a:rPr>
              <a:t>) </a:t>
            </a:r>
            <a:r>
              <a:rPr lang="en-US" sz="1800" b="0" i="0" u="none" strike="noStrike" baseline="0" dirty="0" err="1">
                <a:latin typeface="Sabon-Roman"/>
              </a:rPr>
              <a:t>tasvir</a:t>
            </a:r>
            <a:r>
              <a:rPr lang="en-US" sz="1800" b="0" i="0" u="none" strike="noStrike" baseline="0" dirty="0">
                <a:latin typeface="Sabon-Roman"/>
              </a:rPr>
              <a:t> </a:t>
            </a:r>
            <a:r>
              <a:rPr lang="en-US" sz="1800" b="0" i="0" u="none" strike="noStrike" baseline="0" dirty="0" err="1">
                <a:latin typeface="Sabon-Roman"/>
              </a:rPr>
              <a:t>etmek</a:t>
            </a:r>
            <a:r>
              <a:rPr lang="en-US" sz="1800" b="0" i="0" u="none" strike="noStrike" baseline="0" dirty="0">
                <a:latin typeface="Sabon-Roman"/>
              </a:rPr>
              <a:t> </a:t>
            </a:r>
            <a:r>
              <a:rPr lang="en-US" sz="1800" b="0" i="0" u="none" strike="noStrike" baseline="0" dirty="0" err="1">
                <a:latin typeface="Sabon-Roman"/>
              </a:rPr>
              <a:t>için</a:t>
            </a:r>
            <a:r>
              <a:rPr lang="en-US" sz="1800" b="0" i="0" u="none" strike="noStrike" baseline="0" dirty="0">
                <a:latin typeface="Sabon-Roman"/>
              </a:rPr>
              <a:t> </a:t>
            </a:r>
            <a:r>
              <a:rPr lang="en-US" sz="1800" b="0" i="0" u="none" strike="noStrike" baseline="0" dirty="0" err="1">
                <a:latin typeface="Sabon-Roman"/>
              </a:rPr>
              <a:t>kullanıyor</a:t>
            </a:r>
            <a:r>
              <a:rPr lang="en-US" sz="1800" b="0" i="0" u="none" strike="noStrike" baseline="0" dirty="0">
                <a:latin typeface="Sabon-Roman"/>
              </a:rPr>
              <a:t>. </a:t>
            </a:r>
            <a:r>
              <a:rPr lang="en-US" sz="1800" b="0" i="0" u="none" strike="noStrike" baseline="0" dirty="0" err="1">
                <a:latin typeface="Sabon-Roman"/>
              </a:rPr>
              <a:t>Delikler</a:t>
            </a:r>
            <a:r>
              <a:rPr lang="en-US" sz="1800" b="0" i="0" u="none" strike="noStrike" baseline="0" dirty="0">
                <a:latin typeface="Sabon-Roman"/>
              </a:rPr>
              <a:t>, her </a:t>
            </a:r>
            <a:r>
              <a:rPr lang="en-US" sz="1800" b="0" i="0" u="none" strike="noStrike" baseline="0" dirty="0" err="1">
                <a:latin typeface="Sabon-Roman"/>
              </a:rPr>
              <a:t>sistemdeki</a:t>
            </a:r>
            <a:r>
              <a:rPr lang="en-US" sz="1800" b="0" i="0" u="none" strike="noStrike" baseline="0" dirty="0">
                <a:latin typeface="Sabon-Roman"/>
              </a:rPr>
              <a:t> </a:t>
            </a:r>
            <a:r>
              <a:rPr lang="en-US" sz="1800" b="0" i="0" u="none" strike="noStrike" baseline="0" dirty="0" err="1">
                <a:latin typeface="Sabon-Roman"/>
              </a:rPr>
              <a:t>arızanın</a:t>
            </a:r>
            <a:r>
              <a:rPr lang="en-US" sz="1800" b="0" i="0" u="none" strike="noStrike" baseline="0" dirty="0">
                <a:latin typeface="Sabon-Roman"/>
              </a:rPr>
              <a:t> </a:t>
            </a:r>
            <a:r>
              <a:rPr lang="en-US" sz="1800" b="0" i="0" u="none" strike="noStrike" baseline="0" dirty="0" err="1">
                <a:latin typeface="Sabon-Roman"/>
              </a:rPr>
              <a:t>meydana</a:t>
            </a:r>
            <a:r>
              <a:rPr lang="en-US" sz="1800" b="0" i="0" u="none" strike="noStrike" baseline="0" dirty="0">
                <a:latin typeface="Sabon-Roman"/>
              </a:rPr>
              <a:t> </a:t>
            </a:r>
            <a:r>
              <a:rPr lang="en-US" sz="1800" b="0" i="0" u="none" strike="noStrike" baseline="0" dirty="0" err="1">
                <a:latin typeface="Sabon-Roman"/>
              </a:rPr>
              <a:t>gelebileceği</a:t>
            </a:r>
            <a:r>
              <a:rPr lang="en-US" sz="1800" b="0" i="0" u="none" strike="noStrike" baseline="0" dirty="0">
                <a:latin typeface="Sabon-Roman"/>
              </a:rPr>
              <a:t> </a:t>
            </a:r>
            <a:r>
              <a:rPr lang="en-US" sz="1800" b="0" i="0" u="none" strike="noStrike" baseline="0" dirty="0" err="1">
                <a:latin typeface="Sabon-Roman"/>
              </a:rPr>
              <a:t>boşlukları</a:t>
            </a:r>
            <a:r>
              <a:rPr lang="en-US" sz="1800" b="0" i="0" u="none" strike="noStrike" baseline="0" dirty="0">
                <a:latin typeface="Sabon-Roman"/>
              </a:rPr>
              <a:t> </a:t>
            </a:r>
            <a:r>
              <a:rPr lang="en-US" sz="1800" b="0" i="0" u="none" strike="noStrike" baseline="0" dirty="0" err="1">
                <a:latin typeface="Sabon-Roman"/>
              </a:rPr>
              <a:t>temsil</a:t>
            </a:r>
            <a:r>
              <a:rPr lang="en-US" sz="1800" b="0" i="0" u="none" strike="noStrike" baseline="0" dirty="0">
                <a:latin typeface="Sabon-Roman"/>
              </a:rPr>
              <a:t> </a:t>
            </a:r>
            <a:r>
              <a:rPr lang="en-US" sz="1800" b="0" i="0" u="none" strike="noStrike" baseline="0" dirty="0" err="1">
                <a:latin typeface="Sabon-Roman"/>
              </a:rPr>
              <a:t>eder</a:t>
            </a:r>
            <a:r>
              <a:rPr lang="en-US" sz="1800" b="0" i="0" u="none" strike="noStrike" baseline="0" dirty="0">
                <a:latin typeface="Sabon-Roman"/>
              </a:rPr>
              <a:t>. Bir </a:t>
            </a:r>
            <a:r>
              <a:rPr lang="en-US" sz="1800" b="0" i="0" u="none" strike="noStrike" baseline="0" dirty="0" err="1">
                <a:latin typeface="Sabon-Roman"/>
              </a:rPr>
              <a:t>takım</a:t>
            </a:r>
            <a:r>
              <a:rPr lang="en-US" sz="1800" b="0" i="0" u="none" strike="noStrike" baseline="0" dirty="0">
                <a:latin typeface="Sabon-Roman"/>
              </a:rPr>
              <a:t> </a:t>
            </a:r>
            <a:r>
              <a:rPr lang="en-US" sz="1800" b="0" i="0" u="none" strike="noStrike" baseline="0" dirty="0" err="1">
                <a:latin typeface="Sabon-Roman"/>
              </a:rPr>
              <a:t>arızalar</a:t>
            </a:r>
            <a:r>
              <a:rPr lang="en-US" sz="1800" b="0" i="0" u="none" strike="noStrike" baseline="0" dirty="0">
                <a:latin typeface="Sabon-Roman"/>
              </a:rPr>
              <a:t> </a:t>
            </a:r>
            <a:r>
              <a:rPr lang="en-US" sz="1800" b="0" i="0" u="none" strike="noStrike" baseline="0" dirty="0" err="1">
                <a:latin typeface="Sabon-Roman"/>
              </a:rPr>
              <a:t>üst</a:t>
            </a:r>
            <a:r>
              <a:rPr lang="en-US" sz="1800" b="0" i="0" u="none" strike="noStrike" baseline="0" dirty="0">
                <a:latin typeface="Sabon-Roman"/>
              </a:rPr>
              <a:t> </a:t>
            </a:r>
            <a:r>
              <a:rPr lang="en-US" sz="1800" b="0" i="0" u="none" strike="noStrike" baseline="0" dirty="0" err="1">
                <a:latin typeface="Sabon-Roman"/>
              </a:rPr>
              <a:t>üste</a:t>
            </a:r>
            <a:r>
              <a:rPr lang="en-US" sz="1800" b="0" i="0" u="none" strike="noStrike" baseline="0" dirty="0">
                <a:latin typeface="Sabon-Roman"/>
              </a:rPr>
              <a:t> </a:t>
            </a:r>
            <a:r>
              <a:rPr lang="en-US" sz="1800" b="0" i="0" u="none" strike="noStrike" baseline="0" dirty="0" err="1">
                <a:latin typeface="Sabon-Roman"/>
              </a:rPr>
              <a:t>gelirse</a:t>
            </a:r>
            <a:r>
              <a:rPr lang="en-US" sz="1800" b="0" i="0" u="none" strike="noStrike" baseline="0" dirty="0">
                <a:latin typeface="Sabon-Roman"/>
              </a:rPr>
              <a:t> </a:t>
            </a:r>
            <a:r>
              <a:rPr lang="en-US" sz="1800" b="0" i="0" u="none" strike="noStrike" baseline="0" dirty="0" err="1">
                <a:latin typeface="Sabon-Roman"/>
              </a:rPr>
              <a:t>bir</a:t>
            </a:r>
            <a:r>
              <a:rPr lang="en-US" sz="1800" b="0" i="0" u="none" strike="noStrike" baseline="0" dirty="0">
                <a:latin typeface="Sabon-Roman"/>
              </a:rPr>
              <a:t> </a:t>
            </a:r>
            <a:r>
              <a:rPr lang="en-US" sz="1800" b="0" i="0" u="none" strike="noStrike" baseline="0" dirty="0" err="1">
                <a:latin typeface="Sabon-Roman"/>
              </a:rPr>
              <a:t>olay</a:t>
            </a:r>
            <a:r>
              <a:rPr lang="en-US" sz="1800" b="0" i="0" u="none" strike="noStrike" baseline="0" dirty="0">
                <a:latin typeface="Sabon-Roman"/>
              </a:rPr>
              <a:t> </a:t>
            </a:r>
            <a:r>
              <a:rPr lang="en-US" sz="1800" b="0" i="0" u="none" strike="noStrike" baseline="0" dirty="0" err="1">
                <a:latin typeface="Sabon-Roman"/>
              </a:rPr>
              <a:t>meydana</a:t>
            </a:r>
            <a:r>
              <a:rPr lang="en-US" sz="1800" b="0" i="0" u="none" strike="noStrike" baseline="0" dirty="0">
                <a:latin typeface="Sabon-Roman"/>
              </a:rPr>
              <a:t> </a:t>
            </a:r>
            <a:r>
              <a:rPr lang="en-US" sz="1800" b="0" i="0" u="none" strike="noStrike" baseline="0" dirty="0" err="1">
                <a:latin typeface="Sabon-Roman"/>
              </a:rPr>
              <a:t>gelir</a:t>
            </a:r>
            <a:r>
              <a:rPr lang="en-US" sz="1800" b="0" i="0" u="none" strike="noStrike" baseline="0" dirty="0">
                <a:latin typeface="Sabon-Roman"/>
              </a:rPr>
              <a:t>.</a:t>
            </a:r>
            <a:endParaRPr lang="en-US"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14</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26040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t>Laboratuvar patlamasına ilişkin bu vaka çalışması, laboratuvar güvenliğinin öneminin açık bir hatırlatıcısıdır:</a:t>
            </a:r>
          </a:p>
          <a:p>
            <a:pPr marL="171450" lvl="0" indent="-171450" algn="l" rtl="0">
              <a:spcBef>
                <a:spcPts val="0"/>
              </a:spcBef>
              <a:spcAft>
                <a:spcPts val="0"/>
              </a:spcAft>
              <a:buFont typeface="Arial" panose="020B0604020202020204" pitchFamily="34" charset="0"/>
              <a:buChar char="•"/>
            </a:pPr>
            <a:r>
              <a:rPr lang="tr-TR" dirty="0"/>
              <a:t>Doğru Eğitim: Tehlikeli maddelerin kullanımı konusunda yeterli eğitim çok önemlidir. Araştırmacılar ve öğrenciler, çalıştıkları kimyasalların özelliklerini ve risklerini anlamalıdır.</a:t>
            </a:r>
          </a:p>
          <a:p>
            <a:pPr marL="171450" lvl="0" indent="-171450" algn="l" rtl="0">
              <a:spcBef>
                <a:spcPts val="0"/>
              </a:spcBef>
              <a:spcAft>
                <a:spcPts val="0"/>
              </a:spcAft>
              <a:buFont typeface="Arial" panose="020B0604020202020204" pitchFamily="34" charset="0"/>
              <a:buChar char="•"/>
            </a:pPr>
            <a:r>
              <a:rPr lang="tr-TR" dirty="0"/>
              <a:t>Güvenlik Ekipmanlarının Kullanımı: Her zaman laboratuvar önlüğü, koruyucu gözlük ve eldiven gibi kişisel koruyucu ekipmanlar (PPE) dahil uygun güvenlik ekipmanlarını kullanın.</a:t>
            </a:r>
          </a:p>
          <a:p>
            <a:pPr marL="171450" lvl="0" indent="-171450" algn="l" rtl="0">
              <a:spcBef>
                <a:spcPts val="0"/>
              </a:spcBef>
              <a:spcAft>
                <a:spcPts val="0"/>
              </a:spcAft>
              <a:buFont typeface="Arial" panose="020B0604020202020204" pitchFamily="34" charset="0"/>
              <a:buChar char="•"/>
            </a:pPr>
            <a:r>
              <a:rPr lang="tr-TR" dirty="0"/>
              <a:t>Güvenlik Protokolleri: Tehlikeli maddelerle uğraşırken çeker ocaklarda çalışmak ve yangın söndürücüler gibi güvenlik ekipmanlarının yerini ve doğru kullanımını bilmek de dahil olmak üzere yerleşik laboratuvar güvenlik protokollerini izleyin.</a:t>
            </a:r>
          </a:p>
          <a:p>
            <a:pPr marL="171450" lvl="0" indent="-171450" algn="l" rtl="0">
              <a:spcBef>
                <a:spcPts val="0"/>
              </a:spcBef>
              <a:spcAft>
                <a:spcPts val="0"/>
              </a:spcAft>
              <a:buFont typeface="Arial" panose="020B0604020202020204" pitchFamily="34" charset="0"/>
              <a:buChar char="•"/>
            </a:pPr>
            <a:r>
              <a:rPr lang="tr-TR" dirty="0"/>
              <a:t>Acil Durum Müdahalesi: Acil bir durumda, yerleşik acil durum müdahale prosedürlerini izleyin. Uygun eğitim ve ekipman olmadan yangınları söndürmeye çalışmak tehlikeli olabilir.</a:t>
            </a:r>
          </a:p>
          <a:p>
            <a:pPr marL="171450" lvl="0" indent="-171450" algn="l" rtl="0">
              <a:spcBef>
                <a:spcPts val="0"/>
              </a:spcBef>
              <a:spcAft>
                <a:spcPts val="0"/>
              </a:spcAft>
              <a:buFont typeface="Arial" panose="020B0604020202020204" pitchFamily="34" charset="0"/>
              <a:buChar char="•"/>
            </a:pPr>
            <a:r>
              <a:rPr lang="tr-TR" dirty="0"/>
              <a:t>Güvenlik Kültürü: Güvenlik bilincinin ve uyumluluğun önemini vurgulayarak laboratuvar ortamında güçlü bir güvenlik kültürünü teşvik edin.</a:t>
            </a:r>
          </a:p>
          <a:p>
            <a:pPr marL="171450" lvl="0" indent="-171450" algn="l" rtl="0">
              <a:spcBef>
                <a:spcPts val="0"/>
              </a:spcBef>
              <a:spcAft>
                <a:spcPts val="0"/>
              </a:spcAft>
              <a:buFont typeface="Arial" panose="020B0604020202020204" pitchFamily="34" charset="0"/>
              <a:buChar char="•"/>
            </a:pPr>
            <a:r>
              <a:rPr lang="tr-TR" dirty="0"/>
              <a:t>Soruşturma ve Raporlama: Ne kadar küçük görünürse görünsün, laboratuvar olaylarını kapsamlı bir şekilde araştırın. Olayların ve ramak kala olayların raporlanması güvenlik uygulamalarında iyileştirmelere yol açabilir.</a:t>
            </a:r>
          </a:p>
          <a:p>
            <a:pPr marL="0" lvl="0" indent="0" algn="l" rtl="0">
              <a:spcBef>
                <a:spcPts val="0"/>
              </a:spcBef>
              <a:spcAft>
                <a:spcPts val="0"/>
              </a:spcAft>
              <a:buFont typeface="Arial" panose="020B0604020202020204" pitchFamily="34" charset="0"/>
              <a:buNone/>
            </a:pPr>
            <a:r>
              <a:rPr lang="tr-TR" dirty="0"/>
              <a:t>Bu vaka çalışması, kazaları önlemek ve laboratuvar personelinin sağlığını ve araştırma ortamlarının bütünlüğünü korumak için laboratuvar güvenliği konusunda sürekli eğitim ve dikkatli olunması gerektiğinin altını çizmektedir.</a:t>
            </a:r>
          </a:p>
          <a:p>
            <a:pPr marL="0" lvl="0" indent="0" algn="l" rtl="0">
              <a:spcBef>
                <a:spcPts val="0"/>
              </a:spcBef>
              <a:spcAft>
                <a:spcPts val="0"/>
              </a:spcAft>
              <a:buNone/>
            </a:pPr>
            <a:endParaRPr lang="tr-TR" dirty="0"/>
          </a:p>
        </p:txBody>
      </p:sp>
      <p:sp>
        <p:nvSpPr>
          <p:cNvPr id="281" name="Google Shape;28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265" name="Google Shape;26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latin typeface="Arial"/>
                <a:ea typeface="Arial"/>
                <a:cs typeface="Arial"/>
                <a:sym typeface="Arial"/>
              </a:rPr>
              <a:t>Bu resimdeki hataları bulabildiniz mi?</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Bir miktar da laboratuvar emniyeti kavramından bahsetmek istiyorum. Özellikle biyolojik ve de mikrobiyolojik ürünlerle çalışılan laboratuvarlarda biyogüvenlik ya da laboratuvar güvenliği oldukça gelişmişse de laboratuvar emniyeti kavramı genellikle ya bilinmemekte ya da ihmal edilmektedir. </a:t>
            </a:r>
          </a:p>
          <a:p>
            <a:endParaRPr lang="tr-TR" dirty="0"/>
          </a:p>
          <a:p>
            <a:r>
              <a:rPr lang="tr-TR" dirty="0"/>
              <a:t>Bir laboratuvardaki güvenlik, yalnızca araştırmanın bütünlüğünü korumak için değil, aynı zamanda personeli, ekipmanı ve hassas bilgileri korumak için de son derece önemlidir. Kazaları ve yaralanmaları önlemeye odaklanan genel güvenlik uygulamalarının aksine, laboratuvar emniyeti yetkisiz erişimi, hırsızlığı, kötü niyetli hasarı veya tehlikeli maddelerin kötüye kullanımını önlemek için önlemlere vurgu yapar. Oysa ki laboratuvarlarda suç amacıyla kullanılabilecek hem değerli hem de tehlikeli madde, malzeme ve bilgiler bulunmaktadır. </a:t>
            </a:r>
          </a:p>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17</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7330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0">
              <a:buFont typeface="Arial" panose="020B0604020202020204" pitchFamily="34" charset="0"/>
              <a:buNone/>
            </a:pPr>
            <a:r>
              <a:rPr lang="tr-TR" dirty="0"/>
              <a:t>Fiziksel Güvenlik Önlemleri</a:t>
            </a:r>
          </a:p>
          <a:p>
            <a:pPr marL="228600" indent="0">
              <a:buFont typeface="Arial" panose="020B0604020202020204" pitchFamily="34" charset="0"/>
              <a:buNone/>
            </a:pPr>
            <a:r>
              <a:rPr lang="tr-TR" dirty="0"/>
              <a:t>Erişim Kontrolü</a:t>
            </a:r>
          </a:p>
          <a:p>
            <a:pPr marL="228600" indent="0">
              <a:buFont typeface="Arial" panose="020B0604020202020204" pitchFamily="34" charset="0"/>
              <a:buNone/>
            </a:pPr>
            <a:r>
              <a:rPr lang="tr-TR" dirty="0"/>
              <a:t>Kısıtlı Giriş: Bir laboratuvardaki belirli alanlara yalnızca yetkili personel erişebilmelidir. Bu, anahtar kartları, biyometrik tarayıcılar veya PIN kodları gibi erişim kontrol sistemleri kullanılarak gerçekleştirilebilir.</a:t>
            </a:r>
          </a:p>
          <a:p>
            <a:pPr marL="228600" indent="0">
              <a:buFont typeface="Arial" panose="020B0604020202020204" pitchFamily="34" charset="0"/>
              <a:buNone/>
            </a:pPr>
            <a:r>
              <a:rPr lang="tr-TR" dirty="0"/>
              <a:t>Ziyaretçi Yönetimi: Bir ziyaretçi günlüğü tutun ve tüm ziyaretçilerin giriş ve çıkış yapmasını zorunlu kılın. Ziyaretçilere her zaman yetkili personel eşlik etmelidir.</a:t>
            </a:r>
          </a:p>
          <a:p>
            <a:pPr marL="228600" indent="0">
              <a:buFont typeface="Arial" panose="020B0604020202020204" pitchFamily="34" charset="0"/>
              <a:buNone/>
            </a:pPr>
            <a:r>
              <a:rPr lang="tr-TR" dirty="0"/>
              <a:t>Gözetim Sistemleri: Aktiviteyi izlemek ve kaydetmek için anahtar giriş ve çıkış noktalarına güvenlik kameraları takın. Bu, yetkisiz erişimi engeller ve olaylar durumunda bir kayıt sağlar. 1.2 </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a:t>Ekipman ve Malzemelerin Güvenliğini Sağlanması:</a:t>
            </a:r>
          </a:p>
          <a:p>
            <a:pPr marL="228600" indent="0">
              <a:buFont typeface="Arial" panose="020B0604020202020204" pitchFamily="34" charset="0"/>
              <a:buNone/>
            </a:pPr>
            <a:r>
              <a:rPr lang="tr-TR" dirty="0"/>
              <a:t>Kilitlenebilir Depolama: Hassas ekipman, tehlikeli kimyasallar ve biyolojik malzemeler, erişimi kısıtlı kilitli dolaplarda veya buzdolaplarında saklanmalıdır.</a:t>
            </a:r>
          </a:p>
          <a:p>
            <a:pPr marL="228600" indent="0">
              <a:buFont typeface="Arial" panose="020B0604020202020204" pitchFamily="34" charset="0"/>
              <a:buNone/>
            </a:pPr>
            <a:r>
              <a:rPr lang="tr-TR" dirty="0"/>
              <a:t>Alarmlar ve Sensörler: Yetkisiz erişimi veya ihlalleri tespit etmek için kapılarda, pencerelerde ve depolama ünitelerinde alarmlar kullanın. Hareket sensörleri, yüksek riskli alanlar için ek bir güvenlik katmanı ekleyebilir.</a:t>
            </a:r>
          </a:p>
          <a:p>
            <a:pPr marL="228600" indent="0">
              <a:buFont typeface="Arial" panose="020B0604020202020204" pitchFamily="34" charset="0"/>
              <a:buNone/>
            </a:pPr>
            <a:r>
              <a:rPr lang="tr-TR" dirty="0"/>
              <a:t>Envanter Yönetimi: Tüm ekipman, kimyasallar ve biyolojik malzemelerin ayrıntılı bir envanterini tutun. Hiçbir şeyin eksik veya yanlış yerleştirilmediğinden emin olmak için düzenli denetimler yapılmalıdır.</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a:t>Siber Güvenlik ve Bilgi Güvenliği</a:t>
            </a:r>
          </a:p>
          <a:p>
            <a:pPr marL="228600" indent="0">
              <a:buFont typeface="Arial" panose="020B0604020202020204" pitchFamily="34" charset="0"/>
              <a:buNone/>
            </a:pPr>
            <a:r>
              <a:rPr lang="tr-TR" dirty="0"/>
              <a:t>Dijital Verilerin Korunması</a:t>
            </a:r>
          </a:p>
          <a:p>
            <a:pPr marL="228600" indent="0">
              <a:buFont typeface="Arial" panose="020B0604020202020204" pitchFamily="34" charset="0"/>
              <a:buNone/>
            </a:pPr>
            <a:r>
              <a:rPr lang="tr-TR" dirty="0"/>
              <a:t>Veri Şifreleme: Araştırma verileri, kişisel bilgiler ve gizli iletişimler dahil olmak üzere tüm hassas verileri şifreleyin. Uzaktan erişim için güvenli ağlar ve </a:t>
            </a:r>
            <a:r>
              <a:rPr lang="tr-TR" dirty="0" err="1"/>
              <a:t>VPN'ler</a:t>
            </a:r>
            <a:r>
              <a:rPr lang="tr-TR" dirty="0"/>
              <a:t> kullanın.</a:t>
            </a:r>
          </a:p>
          <a:p>
            <a:pPr marL="228600" indent="0">
              <a:buFont typeface="Arial" panose="020B0604020202020204" pitchFamily="34" charset="0"/>
              <a:buNone/>
            </a:pPr>
            <a:r>
              <a:rPr lang="tr-TR" dirty="0"/>
              <a:t>Dijital Sistemler için Erişim Kontrolleri: Laboratuvar bilgisayarlarına, </a:t>
            </a:r>
            <a:r>
              <a:rPr lang="tr-TR" dirty="0" err="1"/>
              <a:t>veritabanlarına</a:t>
            </a:r>
            <a:r>
              <a:rPr lang="tr-TR" dirty="0"/>
              <a:t> ve ağlara erişim için çok faktörlü kimlik doğrulamayı (MFA) uygulayın. İş rollerine göre kullanıcı ayrıcalıkları atayın ve hassas verilere erişimi yalnızca ihtiyaç duyanlarla sınırlayın.</a:t>
            </a:r>
          </a:p>
          <a:p>
            <a:pPr marL="228600" indent="0">
              <a:buFont typeface="Arial" panose="020B0604020202020204" pitchFamily="34" charset="0"/>
              <a:buNone/>
            </a:pPr>
            <a:r>
              <a:rPr lang="tr-TR" dirty="0"/>
              <a:t>Düzenli Yedeklemeler: Verileri düzenli olarak güvenli, tesis dışı konumlara yedekleyin. Yedeklerin şifrelendiğinden ve yetkisiz erişime karşı korunduğundan emin olun.</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a:t>Siber Tehditleri Önleme</a:t>
            </a:r>
          </a:p>
          <a:p>
            <a:pPr marL="228600" indent="0">
              <a:buFont typeface="Arial" panose="020B0604020202020204" pitchFamily="34" charset="0"/>
              <a:buNone/>
            </a:pPr>
            <a:r>
              <a:rPr lang="tr-TR" dirty="0"/>
              <a:t>Yazılım Güvenliği: Tüm yazılımları ve işletim sistemlerini en son güvenlik yamalarıyla güncel tutun. Saygın antivirüs ve kötü amaçlı yazılım önleme programları kullanın.</a:t>
            </a:r>
          </a:p>
          <a:p>
            <a:pPr marL="228600" indent="0">
              <a:buFont typeface="Arial" panose="020B0604020202020204" pitchFamily="34" charset="0"/>
              <a:buNone/>
            </a:pPr>
            <a:r>
              <a:rPr lang="tr-TR" dirty="0"/>
              <a:t>Kimlik Avı Farkındalığı: Laboratuvar personelini kimlik avı e-postalarını ve sosyal mühendislik taktiklerini tanımaları için eğitin. Şüpheli e-postaların ve olası güvenlik ihlallerinin bildirilmesini teşvik edin.</a:t>
            </a:r>
          </a:p>
          <a:p>
            <a:pPr marL="228600" indent="0">
              <a:buFont typeface="Arial" panose="020B0604020202020204" pitchFamily="34" charset="0"/>
              <a:buNone/>
            </a:pPr>
            <a:r>
              <a:rPr lang="tr-TR" dirty="0"/>
              <a:t>Güvenli İletişim: Uçtan uca şifrelemeye sahip güvenli e-posta platformları veya özel iletişim araçları gibi hassas bilgiler için şifreli iletişim kanalları kullanın.</a:t>
            </a:r>
          </a:p>
          <a:p>
            <a:pPr marL="228600" indent="0">
              <a:buFont typeface="Arial" panose="020B0604020202020204" pitchFamily="34" charset="0"/>
              <a:buNone/>
            </a:pPr>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18</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71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0">
              <a:buFont typeface="Arial" panose="020B0604020202020204" pitchFamily="34" charset="0"/>
              <a:buNone/>
            </a:pPr>
            <a:r>
              <a:rPr lang="tr-TR" dirty="0"/>
              <a:t>Tehlikeli Maddelerin İşlenmesi</a:t>
            </a:r>
          </a:p>
          <a:p>
            <a:pPr marL="228600" indent="0">
              <a:buFont typeface="Arial" panose="020B0604020202020204" pitchFamily="34" charset="0"/>
              <a:buNone/>
            </a:pPr>
            <a:r>
              <a:rPr lang="tr-TR" dirty="0"/>
              <a:t>Kimyasal Güvenlik</a:t>
            </a:r>
          </a:p>
          <a:p>
            <a:pPr marL="228600" indent="0">
              <a:buFont typeface="Arial" panose="020B0604020202020204" pitchFamily="34" charset="0"/>
              <a:buNone/>
            </a:pPr>
            <a:r>
              <a:rPr lang="tr-TR" dirty="0"/>
              <a:t>Envanter Kontrolü: Miktarları ve depolama yerleri dahil olmak üzere tüm kimyasalların güncel bir envanterini tutun. Herhangi bir edinim veya bertaraf derhal kaydedilmelidir.</a:t>
            </a:r>
          </a:p>
          <a:p>
            <a:pPr marL="228600" indent="0">
              <a:buFont typeface="Arial" panose="020B0604020202020204" pitchFamily="34" charset="0"/>
              <a:buNone/>
            </a:pPr>
            <a:r>
              <a:rPr lang="tr-TR" dirty="0"/>
              <a:t>Uygun Depolama: Kimyasalları tehlike sınıflandırmalarına göre depolayın ve uyumsuz maddelerin ayrıldığından emin olun. Yanıcı maddeler yangına dayanıklı dolaplarda saklanmalıdır.</a:t>
            </a:r>
          </a:p>
          <a:p>
            <a:pPr marL="228600" indent="0">
              <a:buFont typeface="Arial" panose="020B0604020202020204" pitchFamily="34" charset="0"/>
              <a:buNone/>
            </a:pPr>
            <a:r>
              <a:rPr lang="tr-TR" dirty="0"/>
              <a:t>Eğitim ve Farkındalık: Tüm personelin, işledikleri kimyasallarla ilişkili tehlikeler konusunda eğitildiğinden ve bunların depolanması ve kullanımı için güvenlik protokollerini anladığından emin olun. </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a:t>Biyolojik Malzeme Güvenliği </a:t>
            </a:r>
          </a:p>
          <a:p>
            <a:pPr marL="228600" indent="0">
              <a:buFont typeface="Arial" panose="020B0604020202020204" pitchFamily="34" charset="0"/>
              <a:buNone/>
            </a:pPr>
            <a:r>
              <a:rPr lang="tr-TR" dirty="0"/>
              <a:t>Biyogüvenlik Önlemleri: Özellikle patojenler veya toksinler olmak üzere biyolojik malzemelerin işlenmesi ve depolanması için biyogüvenlik protokollerini uygulayın. Bu malzemelere erişim kısıtlanmalı ve kontrol edilmelidir.</a:t>
            </a:r>
          </a:p>
          <a:p>
            <a:pPr marL="228600" indent="0">
              <a:buFont typeface="Arial" panose="020B0604020202020204" pitchFamily="34" charset="0"/>
              <a:buNone/>
            </a:pPr>
            <a:r>
              <a:rPr lang="tr-TR" dirty="0"/>
              <a:t>Nakliye Güvenliği: Biyolojik malzemeleri taşırken güvenli, kurcalanmaya karşı dayanıklı kaplar kullanın ve ulusal ve uluslararası düzenlemelere uyun. Gözetim zinciri kayıtlarını tutun.</a:t>
            </a:r>
          </a:p>
          <a:p>
            <a:pPr marL="228600" indent="0">
              <a:buFont typeface="Arial" panose="020B0604020202020204" pitchFamily="34" charset="0"/>
              <a:buNone/>
            </a:pPr>
            <a:r>
              <a:rPr lang="tr-TR" dirty="0"/>
              <a:t>Olay Müdahale Planı: Hırsızlık, kayıp veya tehlikeli biyolojik ajanların salınması gibi olası biyogüvenlik ihlallerini ele almak için bir olay müdahale planı geliştirin ve düzenli olarak güncelleyin.</a:t>
            </a:r>
          </a:p>
          <a:p>
            <a:pPr marL="228600" indent="0">
              <a:buFont typeface="Arial" panose="020B0604020202020204" pitchFamily="34" charset="0"/>
              <a:buNone/>
            </a:pPr>
            <a:endParaRPr lang="tr-TR" dirty="0"/>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a:t>Personel Güvenliği</a:t>
            </a:r>
          </a:p>
          <a:p>
            <a:pPr marL="228600" indent="0">
              <a:buFont typeface="Arial" panose="020B0604020202020204" pitchFamily="34" charset="0"/>
              <a:buNone/>
            </a:pPr>
            <a:r>
              <a:rPr lang="tr-TR" dirty="0"/>
              <a:t>Tarama ve Eğitim</a:t>
            </a:r>
          </a:p>
          <a:p>
            <a:pPr marL="228600" indent="0">
              <a:buFont typeface="Arial" panose="020B0604020202020204" pitchFamily="34" charset="0"/>
              <a:buNone/>
            </a:pPr>
            <a:r>
              <a:rPr lang="tr-TR" dirty="0"/>
              <a:t>Geçmiş Kontrolleri: Özellikle hassas malzemelere veya verilere erişimi olacak tüm çalışanlar için kapsamlı geçmiş kontrolleri yapın. Buna suç geçmişi, istihdam doğrulaması ve referans kontrolleri dahildir.</a:t>
            </a:r>
          </a:p>
          <a:p>
            <a:pPr marL="228600" indent="0">
              <a:buFont typeface="Arial" panose="020B0604020202020204" pitchFamily="34" charset="0"/>
              <a:buNone/>
            </a:pPr>
            <a:r>
              <a:rPr lang="tr-TR" dirty="0"/>
              <a:t>Güvenlik Eğitimi: Şüpheli davranışları tanıma ve bunlara yanıt verme, hassas bilgileri işleme ve erişim kontrol önlemlerine uyma dahil olmak üzere tüm personeli laboratuvar güvenlik protokolleri konusunda düzenli olarak eğitin.</a:t>
            </a:r>
          </a:p>
          <a:p>
            <a:pPr marL="228600" indent="0">
              <a:buFont typeface="Arial" panose="020B0604020202020204" pitchFamily="34" charset="0"/>
              <a:buNone/>
            </a:pPr>
            <a:endParaRPr lang="tr-TR" dirty="0"/>
          </a:p>
          <a:p>
            <a:pPr marL="228600" indent="0">
              <a:buFont typeface="Arial" panose="020B0604020202020204" pitchFamily="34" charset="0"/>
              <a:buNone/>
            </a:pPr>
            <a:r>
              <a:rPr lang="tr-TR" dirty="0"/>
              <a:t>İzleme ve Denetim</a:t>
            </a:r>
          </a:p>
          <a:p>
            <a:pPr marL="228600" indent="0">
              <a:buFont typeface="Arial" panose="020B0604020202020204" pitchFamily="34" charset="0"/>
              <a:buNone/>
            </a:pPr>
            <a:r>
              <a:rPr lang="tr-TR" dirty="0"/>
              <a:t>Sürekli İzleme: Yetkisiz faaliyetleri tespit etmek ve caydırmak için gözetim ve izleme araçlarını kullanın. Erişim kayıtlarını ve gözetleme kayıtlarını düzenli olarak inceleyin.</a:t>
            </a:r>
          </a:p>
          <a:p>
            <a:pPr marL="228600" indent="0">
              <a:buFont typeface="Arial" panose="020B0604020202020204" pitchFamily="34" charset="0"/>
              <a:buNone/>
            </a:pPr>
            <a:r>
              <a:rPr lang="tr-TR" dirty="0"/>
              <a:t>Arkadaş Sistemi: Yüksek güvenlikli görevler veya kısıtlı alanlara erişim için bir arkadaş sistemi uygulayın. Bu, hesap verebilirliği sağlar ve hırsızlık veya kötüye kullanım riskini azaltır.</a:t>
            </a:r>
          </a:p>
          <a:p>
            <a:pPr marL="228600" indent="0">
              <a:buFont typeface="Arial" panose="020B0604020202020204" pitchFamily="34" charset="0"/>
              <a:buNone/>
            </a:pPr>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19</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908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tr-TR" b="0" i="0" dirty="0">
                <a:effectLst/>
                <a:latin typeface="Söhne"/>
              </a:rPr>
              <a:t>Bugünkü Laboratuvar Güvenliği dersini incelerken, bu konunun sadece bir kontrol listesi veya bir dizi kural olmadığını, biyomedikal alandaki çalışmalarımızın temel bir yönü olduğunu anlamamız çok önemlidir. Bugün ele alacağımız hedefler, keşiften teslimata kadar farmasötik üretim hattında yer alan herkes için çok önemlidir.</a:t>
            </a:r>
          </a:p>
          <a:p>
            <a:pPr algn="l"/>
            <a:r>
              <a:rPr lang="tr-TR" b="0" i="0" dirty="0">
                <a:effectLst/>
                <a:latin typeface="Söhne"/>
              </a:rPr>
              <a:t>Öncelikle Laboratuvar Güvenliğinin Önemini Belirleyeceğiz. Bu sadece uyumlulukla ilgili değil, aynı zamanda güvenlik uygulamalarının işimiz, sağlığımız ve araştırma ve ürün geliştirmenin bütünlüğü üzerindeki etkisini anlamakla da ilgilidir.</a:t>
            </a:r>
          </a:p>
          <a:p>
            <a:pPr algn="l"/>
            <a:r>
              <a:rPr lang="tr-TR" b="0" i="0" dirty="0">
                <a:effectLst/>
                <a:latin typeface="Söhne"/>
              </a:rPr>
              <a:t>Daha sonra Laboratuvar Güvenliğinin Temel İlkelerini Hatırlayacağız. Kimyasalların işlenmesinden acil müdahaleye kadar temel güvenlik protokollerini ve prosedürlerini inceleyeceğiz.</a:t>
            </a:r>
          </a:p>
          <a:p>
            <a:pPr algn="l"/>
            <a:r>
              <a:rPr lang="tr-TR" b="0" i="0" dirty="0">
                <a:effectLst/>
                <a:latin typeface="Söhne"/>
              </a:rPr>
              <a:t>Üçüncü amacımız Molekülden İlaca Giden Yolda Laboratuvar Güvenliğinin Amacını ve Temel Faaliyetlerini Açıklamaktır. Burada laboratuvar güvenliği uygulamaları ile tüm ilaç geliştirme süreci arasındaki noktaları birleştireceğiz.</a:t>
            </a:r>
          </a:p>
          <a:p>
            <a:pPr algn="l"/>
            <a:r>
              <a:rPr lang="tr-TR" b="0" i="0" dirty="0">
                <a:effectLst/>
                <a:latin typeface="Söhne"/>
              </a:rPr>
              <a:t>Son olarak Laboratuvar Güvenliğinin Disiplinler Arası Bağlantısını Keşfedeceğiz. Laboratuvarda güvenlik yalnızca tek bir disiplinin sorumluluğunda değildir; bu ortak bir çabadır. Biyomühendislik, biyoinformatik, farmakoloji ve daha fazlası dahil olmak üzere çeşitli alanlarda laboratuvar güvenliği ilkelerinin nasıl tamamlayıcı ve faydalı olduğunu inceleyeceğiz.</a:t>
            </a:r>
            <a:endParaRPr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228600" indent="0">
              <a:buNone/>
            </a:pPr>
            <a:r>
              <a:rPr lang="tr-TR" dirty="0"/>
              <a:t>Acil Durum Müdahalesi ve Olay Yönetimi</a:t>
            </a:r>
          </a:p>
          <a:p>
            <a:pPr marL="228600" indent="0">
              <a:buNone/>
            </a:pPr>
            <a:r>
              <a:rPr lang="tr-TR" dirty="0"/>
              <a:t>Olay Bildirimi ve Soruşturması</a:t>
            </a:r>
          </a:p>
          <a:p>
            <a:pPr marL="228600" indent="0">
              <a:buNone/>
            </a:pPr>
            <a:r>
              <a:rPr lang="tr-TR" dirty="0"/>
              <a:t>Raporlama Protokolleri: Yetkisiz erişim, hırsızlık, veri ihlalleri veya şüpheli faaliyetler dahil olmak üzere güvenlik olaylarını bildirmek için net prosedürler geliştirin. Tüm personelin bu protokollerden haberdar olduğundan emin olun.</a:t>
            </a:r>
          </a:p>
          <a:p>
            <a:pPr marL="228600" indent="0">
              <a:buNone/>
            </a:pPr>
            <a:r>
              <a:rPr lang="tr-TR" dirty="0"/>
              <a:t>Olay İncelemesi: Olayları araştırmaktan, nedenlerini belirlemekten ve tekrarını önlemek için düzeltici önlemler uygulamaktan sorumlu bir güvenlik ekibi belirleyin.</a:t>
            </a:r>
          </a:p>
          <a:p>
            <a:pPr marL="228600" indent="0">
              <a:buNone/>
            </a:pPr>
            <a:endParaRPr lang="tr-TR" dirty="0"/>
          </a:p>
          <a:p>
            <a:pPr marL="228600" indent="0">
              <a:buNone/>
            </a:pPr>
            <a:r>
              <a:rPr lang="tr-TR" dirty="0"/>
              <a:t>Acil Durum Hazırlığı</a:t>
            </a:r>
          </a:p>
          <a:p>
            <a:pPr marL="228600" indent="0">
              <a:buNone/>
            </a:pPr>
            <a:r>
              <a:rPr lang="tr-TR" dirty="0"/>
              <a:t>Acil Durum Tatbikatları: Laboratuvarın izinsiz girişler, siber saldırılar veya tehlikeli madde sızıntıları gibi çeşitli güvenlik tehditlerine yanıt vermeye hazır olup olmadığını test etmek için düzenli güvenlik tatbikatları yapın.</a:t>
            </a:r>
          </a:p>
          <a:p>
            <a:pPr marL="228600" indent="0">
              <a:buNone/>
            </a:pPr>
            <a:r>
              <a:rPr lang="tr-TR" dirty="0"/>
              <a:t>İletişim Planı: Acil bir durumda bilgilerin hızla yayılmasını sağlamak için dahili bir iletişim planı oluşturun. Bu, e-posta uyarıları, kısa mesajlar veya anons sistemleri içerebilir.</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20</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31289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Lütfen konu hakkında daha ayrıntılı bilgi edinmek için web sitemizde bulunan kitap ve diğer dokümanları inceleyiniz. Aklınıza takılan veya anlaşılmayan hususlar için sosyal medya hesaplarımızı kullanabilirsiniz.</a:t>
            </a:r>
          </a:p>
        </p:txBody>
      </p:sp>
      <p:sp>
        <p:nvSpPr>
          <p:cNvPr id="295" name="Google Shape;295;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0" dirty="0"/>
              <a:t>Sonuç olarak; Laboratuvar güvenliği ve laboratuvar emniyeti laboratuvarda çalışan herkesin dikkatli olmasını, bilgi sahibi olmasını ve kararlılığını gerektiren ortak bir sorumluluktur. </a:t>
            </a:r>
          </a:p>
          <a:p>
            <a:pPr marL="0" lvl="0" indent="0" algn="l" rtl="0">
              <a:lnSpc>
                <a:spcPct val="107000"/>
              </a:lnSpc>
              <a:spcBef>
                <a:spcPts val="0"/>
              </a:spcBef>
              <a:spcAft>
                <a:spcPts val="0"/>
              </a:spcAft>
              <a:buNone/>
            </a:pPr>
            <a:r>
              <a:rPr lang="tr-TR" sz="1200" b="0" dirty="0"/>
              <a:t>Yerleşik güvenlik protokollerini takip ederek, risk değerlendirmeleri yaparak ve kişisel ve çevresel güvenliğe öncelik vererek laboratuvarlar, bilimsel araştırmalarla ilişkili riskleri en aza indirirken yenilik ve keşif merkezleri olmaya devam edebilir.</a:t>
            </a:r>
          </a:p>
          <a:p>
            <a:pPr marL="228600" indent="0">
              <a:buNone/>
            </a:pPr>
            <a:endParaRPr lang="tr-TR" sz="1200" b="0" dirty="0"/>
          </a:p>
          <a:p>
            <a:pPr marL="228600" indent="0">
              <a:buNone/>
            </a:pPr>
            <a:r>
              <a:rPr lang="tr-TR" dirty="0"/>
              <a:t>Sağlam fiziksel güvenlik önlemleri uygulayarak, hassas bilgileri koruyarak, tehlikeli maddeleri sorumlu bir şekilde kullanarak ve acil durumlara hazırlanarak laboratuvarlar güvenli ve etkili araştırmalara elverişli güvenli bir ortamı koruyabilir. Güvenlik protokollerinin sürekli değerlendirilmesi ve uyarlanması, gelişen tehditlere karşı koymak ve güvenli bir çalışma ortamını sürdürmek için önemlidir.</a:t>
            </a:r>
            <a:endParaRPr lang="en-US" dirty="0"/>
          </a:p>
          <a:p>
            <a:pPr marL="0" lvl="0" indent="0" algn="l" rtl="0">
              <a:lnSpc>
                <a:spcPct val="107000"/>
              </a:lnSpc>
              <a:spcBef>
                <a:spcPts val="0"/>
              </a:spcBef>
              <a:spcAft>
                <a:spcPts val="0"/>
              </a:spcAft>
              <a:buNone/>
            </a:pPr>
            <a:endParaRPr lang="tr-TR" sz="1200" b="0" dirty="0"/>
          </a:p>
          <a:p>
            <a:pPr marL="0" lvl="0" indent="0" algn="l" rtl="0">
              <a:lnSpc>
                <a:spcPct val="107000"/>
              </a:lnSpc>
              <a:spcBef>
                <a:spcPts val="0"/>
              </a:spcBef>
              <a:spcAft>
                <a:spcPts val="0"/>
              </a:spcAft>
              <a:buNone/>
            </a:pPr>
            <a:endParaRPr lang="tr-TR" sz="1200" b="0" dirty="0"/>
          </a:p>
          <a:p>
            <a:pPr marL="0" lvl="0" indent="0" algn="l" rtl="0">
              <a:lnSpc>
                <a:spcPct val="107000"/>
              </a:lnSpc>
              <a:spcBef>
                <a:spcPts val="0"/>
              </a:spcBef>
              <a:spcAft>
                <a:spcPts val="0"/>
              </a:spcAft>
              <a:buNone/>
            </a:pPr>
            <a:r>
              <a:rPr lang="tr-TR" sz="1200" b="0" dirty="0"/>
              <a:t>Her zaman şunu unutmayın: önce güvenlik.</a:t>
            </a:r>
            <a:endParaRPr dirty="0"/>
          </a:p>
        </p:txBody>
      </p:sp>
      <p:sp>
        <p:nvSpPr>
          <p:cNvPr id="288" name="Google Shape;28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22</a:t>
            </a:fld>
            <a:endParaRPr/>
          </a:p>
        </p:txBody>
      </p:sp>
    </p:spTree>
    <p:extLst>
      <p:ext uri="{BB962C8B-B14F-4D97-AF65-F5344CB8AC3E}">
        <p14:creationId xmlns:p14="http://schemas.microsoft.com/office/powerpoint/2010/main" val="1488624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448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ctr" defTabSz="685800"/>
            <a:r>
              <a:rPr lang="tr-TR" sz="1200" dirty="0">
                <a:solidFill>
                  <a:srgbClr val="54565A"/>
                </a:solidFill>
                <a:latin typeface="Roboto" panose="02000000000000000000" pitchFamily="2" charset="0"/>
              </a:rPr>
              <a:t>Evrensel bir gereklilik: Molekülden İlaca Projesi</a:t>
            </a:r>
          </a:p>
          <a:p>
            <a:pPr algn="ctr" defTabSz="685800"/>
            <a:r>
              <a:rPr lang="tr-TR" sz="1200" dirty="0">
                <a:solidFill>
                  <a:srgbClr val="54565A"/>
                </a:solidFill>
                <a:latin typeface="Roboto" panose="02000000000000000000" pitchFamily="2" charset="0"/>
              </a:rPr>
              <a:t> </a:t>
            </a:r>
            <a:r>
              <a:rPr lang="en-US" sz="1200" dirty="0">
                <a:solidFill>
                  <a:srgbClr val="54565A"/>
                </a:solidFill>
                <a:latin typeface="Roboto" panose="02000000000000000000" pitchFamily="2" charset="0"/>
              </a:rPr>
              <a:t>"Erasmus+ </a:t>
            </a:r>
            <a:r>
              <a:rPr lang="en-US" sz="1200" dirty="0" err="1">
                <a:solidFill>
                  <a:srgbClr val="54565A"/>
                </a:solidFill>
                <a:latin typeface="Roboto" panose="02000000000000000000" pitchFamily="2" charset="0"/>
              </a:rPr>
              <a:t>Programı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kapsamında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tarafından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desteklenmektedir</a:t>
            </a:r>
            <a:r>
              <a:rPr lang="en-US" sz="1200" dirty="0">
                <a:solidFill>
                  <a:srgbClr val="54565A"/>
                </a:solidFill>
                <a:latin typeface="Roboto" panose="02000000000000000000" pitchFamily="2" charset="0"/>
              </a:rPr>
              <a:t>. </a:t>
            </a:r>
            <a:endParaRPr lang="tr-TR" sz="1200" dirty="0">
              <a:solidFill>
                <a:srgbClr val="54565A"/>
              </a:solidFill>
              <a:latin typeface="Roboto" panose="02000000000000000000" pitchFamily="2" charset="0"/>
            </a:endParaRPr>
          </a:p>
          <a:p>
            <a:pPr algn="ctr" defTabSz="685800"/>
            <a:r>
              <a:rPr lang="tr-TR" sz="1200" dirty="0">
                <a:solidFill>
                  <a:srgbClr val="54565A"/>
                </a:solidFill>
                <a:latin typeface="Roboto" panose="02000000000000000000" pitchFamily="2" charset="0"/>
              </a:rPr>
              <a:t>Ancak b</a:t>
            </a:r>
            <a:r>
              <a:rPr lang="en-US" sz="1200" dirty="0" err="1">
                <a:solidFill>
                  <a:srgbClr val="54565A"/>
                </a:solidFill>
                <a:latin typeface="Roboto" panose="02000000000000000000" pitchFamily="2" charset="0"/>
              </a:rPr>
              <a:t>urada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yer</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alan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görüşlerden</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en-US" sz="1200" dirty="0">
                <a:solidFill>
                  <a:srgbClr val="54565A"/>
                </a:solidFill>
                <a:latin typeface="Roboto" panose="02000000000000000000" pitchFamily="2" charset="0"/>
              </a:rPr>
              <a:t> ve Türkiye </a:t>
            </a:r>
            <a:r>
              <a:rPr lang="en-US" sz="1200" dirty="0" err="1">
                <a:solidFill>
                  <a:srgbClr val="54565A"/>
                </a:solidFill>
                <a:latin typeface="Roboto" panose="02000000000000000000" pitchFamily="2" charset="0"/>
              </a:rPr>
              <a:t>Ulusal</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Ajansı</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sorumlu</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tutulamaz</a:t>
            </a:r>
            <a:r>
              <a:rPr lang="en-US" sz="1200" dirty="0">
                <a:solidFill>
                  <a:srgbClr val="54565A"/>
                </a:solidFill>
                <a:latin typeface="Roboto" panose="02000000000000000000" pitchFamily="2" charset="0"/>
              </a:rPr>
              <a:t>."</a:t>
            </a:r>
            <a:endParaRPr lang="en-NL" sz="1200" dirty="0">
              <a:solidFill>
                <a:prstClr val="black"/>
              </a:solidFill>
              <a:latin typeface="Aptos" panose="02110004020202020204"/>
            </a:endParaRPr>
          </a:p>
          <a:p>
            <a:pPr marL="0" lvl="0" indent="0" algn="l" rtl="0">
              <a:spcBef>
                <a:spcPts val="0"/>
              </a:spcBef>
              <a:spcAft>
                <a:spcPts val="0"/>
              </a:spcAft>
              <a:buNone/>
            </a:pPr>
            <a:endParaRPr dirty="0"/>
          </a:p>
        </p:txBody>
      </p:sp>
      <p:sp>
        <p:nvSpPr>
          <p:cNvPr id="307" name="Google Shape;30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3B82B-9948-A364-ABFC-D95659B299C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D30EAD3-077C-D09A-1EFB-A5149A300D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DC9DB7D-6330-56CC-193E-7135DA9D2A80}"/>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EF25AD5D-EAD5-F393-3E11-2837A5B6CA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3A0B4-38A7-4EAD-A00A-CF1E6F9FBC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7059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tr-TR" sz="1200" dirty="0">
                <a:solidFill>
                  <a:srgbClr val="54565A"/>
                </a:solidFill>
                <a:latin typeface="Roboto" panose="02000000000000000000" pitchFamily="2" charset="0"/>
              </a:rPr>
              <a:t>Projemize desteklerinden ötürü </a:t>
            </a:r>
            <a:r>
              <a:rPr lang="en-US" sz="1200" dirty="0" err="1">
                <a:solidFill>
                  <a:srgbClr val="54565A"/>
                </a:solidFill>
                <a:latin typeface="Roboto" panose="02000000000000000000" pitchFamily="2" charset="0"/>
              </a:rPr>
              <a:t>Avrupa</a:t>
            </a:r>
            <a:r>
              <a:rPr lang="en-US" sz="1200" dirty="0">
                <a:solidFill>
                  <a:srgbClr val="54565A"/>
                </a:solidFill>
                <a:latin typeface="Roboto" panose="02000000000000000000" pitchFamily="2" charset="0"/>
              </a:rPr>
              <a:t> </a:t>
            </a:r>
            <a:r>
              <a:rPr lang="en-US" sz="1200" dirty="0" err="1">
                <a:solidFill>
                  <a:srgbClr val="54565A"/>
                </a:solidFill>
                <a:latin typeface="Roboto" panose="02000000000000000000" pitchFamily="2" charset="0"/>
              </a:rPr>
              <a:t>Komisyonu</a:t>
            </a:r>
            <a:r>
              <a:rPr lang="tr-TR" sz="1200" dirty="0">
                <a:solidFill>
                  <a:srgbClr val="54565A"/>
                </a:solidFill>
                <a:latin typeface="Roboto" panose="02000000000000000000" pitchFamily="2" charset="0"/>
              </a:rPr>
              <a:t>’</a:t>
            </a:r>
            <a:r>
              <a:rPr lang="tr-TR" sz="1200" dirty="0" err="1">
                <a:solidFill>
                  <a:srgbClr val="54565A"/>
                </a:solidFill>
                <a:latin typeface="Roboto" panose="02000000000000000000" pitchFamily="2" charset="0"/>
              </a:rPr>
              <a:t>na</a:t>
            </a:r>
            <a:r>
              <a:rPr lang="tr-TR" sz="1200" dirty="0">
                <a:solidFill>
                  <a:srgbClr val="54565A"/>
                </a:solidFill>
                <a:latin typeface="Roboto" panose="02000000000000000000" pitchFamily="2" charset="0"/>
              </a:rPr>
              <a:t> ve proje ekibinde yer alarak katkıda bulunan tüm üyelerimize ve proje kapsamındaki etkinliklere katılan herkese teşekkür ederiz.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tr-TR" b="0" i="0" dirty="0">
                <a:effectLst/>
                <a:latin typeface="Söhne"/>
              </a:rPr>
              <a:t>Bu modülde Laboratuvar Güvenliğinin çeşitli yönlerini kapsayan kapsamlı bir yolculuğa çıkacağız. Araştırmamız, Laboratuvar Güvenliğinin işimizde neden temel öneme sahip olduğunu ve bunun tüm bilimsel süreç üzerindeki etkisini anlamakla başlayacaktır.</a:t>
            </a:r>
          </a:p>
          <a:p>
            <a:pPr algn="l"/>
            <a:r>
              <a:rPr lang="tr-TR" b="0" i="0" dirty="0">
                <a:effectLst/>
                <a:latin typeface="Söhne"/>
              </a:rPr>
              <a:t>Daha sonra tüm faaliyetlerimiz ve güvenlik uygulamalarımız için kritik bir arka plan olan Laboratuvar Ortamını tartışmaya geçeceğiz. Laboratuvarlar bir çok potansiyel tehlikeyi barındıran ortamlardır. Gerçekleşen kazalar nedeniyle bir çok araştırmacı ölümle burun buruna kalmıştır.</a:t>
            </a:r>
          </a:p>
          <a:p>
            <a:pPr algn="l"/>
            <a:r>
              <a:rPr lang="tr-TR" b="0" i="0" dirty="0">
                <a:effectLst/>
                <a:latin typeface="Söhne"/>
              </a:rPr>
              <a:t>Odak noktamız Laboratuvar Güvenliğinin Temel İlkelerine kayacak ve burada aşağıdaki gibi önemli konuları ele alacağız:</a:t>
            </a:r>
          </a:p>
          <a:p>
            <a:pPr algn="l">
              <a:buFont typeface="Arial" panose="020B0604020202020204" pitchFamily="34" charset="0"/>
              <a:buChar char="•"/>
            </a:pPr>
            <a:r>
              <a:rPr lang="tr-TR" b="0" i="0" dirty="0">
                <a:effectLst/>
                <a:latin typeface="Söhne"/>
              </a:rPr>
              <a:t>Potansiyel tehlikeleri anlamak ve azaltmak için Risk Değerlendirmesi.</a:t>
            </a:r>
          </a:p>
          <a:p>
            <a:pPr algn="l">
              <a:buFont typeface="Arial" panose="020B0604020202020204" pitchFamily="34" charset="0"/>
              <a:buChar char="•"/>
            </a:pPr>
            <a:r>
              <a:rPr lang="tr-TR" b="0" i="0" dirty="0">
                <a:effectLst/>
                <a:latin typeface="Söhne"/>
              </a:rPr>
              <a:t>Sürekli öğrenmenin ve farkındalığın önemini vurgulayan Güvenlik Eğitimi.</a:t>
            </a:r>
          </a:p>
          <a:p>
            <a:pPr algn="l">
              <a:buFont typeface="Arial" panose="020B0604020202020204" pitchFamily="34" charset="0"/>
              <a:buChar char="•"/>
            </a:pPr>
            <a:r>
              <a:rPr lang="tr-TR" b="0" i="0" dirty="0">
                <a:effectLst/>
                <a:latin typeface="Söhne"/>
              </a:rPr>
              <a:t>Kişisel Koruyucu Donanım (KKD), koruyucu donanımın doğru kullanımını ve önemini ayrıntıları.</a:t>
            </a:r>
          </a:p>
          <a:p>
            <a:pPr algn="l">
              <a:buFont typeface="Arial" panose="020B0604020202020204" pitchFamily="34" charset="0"/>
              <a:buChar char="•"/>
            </a:pPr>
            <a:r>
              <a:rPr lang="tr-TR" b="0" i="0" dirty="0">
                <a:effectLst/>
                <a:latin typeface="Söhne"/>
              </a:rPr>
              <a:t>Acil Durum Prosedürleri bizi öngörülemeyen olaylara ve nasıl etkili bir şekilde müdahale edebileceğimize hazırlayacaktır.</a:t>
            </a:r>
          </a:p>
          <a:p>
            <a:pPr marL="228600" indent="0" algn="l">
              <a:buFont typeface="Arial" panose="020B0604020202020204" pitchFamily="34" charset="0"/>
              <a:buNone/>
            </a:pPr>
            <a:r>
              <a:rPr lang="tr-TR" b="0" i="0" dirty="0">
                <a:effectLst/>
                <a:latin typeface="Söhne"/>
              </a:rPr>
              <a:t>Daha sonra, aşağıdakileri kapsayan Laboratuvar Güvenliği Türlerini inceleyeceğiz:</a:t>
            </a:r>
          </a:p>
          <a:p>
            <a:pPr marL="400050" indent="-171450" algn="l">
              <a:buFont typeface="Arial" panose="020B0604020202020204" pitchFamily="34" charset="0"/>
              <a:buChar char="•"/>
            </a:pPr>
            <a:r>
              <a:rPr lang="tr-TR" b="0" i="0" dirty="0">
                <a:effectLst/>
                <a:latin typeface="Söhne"/>
              </a:rPr>
              <a:t>Tehlikeli maddelerin taşınması ve depolanmasını ele alan Kimyasal Güvenlik.</a:t>
            </a:r>
          </a:p>
          <a:p>
            <a:pPr marL="400050" indent="-171450" algn="l">
              <a:buFont typeface="Arial" panose="020B0604020202020204" pitchFamily="34" charset="0"/>
              <a:buChar char="•"/>
            </a:pPr>
            <a:r>
              <a:rPr lang="tr-TR" b="0" i="0" dirty="0">
                <a:effectLst/>
                <a:latin typeface="Söhne"/>
              </a:rPr>
              <a:t>Biyolojik Güvenlik, biyolojik materyallerle çalışırken güvenli uygulamalara odaklanmaktadır.</a:t>
            </a:r>
          </a:p>
          <a:p>
            <a:pPr marL="400050" indent="-171450" algn="l">
              <a:buFont typeface="Arial" panose="020B0604020202020204" pitchFamily="34" charset="0"/>
              <a:buChar char="•"/>
            </a:pPr>
            <a:r>
              <a:rPr lang="tr-TR" b="0" i="0" dirty="0">
                <a:effectLst/>
                <a:latin typeface="Söhne"/>
              </a:rPr>
              <a:t>Ekipman Güvenliği, laboratuvar ekipmanlarının doğru ve güvenli çalışmasının sağlanmasıdır.</a:t>
            </a:r>
          </a:p>
          <a:p>
            <a:pPr marL="400050" indent="-171450" algn="l">
              <a:buFont typeface="Arial" panose="020B0604020202020204" pitchFamily="34" charset="0"/>
              <a:buChar char="•"/>
            </a:pPr>
            <a:r>
              <a:rPr lang="tr-TR" b="0" i="0" dirty="0">
                <a:effectLst/>
                <a:latin typeface="Söhne"/>
              </a:rPr>
              <a:t>Ortam Temizliği, temiz ve düzenli bir çalışma alanının önemini vurgulamaktadır.</a:t>
            </a:r>
          </a:p>
          <a:p>
            <a:pPr marL="400050" indent="-171450" algn="l">
              <a:buFont typeface="Arial" panose="020B0604020202020204" pitchFamily="34" charset="0"/>
              <a:buChar char="•"/>
            </a:pPr>
            <a:r>
              <a:rPr lang="tr-TR" b="0" i="0" dirty="0">
                <a:effectLst/>
                <a:latin typeface="Söhne"/>
              </a:rPr>
              <a:t>Ortak bir alanda saygılı ve güvenli davranışı içeren Laboratuvar Kurallarına uyulmalıdır.</a:t>
            </a:r>
          </a:p>
          <a:p>
            <a:pPr marL="400050" indent="-171450" algn="l">
              <a:buFont typeface="Arial" panose="020B0604020202020204" pitchFamily="34" charset="0"/>
              <a:buChar char="•"/>
            </a:pPr>
            <a:r>
              <a:rPr lang="tr-TR" b="0" i="0" dirty="0">
                <a:effectLst/>
                <a:latin typeface="Söhne"/>
              </a:rPr>
              <a:t>Olayların Raporlanması, </a:t>
            </a:r>
            <a:r>
              <a:rPr lang="tr-TR" b="0" i="0" dirty="0" err="1">
                <a:effectLst/>
                <a:latin typeface="Söhne"/>
              </a:rPr>
              <a:t>kKazaların</a:t>
            </a:r>
            <a:r>
              <a:rPr lang="tr-TR" b="0" i="0" dirty="0">
                <a:effectLst/>
                <a:latin typeface="Söhne"/>
              </a:rPr>
              <a:t> ve ramak kala olayların raporlanmasına ilişkin protokollerin ana hatlarını çizmektedir.</a:t>
            </a:r>
          </a:p>
          <a:p>
            <a:pPr marL="400050" indent="-171450" algn="l">
              <a:buFont typeface="Arial" panose="020B0604020202020204" pitchFamily="34" charset="0"/>
              <a:buChar char="•"/>
            </a:pPr>
            <a:r>
              <a:rPr lang="tr-TR" b="0" i="0" dirty="0">
                <a:effectLst/>
                <a:latin typeface="Söhne"/>
              </a:rPr>
              <a:t>Kurumsal Kaynaklar, sizi kurumumuz içindeki mevcut destek ve ek güvenlik kaynaklarına yönlendirir.</a:t>
            </a:r>
          </a:p>
          <a:p>
            <a:pPr marL="228600" indent="0" algn="l">
              <a:buFont typeface="Arial" panose="020B0604020202020204" pitchFamily="34" charset="0"/>
              <a:buNone/>
            </a:pPr>
            <a:r>
              <a:rPr lang="tr-TR" b="0" i="0" dirty="0">
                <a:effectLst/>
                <a:latin typeface="Söhne"/>
              </a:rPr>
              <a:t>Her konu, size Laboratuvar Güvenliği konusunda kapsamlı bir anlayış sağlamak ve sizi biyomedikal alanda mükemmellik için gerekli bilgi ve becerilerle donatmak üzere tasarlanmıştır.</a:t>
            </a:r>
          </a:p>
        </p:txBody>
      </p:sp>
      <p:sp>
        <p:nvSpPr>
          <p:cNvPr id="193" name="Google Shape;19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sz="1200" dirty="0"/>
              <a:t>Laboratuvarlar, bilim insanlarının ve araştırmacıların deneyler yaptığı, verileri analiz ettiği ve keşifler yaptığı dinamik ortamlardır. Laboratuvarlar bilimsel bilginin ilerletilmesi için gerekli olmakla birlikte, güvenlik önlemlerine titizlikle uyulmadığı takdirde potansiyel olarak tehlikeli yerler de olabilirler.</a:t>
            </a:r>
          </a:p>
          <a:p>
            <a:pPr marL="0" lvl="0" indent="0" algn="l" rtl="0">
              <a:spcBef>
                <a:spcPts val="0"/>
              </a:spcBef>
              <a:spcAft>
                <a:spcPts val="0"/>
              </a:spcAft>
              <a:buNone/>
            </a:pPr>
            <a:endParaRPr lang="tr-TR" sz="1200" dirty="0"/>
          </a:p>
          <a:p>
            <a:pPr marL="0" lvl="0" indent="0" algn="l" rtl="0">
              <a:spcBef>
                <a:spcPts val="0"/>
              </a:spcBef>
              <a:spcAft>
                <a:spcPts val="0"/>
              </a:spcAft>
              <a:buNone/>
            </a:pPr>
            <a:r>
              <a:rPr lang="tr-TR" sz="1200" dirty="0"/>
              <a:t>Laboratuvar güvenliği alanında üç odaklı bir yaklaşımla hareket edeceğiz: Kişisel sağlığınızın korunmasıyla ilgili olan önce güvenlik, deneylerin bütünlüğünü sağlaması gereken sorumlu araştırma ve düzenleyici gerekliliklerin karşılanmasıyla ilgili olan yasal uyumluluk.</a:t>
            </a:r>
            <a:endParaRPr dirty="0"/>
          </a:p>
        </p:txBody>
      </p:sp>
      <p:sp>
        <p:nvSpPr>
          <p:cNvPr id="201" name="Google Shape;20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tr-TR" b="0" i="0" dirty="0">
                <a:effectLst/>
                <a:latin typeface="Söhne"/>
              </a:rPr>
              <a:t>Karşılaşabileceğiniz çeşitli laboratuvar ortamlarını tanımak önemlidir. </a:t>
            </a:r>
          </a:p>
          <a:p>
            <a:pPr algn="l"/>
            <a:r>
              <a:rPr lang="tr-TR" b="0" i="0" dirty="0">
                <a:effectLst/>
                <a:latin typeface="Söhne"/>
              </a:rPr>
              <a:t>Her laboratuvar türünün (kimya, biyoloji, fizik veya başka herhangi bir laboratuvar) kendine özgü uygulamaları, ekipmanları ve riskleri vardır.</a:t>
            </a:r>
          </a:p>
          <a:p>
            <a:pPr algn="l"/>
            <a:r>
              <a:rPr lang="tr-TR" b="0" i="0" dirty="0">
                <a:effectLst/>
                <a:latin typeface="Söhne"/>
              </a:rPr>
              <a:t>Ayrıca, bu çeşitli bilimsel alanlardaki çalışmaları kapsayan her bir laboratuvarda kendine özgü potansiyel tehlikeler de bulunmaktadır. Bunlar kimya laboratuvarındaki uçucu kimyasallardan, biyogüvenlik tesisindeki patojenik biyolojik ajanlara, fizik laboratuvarındaki yüksek güçlü cihazlara kadar değişebilir. Bu tehlikeleri tanımak, riski azaltmanın ve sağlığımızı korumanın ilk adımıdır.</a:t>
            </a:r>
          </a:p>
          <a:p>
            <a:pPr algn="l"/>
            <a:r>
              <a:rPr lang="tr-TR" b="0" i="0" dirty="0">
                <a:effectLst/>
                <a:latin typeface="Söhne"/>
              </a:rPr>
              <a:t>Amacımız yalnızca sizi bu tehlikeler konusunda bilinçlendirmek değil, aynı zamanda sizi bu tehlikeler arasında güvenle ilerlemenizi sağlayacak bilgiyle donatmak ve güvenliğin bilimsel uygulamanızın ayrılmaz bir parçası olmasını sağlamaktır.</a:t>
            </a:r>
          </a:p>
        </p:txBody>
      </p:sp>
      <p:sp>
        <p:nvSpPr>
          <p:cNvPr id="208" name="Google Shape;20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1" dirty="0"/>
              <a:t>Laboratuvar Güvenliği neden </a:t>
            </a:r>
            <a:r>
              <a:rPr lang="tr-TR" sz="1200" b="1" dirty="0" err="1"/>
              <a:t>öenmlidir</a:t>
            </a:r>
            <a:r>
              <a:rPr lang="tr-TR" sz="1200" b="1" dirty="0"/>
              <a:t>?</a:t>
            </a:r>
          </a:p>
          <a:p>
            <a:pPr marL="0" lvl="0" indent="0" algn="l" rtl="0">
              <a:lnSpc>
                <a:spcPct val="107000"/>
              </a:lnSpc>
              <a:spcBef>
                <a:spcPts val="0"/>
              </a:spcBef>
              <a:spcAft>
                <a:spcPts val="0"/>
              </a:spcAft>
              <a:buNone/>
            </a:pPr>
            <a:r>
              <a:rPr lang="tr-TR" sz="1200" b="0" dirty="0"/>
              <a:t>Laboratuvar güvenliği yalnızca bir dizi kural ve düzenlemeden ibaret değildir; laboratuvarda çalışan her bireyin yerine getirmesi gereken temel bir sorumluluktur. Laboratuvar güvenliğinin önemi birkaç başlıkta özetlenebilir:</a:t>
            </a:r>
          </a:p>
          <a:p>
            <a:pPr marL="228600" lvl="0" indent="-228600" algn="l" rtl="0">
              <a:lnSpc>
                <a:spcPct val="107000"/>
              </a:lnSpc>
              <a:spcBef>
                <a:spcPts val="0"/>
              </a:spcBef>
              <a:spcAft>
                <a:spcPts val="0"/>
              </a:spcAft>
              <a:buAutoNum type="arabicPeriod"/>
            </a:pPr>
            <a:r>
              <a:rPr lang="tr-TR" sz="1200" b="0" dirty="0"/>
              <a:t>Kişisel Güvenlik: Laboratuvar güvenliğinin temel kaygısı, laboratuvarda çalışan bireylerin korunmasıdır. Buna araştırmacılar, teknisyenler ve hatta ziyaretçiler de dahildir. Kazalar ve yaralanmalar hem fiziksel hem de duygusal açıdan ciddi sonuçlar doğurabilir ve araştırmanın ilerlemesini sekteye uğratabilir.</a:t>
            </a:r>
          </a:p>
          <a:p>
            <a:pPr marL="228600" lvl="0" indent="-228600" algn="l" rtl="0">
              <a:lnSpc>
                <a:spcPct val="107000"/>
              </a:lnSpc>
              <a:spcBef>
                <a:spcPts val="0"/>
              </a:spcBef>
              <a:spcAft>
                <a:spcPts val="0"/>
              </a:spcAft>
              <a:buAutoNum type="arabicPeriod"/>
            </a:pPr>
            <a:r>
              <a:rPr lang="tr-TR" sz="1200" b="0" dirty="0"/>
              <a:t>Çevrenin Korunması: Laboratuvarlar genellikle tehlikeli kimyasallar, malzemeler ve ekipmanlarla çalışır. Doğru güvenlik uygulamaları çevreye zarar verebilecek dökülmeleri, sızıntıları ve salınımları önlemeye yardımcı olur. Çevresel zararlar kurumlar açısından hukuki ve mali sonuçlara yol açabilmektedir.</a:t>
            </a:r>
          </a:p>
          <a:p>
            <a:pPr marL="228600" lvl="0" indent="-228600" algn="l" rtl="0">
              <a:lnSpc>
                <a:spcPct val="107000"/>
              </a:lnSpc>
              <a:spcBef>
                <a:spcPts val="0"/>
              </a:spcBef>
              <a:spcAft>
                <a:spcPts val="0"/>
              </a:spcAft>
              <a:buAutoNum type="arabicPeriod"/>
            </a:pPr>
            <a:r>
              <a:rPr lang="tr-TR" sz="1200" b="0" dirty="0"/>
              <a:t>Ekipman ve Altyapının Korunması: Dikkatsizlik pahalı laboratuvar ekipmanına ve altyapısına zarar verebilir. Pahalı onarım veya değiştirmelerden kaçınmak için ekipmanın uygun şekilde kullanılması ve bakımı önemlidir.</a:t>
            </a:r>
          </a:p>
          <a:p>
            <a:pPr marL="228600" lvl="0" indent="-228600" algn="l" rtl="0">
              <a:lnSpc>
                <a:spcPct val="107000"/>
              </a:lnSpc>
              <a:spcBef>
                <a:spcPts val="0"/>
              </a:spcBef>
              <a:spcAft>
                <a:spcPts val="0"/>
              </a:spcAft>
              <a:buAutoNum type="arabicPeriod"/>
            </a:pPr>
            <a:r>
              <a:rPr lang="tr-TR" sz="1200" b="0" dirty="0"/>
              <a:t>İtibar ve Finansman: Ciddi sonuçlara yol açan laboratuvar kazaları bir kurumun itibarına zarar verebilir ve araştırma finansmanı sağlama becerisini engelleyebilir. Güvenlik taahhüdü profesyonellik ve sorumluluğu gösterir, işbirlikçileri ve finansman fırsatlarını çeker.</a:t>
            </a:r>
          </a:p>
        </p:txBody>
      </p:sp>
      <p:sp>
        <p:nvSpPr>
          <p:cNvPr id="215" name="Google Shape;21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tr-T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dirty="0"/>
              <a:t>Laboratuvar güvenliği, farklı koruma seviyelerini temsil eden bir kontroller hiyerarşisi halinde düzenlenmiştir. Bu kontroller en etkili olandan en az etkili olana doğru sıralanmıştır:</a:t>
            </a:r>
          </a:p>
          <a:p>
            <a:pPr marL="228600" lvl="0" indent="-228600" algn="l" rtl="0">
              <a:lnSpc>
                <a:spcPct val="107000"/>
              </a:lnSpc>
              <a:spcBef>
                <a:spcPts val="0"/>
              </a:spcBef>
              <a:spcAft>
                <a:spcPts val="0"/>
              </a:spcAft>
              <a:buAutoNum type="arabicPeriod"/>
            </a:pPr>
            <a:r>
              <a:rPr lang="tr-TR" sz="1200" dirty="0"/>
              <a:t>Eleme/Değiştirme : Tehlikeleri önlemenin en etkili yolu onları tamamen ortadan kaldırmak veya daha az tehlikeli alternatiflerle değiştirmektir. Bu yaklaşım her zaman mümkün olmayabilir ancak mümkün olduğunda dikkate alınmalıdır. Örneğin, toksik bir kimyasalın toksik olmayan bir kimyasalla değiştirilmesi riskleri önemli ölçüde azaltabilir.</a:t>
            </a:r>
          </a:p>
          <a:p>
            <a:pPr marL="228600" lvl="0" indent="-228600" algn="l" rtl="0">
              <a:lnSpc>
                <a:spcPct val="107000"/>
              </a:lnSpc>
              <a:spcBef>
                <a:spcPts val="0"/>
              </a:spcBef>
              <a:spcAft>
                <a:spcPts val="0"/>
              </a:spcAft>
              <a:buAutoNum type="arabicPeriod"/>
            </a:pPr>
            <a:r>
              <a:rPr lang="tr-TR" sz="1200" dirty="0"/>
              <a:t>Mühendislik Önlemleri: Mühendislik kontrolleri, tehlikelere maruz kalmayı en aza indiren güvenlik özelliklerinin ve ekipmanlarının tasarlanmasını ve uygulanmasını içerir. Örnekler arasında çeker ocaklar, güvenlik duşları ve göz yıkama istasyonları yer alır. Bu kontrollerin amacı tehlikeyi çalışandan izole etmektir.</a:t>
            </a:r>
          </a:p>
          <a:p>
            <a:pPr marL="228600" lvl="0" indent="-228600" algn="l" rtl="0">
              <a:lnSpc>
                <a:spcPct val="107000"/>
              </a:lnSpc>
              <a:spcBef>
                <a:spcPts val="0"/>
              </a:spcBef>
              <a:spcAft>
                <a:spcPts val="0"/>
              </a:spcAft>
              <a:buAutoNum type="arabicPeriod"/>
            </a:pPr>
            <a:r>
              <a:rPr lang="tr-TR" sz="1200" dirty="0"/>
              <a:t>İdari Kontroller: İdari kontroller, güvenli laboratuvar uygulamalarına rehberlik eden politikalar, prosedürler ve eğitimlerdir. Örnekler arasında güvenlik protokolleri, erişim kısıtlamaları ve eğitim programları yer alır. Bu kontroller, bireylerin belirlenmiş yönergeleri takip etmesine bağlıdır.</a:t>
            </a:r>
          </a:p>
          <a:p>
            <a:pPr marL="228600" lvl="0" indent="-228600" algn="l" rtl="0">
              <a:lnSpc>
                <a:spcPct val="107000"/>
              </a:lnSpc>
              <a:spcBef>
                <a:spcPts val="0"/>
              </a:spcBef>
              <a:spcAft>
                <a:spcPts val="0"/>
              </a:spcAft>
              <a:buAutoNum type="arabicPeriod"/>
            </a:pPr>
            <a:r>
              <a:rPr lang="tr-TR" sz="1200" dirty="0"/>
              <a:t>Kişisel Koruyucu Donanım (KKD): Tehlikeler başka yollarla ortadan kaldırılamadığında veya kontrol edilemediğinde, KKD son savunma hattı haline gelir. Buna laboratuvar önlükleri, eldivenler, koruyucu gözlükler ve solunum maskeleri gibi öğeler dahildir. Tehlikelere maruz kalmayı en aza indirmek için doğru KKD kullanımı çok önemlidir.</a:t>
            </a:r>
          </a:p>
          <a:p>
            <a:pPr marL="0" lvl="0" indent="0" algn="l" rtl="0">
              <a:lnSpc>
                <a:spcPct val="107000"/>
              </a:lnSpc>
              <a:spcBef>
                <a:spcPts val="0"/>
              </a:spcBef>
              <a:spcAft>
                <a:spcPts val="0"/>
              </a:spcAft>
              <a:buNone/>
            </a:pPr>
            <a:endParaRPr lang="tr-TR" sz="1200" dirty="0"/>
          </a:p>
          <a:p>
            <a:pPr marL="0" lvl="0" indent="0" algn="l" rtl="0">
              <a:spcBef>
                <a:spcPts val="1500"/>
              </a:spcBef>
              <a:spcAft>
                <a:spcPts val="0"/>
              </a:spcAft>
              <a:buNone/>
            </a:pPr>
            <a:endParaRPr dirty="0"/>
          </a:p>
        </p:txBody>
      </p:sp>
      <p:sp>
        <p:nvSpPr>
          <p:cNvPr id="222" name="Google Shape;22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r>
              <a:rPr lang="tr-TR" sz="1200" b="1" dirty="0"/>
              <a:t>Genel Laboratuvar Güvenliği Uygulamaları</a:t>
            </a:r>
          </a:p>
          <a:p>
            <a:pPr marL="0" lvl="0" indent="0" algn="l" rtl="0">
              <a:lnSpc>
                <a:spcPct val="107000"/>
              </a:lnSpc>
              <a:spcBef>
                <a:spcPts val="0"/>
              </a:spcBef>
              <a:spcAft>
                <a:spcPts val="0"/>
              </a:spcAft>
              <a:buNone/>
            </a:pPr>
            <a:r>
              <a:rPr lang="tr-TR" sz="1200" b="0" dirty="0"/>
              <a:t>Her laboratuvar ortamında takip edilmesi gereken bazı temel laboratuvar güvenliği uygulamaları şunlardır: Bunlar üç grupta toplanabilir.</a:t>
            </a:r>
            <a:endParaRPr lang="tr-TR" b="0" dirty="0"/>
          </a:p>
        </p:txBody>
      </p:sp>
      <p:sp>
        <p:nvSpPr>
          <p:cNvPr id="230" name="Google Shape;230;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None/>
            </a:pPr>
            <a:endParaRPr lang="tr-TR" sz="1200" b="1" dirty="0"/>
          </a:p>
          <a:p>
            <a:pPr marL="0" lvl="0" indent="0" algn="l" rtl="0">
              <a:lnSpc>
                <a:spcPct val="107000"/>
              </a:lnSpc>
              <a:spcBef>
                <a:spcPts val="0"/>
              </a:spcBef>
              <a:spcAft>
                <a:spcPts val="0"/>
              </a:spcAft>
              <a:buNone/>
            </a:pPr>
            <a:r>
              <a:rPr lang="tr-TR" sz="1200" b="1" dirty="0"/>
              <a:t>Risk değerlendirmesi</a:t>
            </a:r>
          </a:p>
          <a:p>
            <a:pPr marL="0" lvl="0" indent="0" algn="l" rtl="0">
              <a:lnSpc>
                <a:spcPct val="107000"/>
              </a:lnSpc>
              <a:spcBef>
                <a:spcPts val="0"/>
              </a:spcBef>
              <a:spcAft>
                <a:spcPts val="0"/>
              </a:spcAft>
              <a:buNone/>
            </a:pPr>
            <a:r>
              <a:rPr lang="tr-TR" sz="1200" b="0" dirty="0"/>
              <a:t>Herhangi bir deneye başlamadan önce araştırmacılar, potansiyel tehlikeleri belirlemek ve bunları hafifletmek için stratejiler geliştirmek üzere kapsamlı bir risk değerlendirmesi yapmalıdır.</a:t>
            </a:r>
          </a:p>
          <a:p>
            <a:pPr marL="0" lvl="0" indent="0" algn="l" rtl="0">
              <a:lnSpc>
                <a:spcPct val="107000"/>
              </a:lnSpc>
              <a:spcBef>
                <a:spcPts val="0"/>
              </a:spcBef>
              <a:spcAft>
                <a:spcPts val="0"/>
              </a:spcAft>
              <a:buNone/>
            </a:pPr>
            <a:r>
              <a:rPr lang="tr-TR" sz="1200" b="1" dirty="0"/>
              <a:t>Acil Durum prosedürleri</a:t>
            </a:r>
          </a:p>
          <a:p>
            <a:pPr marL="0" lvl="0" indent="0" algn="l" rtl="0">
              <a:lnSpc>
                <a:spcPct val="107000"/>
              </a:lnSpc>
              <a:spcBef>
                <a:spcPts val="0"/>
              </a:spcBef>
              <a:spcAft>
                <a:spcPts val="0"/>
              </a:spcAft>
              <a:buNone/>
            </a:pPr>
            <a:r>
              <a:rPr lang="tr-TR" sz="1200" b="0" dirty="0"/>
              <a:t>Yangın söndürücüler, göz yıkama istasyonları ve güvenlik duşları gibi güvenlik ekipmanlarının yerini ve doğru kullanımını öğrenin. Tahliye rotaları ve acil durum iletişim bilgileri hakkında bilgi edinin.</a:t>
            </a:r>
          </a:p>
          <a:p>
            <a:pPr marL="0" lvl="0" indent="0" algn="l" rtl="0">
              <a:lnSpc>
                <a:spcPct val="107000"/>
              </a:lnSpc>
              <a:spcBef>
                <a:spcPts val="0"/>
              </a:spcBef>
              <a:spcAft>
                <a:spcPts val="0"/>
              </a:spcAft>
              <a:buNone/>
            </a:pPr>
            <a:r>
              <a:rPr lang="tr-TR" sz="1200" b="1" dirty="0"/>
              <a:t>Olayları Raporlama</a:t>
            </a:r>
          </a:p>
          <a:p>
            <a:pPr marL="0" lvl="0" indent="0" algn="l" rtl="0">
              <a:lnSpc>
                <a:spcPct val="107000"/>
              </a:lnSpc>
              <a:spcBef>
                <a:spcPts val="0"/>
              </a:spcBef>
              <a:spcAft>
                <a:spcPts val="0"/>
              </a:spcAft>
              <a:buNone/>
            </a:pPr>
            <a:r>
              <a:rPr lang="tr-TR" sz="1200" b="0" dirty="0"/>
              <a:t>Laboratuvar çalışanları kıl payı atlatılan olayları ve olayları bildirmeye teşvik edilmelidir. Risk değerlendirmesi için </a:t>
            </a:r>
            <a:r>
              <a:rPr lang="tr-TR" sz="1200" b="0" dirty="0" err="1"/>
              <a:t>önemlidirLaboratuvar</a:t>
            </a:r>
            <a:r>
              <a:rPr lang="tr-TR" sz="1200" b="0" dirty="0"/>
              <a:t> çalışanlarına acil durumlarda kiminle temas kuracakları bildirilmelidir. </a:t>
            </a:r>
            <a:r>
              <a:rPr lang="tr-TR" sz="1200" b="0" dirty="0" err="1"/>
              <a:t>Laboratuarda</a:t>
            </a:r>
            <a:r>
              <a:rPr lang="tr-TR" sz="1200" b="0" dirty="0"/>
              <a:t> cezalandırıcı olmayan habercilik kültürünün oturtulması gerekiyor.</a:t>
            </a:r>
          </a:p>
          <a:p>
            <a:pPr marL="0" lvl="0" indent="0" algn="l" rtl="0">
              <a:lnSpc>
                <a:spcPct val="107000"/>
              </a:lnSpc>
              <a:spcBef>
                <a:spcPts val="0"/>
              </a:spcBef>
              <a:spcAft>
                <a:spcPts val="0"/>
              </a:spcAft>
              <a:buNone/>
            </a:pPr>
            <a:r>
              <a:rPr lang="tr-TR" sz="1200" b="1" dirty="0"/>
              <a:t>Güvenlik Eğitimi</a:t>
            </a:r>
          </a:p>
          <a:p>
            <a:pPr marL="0" lvl="0" indent="0" algn="l" rtl="0">
              <a:lnSpc>
                <a:spcPct val="107000"/>
              </a:lnSpc>
              <a:spcBef>
                <a:spcPts val="0"/>
              </a:spcBef>
              <a:spcAft>
                <a:spcPts val="0"/>
              </a:spcAft>
              <a:buNone/>
            </a:pPr>
            <a:r>
              <a:rPr lang="tr-TR" sz="1200" b="0" dirty="0"/>
              <a:t>Laboratuvarda çalışan tüm bireyler, kimyasalların, ekipmanların ve acil durum prosedürlerinin güvenli bir şekilde kullanılmasına ilişkin talimatlar da dahil olmak üzere uygun güvenlik eğitimi almalıdır.</a:t>
            </a:r>
          </a:p>
          <a:p>
            <a:pPr marL="0" lvl="0" indent="0" algn="l" rtl="0">
              <a:lnSpc>
                <a:spcPct val="107000"/>
              </a:lnSpc>
              <a:spcBef>
                <a:spcPts val="0"/>
              </a:spcBef>
              <a:spcAft>
                <a:spcPts val="0"/>
              </a:spcAft>
              <a:buNone/>
            </a:pPr>
            <a:r>
              <a:rPr lang="tr-TR" sz="1200" b="1" dirty="0"/>
              <a:t>Kurumsal Kaynaklar</a:t>
            </a:r>
          </a:p>
          <a:p>
            <a:pPr marL="0" lvl="0" indent="0" algn="l" rtl="0">
              <a:lnSpc>
                <a:spcPct val="107000"/>
              </a:lnSpc>
              <a:spcBef>
                <a:spcPts val="0"/>
              </a:spcBef>
              <a:spcAft>
                <a:spcPts val="0"/>
              </a:spcAft>
              <a:buNone/>
            </a:pPr>
            <a:r>
              <a:rPr lang="tr-TR" sz="1200" b="0" dirty="0"/>
              <a:t>Güvenlik görevlileri, ilk yardım, güvenlik kılavuzları gibi mevcut kaynaklar vurgulanmalıdır. Laboratuvar çalışanları yardım ve rehberlik almaya teşvik edilmelidir. Laboratuvar emniyet ve güvenlik rehberleri hazırlanmalı ve her kademedeki ve her görevdeki laboratuvar çalışanları ile paylaşılmalıdır.</a:t>
            </a:r>
          </a:p>
          <a:p>
            <a:pPr marL="0" lvl="0" indent="0" algn="l" rtl="0">
              <a:lnSpc>
                <a:spcPct val="107000"/>
              </a:lnSpc>
              <a:spcBef>
                <a:spcPts val="800"/>
              </a:spcBef>
              <a:spcAft>
                <a:spcPts val="0"/>
              </a:spcAft>
              <a:buNone/>
            </a:pPr>
            <a:endParaRPr sz="1200" dirty="0"/>
          </a:p>
          <a:p>
            <a:pPr marL="0" lvl="0" indent="0" algn="l" rtl="0">
              <a:lnSpc>
                <a:spcPct val="107000"/>
              </a:lnSpc>
              <a:spcBef>
                <a:spcPts val="1500"/>
              </a:spcBef>
              <a:spcAft>
                <a:spcPts val="0"/>
              </a:spcAft>
              <a:buNone/>
            </a:pPr>
            <a:endParaRPr dirty="0"/>
          </a:p>
        </p:txBody>
      </p:sp>
      <p:sp>
        <p:nvSpPr>
          <p:cNvPr id="239" name="Google Shape;239;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tr-TR" sz="18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6481912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55408135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74511443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fld id="{52472CDB-5D1D-6044-8D32-596F60C51AC0}" type="slidenum">
              <a:rPr lang="tr-TR" smtClean="0"/>
              <a:pPr/>
              <a:t>‹#›</a:t>
            </a:fld>
            <a:endParaRPr lang="tr-TR"/>
          </a:p>
        </p:txBody>
      </p:sp>
    </p:spTree>
    <p:extLst>
      <p:ext uri="{BB962C8B-B14F-4D97-AF65-F5344CB8AC3E}">
        <p14:creationId xmlns:p14="http://schemas.microsoft.com/office/powerpoint/2010/main" val="3026139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fld id="{52472CDB-5D1D-6044-8D32-596F60C51AC0}" type="slidenum">
              <a:rPr lang="tr-TR" smtClean="0"/>
              <a:pPr/>
              <a:t>‹#›</a:t>
            </a:fld>
            <a:endParaRPr lang="tr-TR"/>
          </a:p>
        </p:txBody>
      </p:sp>
    </p:spTree>
    <p:extLst>
      <p:ext uri="{BB962C8B-B14F-4D97-AF65-F5344CB8AC3E}">
        <p14:creationId xmlns:p14="http://schemas.microsoft.com/office/powerpoint/2010/main" val="1293356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250103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673629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947967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751198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D0F55121-A583-4E16-A877-5481352407F5}" type="datetimeFigureOut">
              <a:rPr lang="en-US" smtClean="0"/>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781689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D0F55121-A583-4E16-A877-5481352407F5}" type="datetimeFigureOut">
              <a:rPr lang="en-US" smtClean="0"/>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295544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460939370"/>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55121-A583-4E16-A877-5481352407F5}" type="datetimeFigureOut">
              <a:rPr lang="en-US" smtClean="0"/>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756787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797062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232441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802734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306778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84066-4C87-C63E-7F58-D792ABE543E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5DF9459C-B6D8-AA24-4A1E-9379A47B2C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01427B88-AAC7-31E7-F496-2DA7E2F8B06E}"/>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4B13B8F7-6EF7-E897-4E16-519D2C58087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0A112B1-83C1-A2CE-96FC-5C5404DCC43A}"/>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536448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219D-0707-3587-A216-AE240AD0263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9546B5D5-6BFD-A8B2-44E7-737D8A69D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845D7E2D-D3EE-7A54-B856-7707464764A5}"/>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4D40E943-EA9D-5DCE-E2D9-3D97DD07CFC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FAD8109-84B4-F374-EE43-49CA3020C218}"/>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2815254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0793-0CB2-44AC-39EB-3446C7B792B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22609534-DC36-3849-5CEF-0DF63BBDC9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7A5CADF-3A22-079A-4C34-E7A37913F49F}"/>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5A87020C-2F8E-7FDF-1E48-434B2D10DE7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7FDB248-703D-B015-CFCB-7886A02F4F12}"/>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1144490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52A5-DBC1-2692-078E-ADC5A77C3C6E}"/>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DDB80ED-21EC-8A60-74F4-C6DAFE8AD1D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AAEDFCEC-7788-8E16-5D24-0D8F0B2268D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950C5FA3-44DA-687C-950D-02A72EA477BA}"/>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6" name="Footer Placeholder 5">
            <a:extLst>
              <a:ext uri="{FF2B5EF4-FFF2-40B4-BE49-F238E27FC236}">
                <a16:creationId xmlns:a16="http://schemas.microsoft.com/office/drawing/2014/main" id="{4D4D7CCF-3DEE-53DD-9C91-29466DC91FD5}"/>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38B4BF40-2E4D-B183-5C78-682F0956DF1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446193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29D17-5DAC-A651-2BA3-18A415887CAC}"/>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07A7FE91-A17D-ADB5-383D-2673E9257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084BD4A-7889-9D1D-1FEC-45A1FBECB7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B27C8B96-5C33-F225-535A-C369108569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FF97A6-9312-1504-41D6-BA3DC1D6239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DB58D88-5AD3-1241-0BE2-0575C316686F}"/>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8" name="Footer Placeholder 7">
            <a:extLst>
              <a:ext uri="{FF2B5EF4-FFF2-40B4-BE49-F238E27FC236}">
                <a16:creationId xmlns:a16="http://schemas.microsoft.com/office/drawing/2014/main" id="{11A775C1-4D70-1325-B051-62158A50430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BA6658C1-D62E-9DC9-4FA1-7B59A90B8245}"/>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3514405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endParaRPr lang="en-NL"/>
          </a:p>
        </p:txBody>
      </p:sp>
      <p:sp>
        <p:nvSpPr>
          <p:cNvPr id="5" name="Footer Placeholder 4"/>
          <p:cNvSpPr>
            <a:spLocks noGrp="1"/>
          </p:cNvSpPr>
          <p:nvPr>
            <p:ph type="ftr" sz="quarter" idx="11"/>
          </p:nvPr>
        </p:nvSpPr>
        <p:spPr/>
        <p:txBody>
          <a:bodyPr/>
          <a:lstStyle/>
          <a:p>
            <a:endParaRPr lang="en-NL"/>
          </a:p>
        </p:txBody>
      </p:sp>
      <p:sp>
        <p:nvSpPr>
          <p:cNvPr id="6" name="Slide Number Placeholder 5"/>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26767954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B8A9-D5EE-5132-5DBF-5E32DA24DA61}"/>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63821D62-5C59-ECE1-848E-1706F980C5CF}"/>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4" name="Footer Placeholder 3">
            <a:extLst>
              <a:ext uri="{FF2B5EF4-FFF2-40B4-BE49-F238E27FC236}">
                <a16:creationId xmlns:a16="http://schemas.microsoft.com/office/drawing/2014/main" id="{E872CE63-89F8-FC97-1412-E15083B63929}"/>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26496B3-1624-9286-0B22-F32C02628D80}"/>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23116464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322812-4BFA-B1B8-A5C3-0EC439B264FE}"/>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3" name="Footer Placeholder 2">
            <a:extLst>
              <a:ext uri="{FF2B5EF4-FFF2-40B4-BE49-F238E27FC236}">
                <a16:creationId xmlns:a16="http://schemas.microsoft.com/office/drawing/2014/main" id="{6C946B0B-E122-4885-5E9A-79A5F373F35F}"/>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8AEAA95C-B847-2CA7-07A2-FBF8563E1B0F}"/>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2254047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7D936-16BD-76B3-BD9A-3DC7E0E0F9C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A375F5BD-6F7E-B67A-EBE1-5143079765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7D3BB24D-A35E-B72A-F263-582929B6B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244297-2E01-91DE-E144-A9B04D94EA84}"/>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6" name="Footer Placeholder 5">
            <a:extLst>
              <a:ext uri="{FF2B5EF4-FFF2-40B4-BE49-F238E27FC236}">
                <a16:creationId xmlns:a16="http://schemas.microsoft.com/office/drawing/2014/main" id="{FE79FDBD-7A35-5D62-4AEA-AF973BC17BD1}"/>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91F5811-5B8B-ED39-FCAF-5D640D0295D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1128258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F447-F63B-0B52-1F71-D8EF84473F3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9A825FA2-2FED-DB57-FA7F-6CAF9C7883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885DDB6-E647-BC19-73A1-A7ACBDEC7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F93A79-12E1-8615-2E15-CD4C33C1C6C2}"/>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6" name="Footer Placeholder 5">
            <a:extLst>
              <a:ext uri="{FF2B5EF4-FFF2-40B4-BE49-F238E27FC236}">
                <a16:creationId xmlns:a16="http://schemas.microsoft.com/office/drawing/2014/main" id="{726CB26B-DD14-752B-D3DD-9D76A62973C3}"/>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9C4ADC3F-07F3-48AC-876D-CD2DBFD4B9CE}"/>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10257403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DFE4-CDB1-AF1F-A980-02C71CD0C1A3}"/>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B23F42E1-5A34-A92C-0D20-9E064EDEFEB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EC2BC7A-3A13-13BE-80DE-50723396EE8C}"/>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DA84A0C1-73C3-CF1E-2498-6502A7FF57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32658B0-BFE1-AE75-C141-DC30E00E9E99}"/>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7559347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C1BD09-B963-540D-CF57-2550A0D97F8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7E7B0D5-A52B-37AD-4F94-9E7318770E1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0C97EFF-A3C4-3452-4345-A52147A00774}"/>
              </a:ext>
            </a:extLst>
          </p:cNvPr>
          <p:cNvSpPr>
            <a:spLocks noGrp="1"/>
          </p:cNvSpPr>
          <p:nvPr>
            <p:ph type="dt" sz="half" idx="10"/>
          </p:nvPr>
        </p:nvSpPr>
        <p:spPr/>
        <p:txBody>
          <a:body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25F7E75D-D3E0-9B9E-4630-36178340B31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21C14461-7229-6870-BD07-135500E83226}"/>
              </a:ext>
            </a:extLst>
          </p:cNvPr>
          <p:cNvSpPr>
            <a:spLocks noGrp="1"/>
          </p:cNvSpPr>
          <p:nvPr>
            <p:ph type="sldNum" sz="quarter" idx="12"/>
          </p:nvPr>
        </p:nvSpPr>
        <p:spPr/>
        <p:txBody>
          <a:bodyPr/>
          <a:lstStyle/>
          <a:p>
            <a:fld id="{E25F94F3-8195-A049-91BA-070FB088255E}" type="slidenum">
              <a:rPr lang="en-NL" smtClean="0"/>
              <a:t>‹#›</a:t>
            </a:fld>
            <a:endParaRPr lang="en-NL"/>
          </a:p>
        </p:txBody>
      </p:sp>
    </p:spTree>
    <p:extLst>
      <p:ext uri="{BB962C8B-B14F-4D97-AF65-F5344CB8AC3E}">
        <p14:creationId xmlns:p14="http://schemas.microsoft.com/office/powerpoint/2010/main" val="1695542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8BCE3C-8C5D-E7FE-5C65-B5CC69B5592A}"/>
              </a:ext>
            </a:extLst>
          </p:cNvPr>
          <p:cNvSpPr>
            <a:spLocks noGrp="1"/>
          </p:cNvSpPr>
          <p:nvPr>
            <p:ph type="ctrTitle"/>
          </p:nvPr>
        </p:nvSpPr>
        <p:spPr>
          <a:xfrm>
            <a:off x="1524000" y="1122363"/>
            <a:ext cx="9144000" cy="2387600"/>
          </a:xfrm>
        </p:spPr>
        <p:txBody>
          <a:bodyPr anchor="b"/>
          <a:lstStyle>
            <a:lvl1pPr algn="ctr">
              <a:defRPr sz="45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12C445EE-2EE8-9F0C-D75A-30D78EEAFBD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54E971E9-312F-1DDB-D2C4-0168ECBE237C}"/>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DACCA602-7D66-DFF2-6F29-F957E1CB8C2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0680B20-7AE0-A7CB-EF13-7A8F3360ACB8}"/>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433191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5035375-BBDE-D66A-8B12-B4660DA97C44}"/>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4E914A3C-26C6-6364-74E8-38DE12C1F8EA}"/>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A44C099A-19B3-5B8D-0D2B-BFB213AFFC46}"/>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1D8F0C0D-AC31-9BAB-2C0B-2096876CB78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651F5C63-C6C9-23A5-C6DE-9388285CAAC8}"/>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1127995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429F69E-079A-A53D-DA98-03CEF8C20B33}"/>
              </a:ext>
            </a:extLst>
          </p:cNvPr>
          <p:cNvSpPr>
            <a:spLocks noGrp="1"/>
          </p:cNvSpPr>
          <p:nvPr>
            <p:ph type="title"/>
          </p:nvPr>
        </p:nvSpPr>
        <p:spPr>
          <a:xfrm>
            <a:off x="831851" y="1709740"/>
            <a:ext cx="10515600" cy="2852737"/>
          </a:xfrm>
        </p:spPr>
        <p:txBody>
          <a:bodyPr anchor="b"/>
          <a:lstStyle>
            <a:lvl1pPr>
              <a:defRPr sz="45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7BC54788-A499-C118-4377-B0FC5D02C288}"/>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286E3FB-C923-C3AC-E7C3-FF8E4E827DA3}"/>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3D534628-3BC6-9750-520D-9CEE89758575}"/>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8CA01F2-A3C8-EEB8-5B69-FEFB9AA844BE}"/>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361745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C15E90-B703-A500-4D3A-01C9508A4D2B}"/>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6E72FB88-746B-59C4-5E4C-A998BDF02B1F}"/>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AFCB10AF-7444-E8D3-8EC6-BA6AFAED6A50}"/>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7FFB4800-F0D8-9907-34A3-9E72CFEFAF63}"/>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7749F789-986D-BC0A-BF3D-0B1A64B9F5B5}"/>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CEA9434B-E79B-D5C2-D78C-AA93E9EED339}"/>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426723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213457630"/>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7AC8399-FF4B-AAA3-1E0B-FA53EA3EBCC7}"/>
              </a:ext>
            </a:extLst>
          </p:cNvPr>
          <p:cNvSpPr>
            <a:spLocks noGrp="1"/>
          </p:cNvSpPr>
          <p:nvPr>
            <p:ph type="title"/>
          </p:nvPr>
        </p:nvSpPr>
        <p:spPr>
          <a:xfrm>
            <a:off x="839788" y="365127"/>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3D93E712-5E6A-7DF2-A1A7-2147F593F706}"/>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DDF83E34-FA4D-2E06-FB59-ABB3E633D019}"/>
              </a:ext>
            </a:extLst>
          </p:cNvPr>
          <p:cNvSpPr>
            <a:spLocks noGrp="1"/>
          </p:cNvSpPr>
          <p:nvPr>
            <p:ph sz="half" idx="2"/>
          </p:nvPr>
        </p:nvSpPr>
        <p:spPr>
          <a:xfrm>
            <a:off x="839789"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EEF106E7-1D46-B385-D624-A1E5391C027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1A77729-31D2-E9C2-976E-07528D81D484}"/>
              </a:ext>
            </a:extLst>
          </p:cNvPr>
          <p:cNvSpPr>
            <a:spLocks noGrp="1"/>
          </p:cNvSpPr>
          <p:nvPr>
            <p:ph sz="quarter" idx="4"/>
          </p:nvPr>
        </p:nvSpPr>
        <p:spPr>
          <a:xfrm>
            <a:off x="6172201"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C8C4AB81-4720-DE31-6459-81F20A331115}"/>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8" name="Alt Bilgi Yer Tutucusu 7">
            <a:extLst>
              <a:ext uri="{FF2B5EF4-FFF2-40B4-BE49-F238E27FC236}">
                <a16:creationId xmlns:a16="http://schemas.microsoft.com/office/drawing/2014/main" id="{0C1A0F12-D01C-31D2-FF24-EB616E5CB84B}"/>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908CF511-AC43-5263-1016-A4FBC29D8AA9}"/>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342481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BFF337-CE6D-A0F4-1C1F-9C2F4F83A9CF}"/>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2856C571-764C-1F88-1019-1719A694694F}"/>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4" name="Alt Bilgi Yer Tutucusu 3">
            <a:extLst>
              <a:ext uri="{FF2B5EF4-FFF2-40B4-BE49-F238E27FC236}">
                <a16:creationId xmlns:a16="http://schemas.microsoft.com/office/drawing/2014/main" id="{B39CF309-3A73-BF06-87CF-C955000AE8ED}"/>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6359DF79-032B-412E-0DAA-061BE9B102F2}"/>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24867767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8524F69-0481-22A3-2889-E766AC1C4154}"/>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3" name="Alt Bilgi Yer Tutucusu 2">
            <a:extLst>
              <a:ext uri="{FF2B5EF4-FFF2-40B4-BE49-F238E27FC236}">
                <a16:creationId xmlns:a16="http://schemas.microsoft.com/office/drawing/2014/main" id="{31759607-07AF-BB88-3E1F-BF078990E1F4}"/>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61C5F621-D344-B513-5ADA-88F4BED977E5}"/>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328428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8DD982-9319-474F-1FCC-D277A00EEF5E}"/>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0FE29BB7-441B-4F1D-06C1-4D0B897F28D2}"/>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6243FDE0-2482-FEED-5286-4E0B981FB15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B3170DF-FEBF-99A6-7EB5-CA51F060F5E7}"/>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2C96B148-03B5-C72E-AA11-A8C3988897FA}"/>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AD1568D6-A943-C557-D3EA-6DD6961BBA6F}"/>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50845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94D6877-EC91-F94E-54DF-27E108C88675}"/>
              </a:ext>
            </a:extLst>
          </p:cNvPr>
          <p:cNvSpPr>
            <a:spLocks noGrp="1"/>
          </p:cNvSpPr>
          <p:nvPr>
            <p:ph type="title"/>
          </p:nvPr>
        </p:nvSpPr>
        <p:spPr>
          <a:xfrm>
            <a:off x="839788" y="457200"/>
            <a:ext cx="3932237" cy="1600200"/>
          </a:xfrm>
        </p:spPr>
        <p:txBody>
          <a:bodyPr anchor="b"/>
          <a:lstStyle>
            <a:lvl1pPr>
              <a:defRPr sz="24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60B81DE4-883B-015A-9013-6C5C18513B10}"/>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Metin Yer Tutucusu 3">
            <a:extLst>
              <a:ext uri="{FF2B5EF4-FFF2-40B4-BE49-F238E27FC236}">
                <a16:creationId xmlns:a16="http://schemas.microsoft.com/office/drawing/2014/main" id="{D88C6A1B-9D88-7B8E-42C4-7DD85F8C3DF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2927ADC-5329-DBC7-B0C6-EFAC60B53F0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6" name="Alt Bilgi Yer Tutucusu 5">
            <a:extLst>
              <a:ext uri="{FF2B5EF4-FFF2-40B4-BE49-F238E27FC236}">
                <a16:creationId xmlns:a16="http://schemas.microsoft.com/office/drawing/2014/main" id="{201A9D8E-F6C8-89F9-583B-07C2BEB2A172}"/>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B0673E7B-E3F9-094B-4AE7-9E9DEB460640}"/>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8729880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6ABC63-5A28-ED09-800D-9C79AE32F059}"/>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31D25C07-7B0F-7514-6463-0B27ED4477B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F56442A9-642C-FE30-8440-11059528BE1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C7EC71C8-EB65-8897-7AD3-E308C58BCFA4}"/>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AADEECC-6A6B-F2FE-E0D2-7B88CE827AA4}"/>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5176635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4AFBE7D-21BE-13A7-920D-58E296DECD8D}"/>
              </a:ext>
            </a:extLst>
          </p:cNvPr>
          <p:cNvSpPr>
            <a:spLocks noGrp="1"/>
          </p:cNvSpPr>
          <p:nvPr>
            <p:ph type="title" orient="vert"/>
          </p:nvPr>
        </p:nvSpPr>
        <p:spPr>
          <a:xfrm>
            <a:off x="8724901"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CE7C31B9-88A4-9AF9-15B2-A6184140D7AE}"/>
              </a:ext>
            </a:extLst>
          </p:cNvPr>
          <p:cNvSpPr>
            <a:spLocks noGrp="1"/>
          </p:cNvSpPr>
          <p:nvPr>
            <p:ph type="body" orient="vert" idx="1"/>
          </p:nvPr>
        </p:nvSpPr>
        <p:spPr>
          <a:xfrm>
            <a:off x="838201"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1B57E251-998C-BD00-5822-0614DE25D14E}"/>
              </a:ext>
            </a:extLst>
          </p:cNvPr>
          <p:cNvSpPr>
            <a:spLocks noGrp="1"/>
          </p:cNvSpPr>
          <p:nvPr>
            <p:ph type="dt" sz="half" idx="10"/>
          </p:nvPr>
        </p:nvSpPr>
        <p:spPr/>
        <p:txBody>
          <a:body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5B249E6D-87BB-6EE4-587A-4E1401CA9CE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21CADC51-6282-6331-8FC2-C3F944A2F897}"/>
              </a:ext>
            </a:extLst>
          </p:cNvPr>
          <p:cNvSpPr>
            <a:spLocks noGrp="1"/>
          </p:cNvSpPr>
          <p:nvPr>
            <p:ph type="sldNum" sz="quarter" idx="12"/>
          </p:nvPr>
        </p:nvSpPr>
        <p:spPr/>
        <p:txBody>
          <a:bodyPr/>
          <a:lstStyle/>
          <a:p>
            <a:fld id="{42856000-61D2-4BF9-B91A-6604AF4A0A5A}" type="slidenum">
              <a:rPr lang="en-US" smtClean="0"/>
              <a:t>‹#›</a:t>
            </a:fld>
            <a:endParaRPr lang="en-US"/>
          </a:p>
        </p:txBody>
      </p:sp>
    </p:spTree>
    <p:extLst>
      <p:ext uri="{BB962C8B-B14F-4D97-AF65-F5344CB8AC3E}">
        <p14:creationId xmlns:p14="http://schemas.microsoft.com/office/powerpoint/2010/main" val="3712378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41"/>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342900" lvl="0" indent="-171450" algn="l">
              <a:lnSpc>
                <a:spcPct val="100000"/>
              </a:lnSpc>
              <a:spcBef>
                <a:spcPts val="0"/>
              </a:spcBef>
              <a:spcAft>
                <a:spcPts val="0"/>
              </a:spcAft>
              <a:buClr>
                <a:schemeClr val="dk1"/>
              </a:buClr>
              <a:buSzPts val="1800"/>
              <a:buNone/>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4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tr-TR" smtClean="0"/>
              <a:pPr/>
              <a:t>‹#›</a:t>
            </a:fld>
            <a:endParaRPr lang="tr-TR"/>
          </a:p>
        </p:txBody>
      </p:sp>
    </p:spTree>
    <p:extLst>
      <p:ext uri="{BB962C8B-B14F-4D97-AF65-F5344CB8AC3E}">
        <p14:creationId xmlns:p14="http://schemas.microsoft.com/office/powerpoint/2010/main" val="1924746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2C237-017C-3BEE-0FD5-74EC325BE268}"/>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NL"/>
          </a:p>
        </p:txBody>
      </p:sp>
      <p:sp>
        <p:nvSpPr>
          <p:cNvPr id="3" name="Subtitle 2">
            <a:extLst>
              <a:ext uri="{FF2B5EF4-FFF2-40B4-BE49-F238E27FC236}">
                <a16:creationId xmlns:a16="http://schemas.microsoft.com/office/drawing/2014/main" id="{E1FA7C1F-E9C6-EB6C-F987-1F781474B9A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E8DF732A-A5EF-701F-38FA-A4ABB3DF11E1}"/>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46F170A7-CC0F-EED9-BCA9-0B091B1D7EC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58C9960F-FA43-580C-5B2A-2FFE014234F9}"/>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048486672"/>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A0FD-5115-A3A8-3DC3-8467C72415A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B1902D54-E8EE-4395-ABC5-98D0D5B934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4F001A20-2BD8-3877-C794-3A5AAEE1D551}"/>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6AF654FC-B0B2-FEC0-6F9A-AC1919075644}"/>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DBF845D-0BAF-5A2B-20FB-BA59B0E9AB41}"/>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8260009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en-NL"/>
          </a:p>
        </p:txBody>
      </p:sp>
      <p:sp>
        <p:nvSpPr>
          <p:cNvPr id="8" name="Footer Placeholder 7"/>
          <p:cNvSpPr>
            <a:spLocks noGrp="1"/>
          </p:cNvSpPr>
          <p:nvPr>
            <p:ph type="ftr" sz="quarter" idx="11"/>
          </p:nvPr>
        </p:nvSpPr>
        <p:spPr/>
        <p:txBody>
          <a:bodyPr/>
          <a:lstStyle/>
          <a:p>
            <a:endParaRPr lang="en-NL"/>
          </a:p>
        </p:txBody>
      </p:sp>
      <p:sp>
        <p:nvSpPr>
          <p:cNvPr id="9" name="Slide Number Placeholder 8"/>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423039286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8213-FB72-6479-8D1A-3D7F060DB9FD}"/>
              </a:ext>
            </a:extLst>
          </p:cNvPr>
          <p:cNvSpPr>
            <a:spLocks noGrp="1"/>
          </p:cNvSpPr>
          <p:nvPr>
            <p:ph type="title"/>
          </p:nvPr>
        </p:nvSpPr>
        <p:spPr>
          <a:xfrm>
            <a:off x="831849" y="1709739"/>
            <a:ext cx="10515600" cy="2852737"/>
          </a:xfrm>
        </p:spPr>
        <p:txBody>
          <a:bodyPr anchor="b"/>
          <a:lstStyle>
            <a:lvl1pPr>
              <a:defRPr sz="45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1DDA0550-0C68-0739-E6E5-1500FCB5DD78}"/>
              </a:ext>
            </a:extLst>
          </p:cNvPr>
          <p:cNvSpPr>
            <a:spLocks noGrp="1"/>
          </p:cNvSpPr>
          <p:nvPr>
            <p:ph type="body" idx="1"/>
          </p:nvPr>
        </p:nvSpPr>
        <p:spPr>
          <a:xfrm>
            <a:off x="831849"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C0CD06-537B-73FA-F2A1-F110CA40C5B9}"/>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B702D4EA-9C5F-5591-BA62-A3E396BBA8EA}"/>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8F5811E-C814-E4DD-9C3F-52CCC3652AB7}"/>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45320264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06B8-56E8-1817-5B40-BC64B73B0000}"/>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ADA2B19F-AA2C-B138-6890-DB7F574F739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7D6107F5-9C8A-8BBD-8DAB-2D688BB1E6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E80C5717-2F63-544D-8BDF-EE6B3477F44F}"/>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1F803729-205E-633D-C9DE-E2EA5B08FE4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358C8A9-A484-1D10-C6EA-35E8866DAAFD}"/>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726285298"/>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0EC1A-BDE4-0C56-1114-67AF79FE5C57}"/>
              </a:ext>
            </a:extLst>
          </p:cNvPr>
          <p:cNvSpPr>
            <a:spLocks noGrp="1"/>
          </p:cNvSpPr>
          <p:nvPr>
            <p:ph type="title"/>
          </p:nvPr>
        </p:nvSpPr>
        <p:spPr>
          <a:xfrm>
            <a:off x="839788" y="365127"/>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F43CCE45-2644-C96E-2459-0CFE25CB67C9}"/>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0AB8ED4-C091-560A-C15A-B89DC1236BE4}"/>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0948BA16-9DA4-B4B8-8473-A554F056B12A}"/>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986B320A-481F-A118-794B-412F251E1712}"/>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0CABAC32-E603-F5A0-27D2-BBA7AE5429D4}"/>
              </a:ext>
            </a:extLst>
          </p:cNvPr>
          <p:cNvSpPr>
            <a:spLocks noGrp="1"/>
          </p:cNvSpPr>
          <p:nvPr>
            <p:ph type="dt" sz="half" idx="10"/>
          </p:nvPr>
        </p:nvSpPr>
        <p:spPr/>
        <p:txBody>
          <a:bodyPr/>
          <a:lstStyle/>
          <a:p>
            <a:endParaRPr lang="en-NL"/>
          </a:p>
        </p:txBody>
      </p:sp>
      <p:sp>
        <p:nvSpPr>
          <p:cNvPr id="8" name="Footer Placeholder 7">
            <a:extLst>
              <a:ext uri="{FF2B5EF4-FFF2-40B4-BE49-F238E27FC236}">
                <a16:creationId xmlns:a16="http://schemas.microsoft.com/office/drawing/2014/main" id="{B8B278E8-0065-36DF-AFD9-94D7EB5D90D2}"/>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26AFEA42-8DCA-06C9-77EF-9F36E31E9AD2}"/>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73176726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44ADC-83A5-DBCE-9CFB-862227E77F87}"/>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01C7F45F-3D21-938D-FD3C-E8DA12006155}"/>
              </a:ext>
            </a:extLst>
          </p:cNvPr>
          <p:cNvSpPr>
            <a:spLocks noGrp="1"/>
          </p:cNvSpPr>
          <p:nvPr>
            <p:ph type="dt" sz="half" idx="10"/>
          </p:nvPr>
        </p:nvSpPr>
        <p:spPr/>
        <p:txBody>
          <a:bodyPr/>
          <a:lstStyle/>
          <a:p>
            <a:endParaRPr lang="en-NL"/>
          </a:p>
        </p:txBody>
      </p:sp>
      <p:sp>
        <p:nvSpPr>
          <p:cNvPr id="4" name="Footer Placeholder 3">
            <a:extLst>
              <a:ext uri="{FF2B5EF4-FFF2-40B4-BE49-F238E27FC236}">
                <a16:creationId xmlns:a16="http://schemas.microsoft.com/office/drawing/2014/main" id="{41FE03C1-520A-0EE9-5BBE-7820681B1153}"/>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D0025568-13B5-E312-18C6-3BF6F616DB0C}"/>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22799608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1C1A9-5BDE-B2E4-2787-452339340B9B}"/>
              </a:ext>
            </a:extLst>
          </p:cNvPr>
          <p:cNvSpPr>
            <a:spLocks noGrp="1"/>
          </p:cNvSpPr>
          <p:nvPr>
            <p:ph type="dt" sz="half" idx="10"/>
          </p:nvPr>
        </p:nvSpPr>
        <p:spPr/>
        <p:txBody>
          <a:bodyPr/>
          <a:lstStyle/>
          <a:p>
            <a:endParaRPr lang="en-NL"/>
          </a:p>
        </p:txBody>
      </p:sp>
      <p:sp>
        <p:nvSpPr>
          <p:cNvPr id="3" name="Footer Placeholder 2">
            <a:extLst>
              <a:ext uri="{FF2B5EF4-FFF2-40B4-BE49-F238E27FC236}">
                <a16:creationId xmlns:a16="http://schemas.microsoft.com/office/drawing/2014/main" id="{516962C1-C207-1590-81EB-F158E76B2119}"/>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7DB8BFD8-E7AB-C22A-9FE2-BE3D2CBB34D6}"/>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977443329"/>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F36C-34CC-7C90-C7E9-0B29D4BCDD9E}"/>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D8B671EB-3B75-42B5-9A4F-BAE64D70C8D4}"/>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EF734A20-ABDF-2C4C-BA3C-7C0BFCF222B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539AA9E1-C864-8621-1CBD-C710CC504F8B}"/>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0002DA3E-BCFF-8CCD-EE64-252FF2FDAD5D}"/>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7607BC51-80A2-DFDF-3458-1A962EFC1A27}"/>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356575991"/>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47DF0-CF21-0524-584C-F3294F3AEE10}"/>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6CBBFA71-ED1C-9924-238D-A772ECE9F51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L"/>
          </a:p>
        </p:txBody>
      </p:sp>
      <p:sp>
        <p:nvSpPr>
          <p:cNvPr id="4" name="Text Placeholder 3">
            <a:extLst>
              <a:ext uri="{FF2B5EF4-FFF2-40B4-BE49-F238E27FC236}">
                <a16:creationId xmlns:a16="http://schemas.microsoft.com/office/drawing/2014/main" id="{DDBE3E6A-92B6-765C-0CB6-4F2082E963D6}"/>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EA3E475-0826-252B-ABE9-4CFBFB4ACBCC}"/>
              </a:ext>
            </a:extLst>
          </p:cNvPr>
          <p:cNvSpPr>
            <a:spLocks noGrp="1"/>
          </p:cNvSpPr>
          <p:nvPr>
            <p:ph type="dt" sz="half" idx="10"/>
          </p:nvPr>
        </p:nvSpPr>
        <p:spPr/>
        <p:txBody>
          <a:bodyPr/>
          <a:lstStyle/>
          <a:p>
            <a:endParaRPr lang="en-NL"/>
          </a:p>
        </p:txBody>
      </p:sp>
      <p:sp>
        <p:nvSpPr>
          <p:cNvPr id="6" name="Footer Placeholder 5">
            <a:extLst>
              <a:ext uri="{FF2B5EF4-FFF2-40B4-BE49-F238E27FC236}">
                <a16:creationId xmlns:a16="http://schemas.microsoft.com/office/drawing/2014/main" id="{1C3C8D94-E4C3-6E62-9566-2AC3EDEAA60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B816323E-232F-7F1C-FE33-91A2DB4A10E5}"/>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324097212"/>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5749-C392-4AE6-ABFB-0936A66EF154}"/>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DC909BAF-0FE8-25ED-5703-0CAEFC164ED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66984FB8-F21E-2524-12EA-D12F97AAFAC0}"/>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A944E3C9-C225-5CEB-9667-AA4641CE303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DEB597B4-8F70-3A2C-B530-D474F66826E5}"/>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425893682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B611DE-5653-96A5-AAA7-86DC889EC369}"/>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3139AF29-B152-E8AF-9295-BA5E10AC8DAF}"/>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161E60D-C378-9F89-BC4A-6A2A5AC13FF6}"/>
              </a:ext>
            </a:extLst>
          </p:cNvPr>
          <p:cNvSpPr>
            <a:spLocks noGrp="1"/>
          </p:cNvSpPr>
          <p:nvPr>
            <p:ph type="dt" sz="half" idx="10"/>
          </p:nvPr>
        </p:nvSpPr>
        <p:spPr/>
        <p:txBody>
          <a:bodyPr/>
          <a:lstStyle/>
          <a:p>
            <a:endParaRPr lang="en-NL"/>
          </a:p>
        </p:txBody>
      </p:sp>
      <p:sp>
        <p:nvSpPr>
          <p:cNvPr id="5" name="Footer Placeholder 4">
            <a:extLst>
              <a:ext uri="{FF2B5EF4-FFF2-40B4-BE49-F238E27FC236}">
                <a16:creationId xmlns:a16="http://schemas.microsoft.com/office/drawing/2014/main" id="{CE7C07EC-B715-B8F7-D1B1-2B2055BF9E6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BC98E76C-1301-4083-2473-2E2956AB70DD}"/>
              </a:ext>
            </a:extLst>
          </p:cNvPr>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2713809621"/>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fld id="{52472CDB-5D1D-6044-8D32-596F60C51AC0}" type="slidenum">
              <a:rPr lang="tr-TR" smtClean="0"/>
              <a:pPr/>
              <a:t>‹#›</a:t>
            </a:fld>
            <a:endParaRPr lang="tr-TR"/>
          </a:p>
        </p:txBody>
      </p:sp>
    </p:spTree>
    <p:extLst>
      <p:ext uri="{BB962C8B-B14F-4D97-AF65-F5344CB8AC3E}">
        <p14:creationId xmlns:p14="http://schemas.microsoft.com/office/powerpoint/2010/main" val="4198254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endParaRPr lang="en-NL"/>
          </a:p>
        </p:txBody>
      </p:sp>
      <p:sp>
        <p:nvSpPr>
          <p:cNvPr id="4" name="Footer Placeholder 3"/>
          <p:cNvSpPr>
            <a:spLocks noGrp="1"/>
          </p:cNvSpPr>
          <p:nvPr>
            <p:ph type="ftr" sz="quarter" idx="11"/>
          </p:nvPr>
        </p:nvSpPr>
        <p:spPr/>
        <p:txBody>
          <a:bodyPr/>
          <a:lstStyle/>
          <a:p>
            <a:endParaRPr lang="en-NL"/>
          </a:p>
        </p:txBody>
      </p:sp>
      <p:sp>
        <p:nvSpPr>
          <p:cNvPr id="5" name="Slide Number Placeholder 4"/>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3599071199"/>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pPr>
              <a:defRPr/>
            </a:pPr>
            <a:endParaRPr lang="tr-TR"/>
          </a:p>
        </p:txBody>
      </p:sp>
      <p:sp>
        <p:nvSpPr>
          <p:cNvPr id="5" name="Footer Placeholder 4"/>
          <p:cNvSpPr>
            <a:spLocks noGrp="1"/>
          </p:cNvSpPr>
          <p:nvPr>
            <p:ph type="ftr" sz="quarter" idx="11"/>
          </p:nvPr>
        </p:nvSpPr>
        <p:spPr/>
        <p:txBody>
          <a:bodyPr/>
          <a:lstStyle/>
          <a:p>
            <a:pPr>
              <a:defRPr/>
            </a:pPr>
            <a:endParaRPr lang="tr-TR"/>
          </a:p>
        </p:txBody>
      </p:sp>
      <p:sp>
        <p:nvSpPr>
          <p:cNvPr id="6" name="Slide Number Placeholder 5"/>
          <p:cNvSpPr>
            <a:spLocks noGrp="1"/>
          </p:cNvSpPr>
          <p:nvPr>
            <p:ph type="sldNum" sz="quarter" idx="12"/>
          </p:nvPr>
        </p:nvSpPr>
        <p:spPr/>
        <p:txBody>
          <a:bodyPr/>
          <a:lstStyle/>
          <a:p>
            <a:fld id="{52472CDB-5D1D-6044-8D32-596F60C51AC0}" type="slidenum">
              <a:rPr lang="tr-TR" smtClean="0"/>
              <a:pPr/>
              <a:t>‹#›</a:t>
            </a:fld>
            <a:endParaRPr lang="tr-TR"/>
          </a:p>
        </p:txBody>
      </p:sp>
    </p:spTree>
    <p:extLst>
      <p:ext uri="{BB962C8B-B14F-4D97-AF65-F5344CB8AC3E}">
        <p14:creationId xmlns:p14="http://schemas.microsoft.com/office/powerpoint/2010/main" val="1778565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NL"/>
          </a:p>
        </p:txBody>
      </p:sp>
      <p:sp>
        <p:nvSpPr>
          <p:cNvPr id="3" name="Footer Placeholder 2"/>
          <p:cNvSpPr>
            <a:spLocks noGrp="1"/>
          </p:cNvSpPr>
          <p:nvPr>
            <p:ph type="ftr" sz="quarter" idx="11"/>
          </p:nvPr>
        </p:nvSpPr>
        <p:spPr/>
        <p:txBody>
          <a:bodyPr/>
          <a:lstStyle/>
          <a:p>
            <a:endParaRPr lang="en-NL"/>
          </a:p>
        </p:txBody>
      </p:sp>
      <p:sp>
        <p:nvSpPr>
          <p:cNvPr id="4" name="Slide Number Placeholder 3"/>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73647873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13917912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endParaRPr lang="en-NL"/>
          </a:p>
        </p:txBody>
      </p:sp>
      <p:sp>
        <p:nvSpPr>
          <p:cNvPr id="6" name="Footer Placeholder 5"/>
          <p:cNvSpPr>
            <a:spLocks noGrp="1"/>
          </p:cNvSpPr>
          <p:nvPr>
            <p:ph type="ftr" sz="quarter" idx="11"/>
          </p:nvPr>
        </p:nvSpPr>
        <p:spPr/>
        <p:txBody>
          <a:bodyPr/>
          <a:lstStyle/>
          <a:p>
            <a:endParaRPr lang="en-NL"/>
          </a:p>
        </p:txBody>
      </p:sp>
      <p:sp>
        <p:nvSpPr>
          <p:cNvPr id="7" name="Slide Number Placeholder 6"/>
          <p:cNvSpPr>
            <a:spLocks noGrp="1"/>
          </p:cNvSpPr>
          <p:nvPr>
            <p:ph type="sldNum" sz="quarter" idx="12"/>
          </p:nvPr>
        </p:nvSpPr>
        <p:spPr/>
        <p:txBody>
          <a:bodyPr/>
          <a:lstStyle/>
          <a:p>
            <a:fld id="{00000000-1234-1234-1234-123412341234}" type="slidenum">
              <a:rPr lang="tr-TR" smtClean="0"/>
              <a:pPr/>
              <a:t>‹#›</a:t>
            </a:fld>
            <a:endParaRPr lang="tr-TR"/>
          </a:p>
        </p:txBody>
      </p:sp>
    </p:spTree>
    <p:extLst>
      <p:ext uri="{BB962C8B-B14F-4D97-AF65-F5344CB8AC3E}">
        <p14:creationId xmlns:p14="http://schemas.microsoft.com/office/powerpoint/2010/main" val="1898141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tr-TR" smtClean="0"/>
              <a:pPr/>
              <a:t>‹#›</a:t>
            </a:fld>
            <a:endParaRPr lang="tr-TR"/>
          </a:p>
        </p:txBody>
      </p:sp>
    </p:spTree>
    <p:extLst>
      <p:ext uri="{BB962C8B-B14F-4D97-AF65-F5344CB8AC3E}">
        <p14:creationId xmlns:p14="http://schemas.microsoft.com/office/powerpoint/2010/main" val="791202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698"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F55121-A583-4E16-A877-5481352407F5}" type="datetimeFigureOut">
              <a:rPr lang="en-US" smtClean="0"/>
              <a:t>8/29/2024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856000-61D2-4BF9-B91A-6604AF4A0A5A}" type="slidenum">
              <a:rPr lang="en-US" smtClean="0"/>
              <a:t>‹#›</a:t>
            </a:fld>
            <a:endParaRPr lang="en-US"/>
          </a:p>
        </p:txBody>
      </p:sp>
    </p:spTree>
    <p:extLst>
      <p:ext uri="{BB962C8B-B14F-4D97-AF65-F5344CB8AC3E}">
        <p14:creationId xmlns:p14="http://schemas.microsoft.com/office/powerpoint/2010/main" val="84226274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50FEB9-C3D8-0CBC-EAD1-275D8E310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2934CB66-1F75-468A-A033-E02BFAF7AC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C0F636A-72F7-25C8-D585-5F2AC2A6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26AE-B7EF-2642-A16F-6F92A10C8307}" type="datetimeFigureOut">
              <a:rPr lang="en-NL" smtClean="0"/>
              <a:t>08/29/2024</a:t>
            </a:fld>
            <a:endParaRPr lang="en-NL"/>
          </a:p>
        </p:txBody>
      </p:sp>
      <p:sp>
        <p:nvSpPr>
          <p:cNvPr id="5" name="Footer Placeholder 4">
            <a:extLst>
              <a:ext uri="{FF2B5EF4-FFF2-40B4-BE49-F238E27FC236}">
                <a16:creationId xmlns:a16="http://schemas.microsoft.com/office/drawing/2014/main" id="{9203A857-06DF-CB78-A0D8-BAACA3E6D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4FFA3C5-2943-39D2-7C4B-5595C90A15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F94F3-8195-A049-91BA-070FB088255E}" type="slidenum">
              <a:rPr lang="en-NL" smtClean="0"/>
              <a:t>‹#›</a:t>
            </a:fld>
            <a:endParaRPr lang="en-NL"/>
          </a:p>
        </p:txBody>
      </p:sp>
    </p:spTree>
    <p:extLst>
      <p:ext uri="{BB962C8B-B14F-4D97-AF65-F5344CB8AC3E}">
        <p14:creationId xmlns:p14="http://schemas.microsoft.com/office/powerpoint/2010/main" val="1932016158"/>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8A55854-F887-F100-6F7C-5D22B7E419C4}"/>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9E5AAE2D-15DA-BF7D-3C05-950527D49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438CB7E-14D1-718B-B9E8-6998189BD5B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D0F55121-A583-4E16-A877-5481352407F5}" type="datetimeFigureOut">
              <a:rPr lang="en-US" smtClean="0"/>
              <a:t>8/29/2024</a:t>
            </a:fld>
            <a:endParaRPr lang="en-US"/>
          </a:p>
        </p:txBody>
      </p:sp>
      <p:sp>
        <p:nvSpPr>
          <p:cNvPr id="5" name="Alt Bilgi Yer Tutucusu 4">
            <a:extLst>
              <a:ext uri="{FF2B5EF4-FFF2-40B4-BE49-F238E27FC236}">
                <a16:creationId xmlns:a16="http://schemas.microsoft.com/office/drawing/2014/main" id="{40B790F0-F129-40BC-AD8F-FCD5CB03CF0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ayt Numarası Yer Tutucusu 5">
            <a:extLst>
              <a:ext uri="{FF2B5EF4-FFF2-40B4-BE49-F238E27FC236}">
                <a16:creationId xmlns:a16="http://schemas.microsoft.com/office/drawing/2014/main" id="{95920184-DCF0-95B6-9264-BD0FE66FC969}"/>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2856000-61D2-4BF9-B91A-6604AF4A0A5A}" type="slidenum">
              <a:rPr lang="en-US" smtClean="0"/>
              <a:t>‹#›</a:t>
            </a:fld>
            <a:endParaRPr lang="en-US"/>
          </a:p>
        </p:txBody>
      </p:sp>
    </p:spTree>
    <p:extLst>
      <p:ext uri="{BB962C8B-B14F-4D97-AF65-F5344CB8AC3E}">
        <p14:creationId xmlns:p14="http://schemas.microsoft.com/office/powerpoint/2010/main" val="261411373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E5C3F7-4A8D-C08D-437C-0F3FC3171B5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4C914FE2-57C9-04D5-979E-F0DB233E0D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BC70E877-179C-4722-D70D-29F616F136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NL"/>
          </a:p>
        </p:txBody>
      </p:sp>
      <p:sp>
        <p:nvSpPr>
          <p:cNvPr id="5" name="Footer Placeholder 4">
            <a:extLst>
              <a:ext uri="{FF2B5EF4-FFF2-40B4-BE49-F238E27FC236}">
                <a16:creationId xmlns:a16="http://schemas.microsoft.com/office/drawing/2014/main" id="{D0FDDEEB-9741-D316-D9AD-D23F35DFA57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D7C4CF8A-2B38-1D30-4048-8C7195CEA90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0000000-1234-1234-1234-123412341234}" type="slidenum">
              <a:rPr lang="tr-TR" smtClean="0"/>
              <a:pPr/>
              <a:t>‹#›</a:t>
            </a:fld>
            <a:endParaRPr lang="tr-TR"/>
          </a:p>
        </p:txBody>
      </p:sp>
    </p:spTree>
    <p:extLst>
      <p:ext uri="{BB962C8B-B14F-4D97-AF65-F5344CB8AC3E}">
        <p14:creationId xmlns:p14="http://schemas.microsoft.com/office/powerpoint/2010/main" val="130467735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www.csb.gov/texas-tech-university-chemistry-lab-explosion/"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hyperlink" Target="https://www.who.int/publications/i/item/9789240011311" TargetMode="External"/><Relationship Id="rId4" Type="http://schemas.openxmlformats.org/officeDocument/2006/relationships/hyperlink" Target="https://www.osha.gov/laws-regs/regulations/standardnumber/1910/1910.145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1.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8"/>
        <p:cNvGrpSpPr/>
        <p:nvPr/>
      </p:nvGrpSpPr>
      <p:grpSpPr>
        <a:xfrm>
          <a:off x="0" y="0"/>
          <a:ext cx="0" cy="0"/>
          <a:chOff x="0" y="0"/>
          <a:chExt cx="0" cy="0"/>
        </a:xfrm>
      </p:grpSpPr>
      <p:pic>
        <p:nvPicPr>
          <p:cNvPr id="92" name="Picture 91" descr="Vaccine storage and manufacturing">
            <a:extLst>
              <a:ext uri="{FF2B5EF4-FFF2-40B4-BE49-F238E27FC236}">
                <a16:creationId xmlns:a16="http://schemas.microsoft.com/office/drawing/2014/main" id="{F52057B2-F2D4-8232-939C-E0C4286F6D55}"/>
              </a:ext>
            </a:extLst>
          </p:cNvPr>
          <p:cNvPicPr>
            <a:picLocks noChangeAspect="1"/>
          </p:cNvPicPr>
          <p:nvPr/>
        </p:nvPicPr>
        <p:blipFill rotWithShape="1">
          <a:blip r:embed="rId3"/>
          <a:srcRect l="11598" t="9091" r="7493"/>
          <a:stretch/>
        </p:blipFill>
        <p:spPr>
          <a:xfrm>
            <a:off x="0" y="-1547615"/>
            <a:ext cx="12192000" cy="9144007"/>
          </a:xfrm>
          <a:prstGeom prst="rect">
            <a:avLst/>
          </a:prstGeom>
        </p:spPr>
      </p:pic>
      <p:sp>
        <p:nvSpPr>
          <p:cNvPr id="2" name="Title 1">
            <a:extLst>
              <a:ext uri="{FF2B5EF4-FFF2-40B4-BE49-F238E27FC236}">
                <a16:creationId xmlns:a16="http://schemas.microsoft.com/office/drawing/2014/main" id="{5D3089D4-29F9-2056-2DF2-80858A4BA077}"/>
              </a:ext>
            </a:extLst>
          </p:cNvPr>
          <p:cNvSpPr txBox="1">
            <a:spLocks/>
          </p:cNvSpPr>
          <p:nvPr/>
        </p:nvSpPr>
        <p:spPr>
          <a:xfrm>
            <a:off x="103689" y="2638877"/>
            <a:ext cx="7795711" cy="2536303"/>
          </a:xfrm>
          <a:prstGeom prst="rect">
            <a:avLst/>
          </a:prstGeom>
          <a:solidFill>
            <a:schemeClr val="bg2">
              <a:lumMod val="25000"/>
              <a:alpha val="50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Calibri Light" panose="020F0302020204030204"/>
                <a:ea typeface="+mj-ea"/>
                <a:cs typeface="+mj-cs"/>
              </a:rPr>
              <a:t>ARAŞTIRMA:</a:t>
            </a:r>
            <a:br>
              <a:rPr kumimoji="0" lang="en-US" sz="6000" b="1" i="0" u="none" strike="noStrike" kern="1200" cap="none" spc="0" normalizeH="0" baseline="0" noProof="0" dirty="0">
                <a:ln>
                  <a:noFill/>
                </a:ln>
                <a:solidFill>
                  <a:schemeClr val="bg1"/>
                </a:solidFill>
                <a:effectLst/>
                <a:uLnTx/>
                <a:uFillTx/>
                <a:latin typeface="Calibri Light" panose="020F0302020204030204"/>
                <a:ea typeface="+mj-ea"/>
                <a:cs typeface="+mj-cs"/>
              </a:rPr>
            </a:br>
            <a:r>
              <a:rPr kumimoji="0" lang="tr-TR" sz="6000" b="1" i="0" u="none" strike="noStrike" kern="1200" cap="none" spc="0" normalizeH="0" baseline="0" noProof="0" dirty="0">
                <a:ln>
                  <a:noFill/>
                </a:ln>
                <a:solidFill>
                  <a:schemeClr val="bg1"/>
                </a:solidFill>
                <a:effectLst/>
                <a:uLnTx/>
                <a:uFillTx/>
                <a:latin typeface="Calibri Light" panose="020F0302020204030204"/>
                <a:ea typeface="+mj-ea"/>
                <a:cs typeface="+mj-cs"/>
              </a:rPr>
              <a:t>Laboratuvar Güvenliği</a:t>
            </a:r>
            <a:endParaRPr kumimoji="0" lang="en-NL" sz="6000" b="0"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3" name="Subtitle 3">
            <a:extLst>
              <a:ext uri="{FF2B5EF4-FFF2-40B4-BE49-F238E27FC236}">
                <a16:creationId xmlns:a16="http://schemas.microsoft.com/office/drawing/2014/main" id="{C2A7A4D6-8241-5BCA-D42C-6FA16E6BBF7C}"/>
              </a:ext>
            </a:extLst>
          </p:cNvPr>
          <p:cNvSpPr txBox="1">
            <a:spLocks/>
          </p:cNvSpPr>
          <p:nvPr/>
        </p:nvSpPr>
        <p:spPr>
          <a:xfrm>
            <a:off x="120771" y="5255566"/>
            <a:ext cx="7795712" cy="592975"/>
          </a:xfrm>
          <a:prstGeom prst="rect">
            <a:avLst/>
          </a:prstGeom>
          <a:solidFill>
            <a:schemeClr val="bg2">
              <a:lumMod val="25000"/>
              <a:alpha val="50000"/>
            </a:schemeClr>
          </a:solidFill>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sysClr val="windowText" lastClr="000000"/>
              </a:buClr>
              <a:buSzPts val="2800"/>
              <a:buFont typeface="Arial" panose="020B0604020202020204" pitchFamily="34" charset="0"/>
              <a:buNone/>
              <a:tabLst/>
              <a:defRPr/>
            </a:pPr>
            <a:r>
              <a:rPr kumimoji="0" lang="tr-TR" sz="3200" b="1"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tr-TR" sz="3200" b="1" i="0" u="none" strike="noStrike" kern="1200" cap="none" spc="0" normalizeH="0" baseline="0" noProof="0" dirty="0" err="1">
                <a:ln>
                  <a:noFill/>
                </a:ln>
                <a:solidFill>
                  <a:schemeClr val="bg1"/>
                </a:solidFill>
                <a:effectLst/>
                <a:uLnTx/>
                <a:uFillTx/>
                <a:latin typeface="Calibri" panose="020F0502020204030204"/>
                <a:ea typeface="+mn-ea"/>
                <a:cs typeface="+mn-cs"/>
              </a:rPr>
              <a:t>Araştırmad</a:t>
            </a:r>
            <a:r>
              <a:rPr lang="tr-TR" sz="3200" b="1" dirty="0">
                <a:solidFill>
                  <a:schemeClr val="bg1"/>
                </a:solidFill>
                <a:latin typeface="Calibri" panose="020F0502020204030204"/>
              </a:rPr>
              <a:t>a </a:t>
            </a:r>
            <a:r>
              <a:rPr kumimoji="0" lang="tr-TR" sz="3200" b="1" i="0" u="none" strike="noStrike" kern="1200" cap="none" spc="0" normalizeH="0" baseline="0" noProof="0" dirty="0">
                <a:ln>
                  <a:noFill/>
                </a:ln>
                <a:solidFill>
                  <a:schemeClr val="bg1"/>
                </a:solidFill>
                <a:effectLst/>
                <a:uLnTx/>
                <a:uFillTx/>
                <a:latin typeface="Calibri" panose="020F0502020204030204"/>
                <a:ea typeface="+mn-ea"/>
                <a:cs typeface="+mn-cs"/>
              </a:rPr>
              <a:t>Güvenlik ve Emniyet</a:t>
            </a:r>
            <a:endPar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4" name="Alt Başlık 1">
            <a:extLst>
              <a:ext uri="{FF2B5EF4-FFF2-40B4-BE49-F238E27FC236}">
                <a16:creationId xmlns:a16="http://schemas.microsoft.com/office/drawing/2014/main" id="{EA74F3CC-344B-72C1-BA6B-5841F330EC20}"/>
              </a:ext>
            </a:extLst>
          </p:cNvPr>
          <p:cNvSpPr txBox="1">
            <a:spLocks/>
          </p:cNvSpPr>
          <p:nvPr/>
        </p:nvSpPr>
        <p:spPr>
          <a:xfrm>
            <a:off x="103690" y="5956945"/>
            <a:ext cx="7812794" cy="561897"/>
          </a:xfrm>
          <a:prstGeom prst="rect">
            <a:avLst/>
          </a:prstGeom>
          <a:solidFill>
            <a:schemeClr val="bg2">
              <a:lumMod val="25000"/>
              <a:alpha val="50000"/>
            </a:schemeClr>
          </a:solidFill>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000" b="1" i="0" u="none" strike="noStrike" kern="1200" cap="none" spc="0" normalizeH="0" baseline="0" noProof="0" dirty="0">
                <a:ln>
                  <a:noFill/>
                </a:ln>
                <a:solidFill>
                  <a:schemeClr val="bg1"/>
                </a:solidFill>
                <a:effectLst/>
                <a:uLnTx/>
                <a:uFillTx/>
                <a:latin typeface="Calibri" panose="020F0502020204030204"/>
                <a:ea typeface="+mn-ea"/>
                <a:cs typeface="+mn-cs"/>
              </a:rPr>
              <a:t>     Prof. Dr. Ayşegül TAYLAN ÖZKAN</a:t>
            </a:r>
          </a:p>
        </p:txBody>
      </p:sp>
      <p:pic>
        <p:nvPicPr>
          <p:cNvPr id="10" name="Resim 9">
            <a:extLst>
              <a:ext uri="{FF2B5EF4-FFF2-40B4-BE49-F238E27FC236}">
                <a16:creationId xmlns:a16="http://schemas.microsoft.com/office/drawing/2014/main" id="{F23A928E-E762-487A-1FB7-4DE49D9302AD}"/>
              </a:ext>
            </a:extLst>
          </p:cNvPr>
          <p:cNvPicPr>
            <a:picLocks noChangeAspect="1"/>
          </p:cNvPicPr>
          <p:nvPr/>
        </p:nvPicPr>
        <p:blipFill>
          <a:blip r:embed="rId4"/>
          <a:stretch>
            <a:fillRect/>
          </a:stretch>
        </p:blipFill>
        <p:spPr>
          <a:xfrm>
            <a:off x="212850" y="217665"/>
            <a:ext cx="11766300" cy="9998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486"/>
    </mc:Choice>
    <mc:Fallback xmlns="">
      <p:transition spd="slow" advTm="20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4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9"/>
        <p:cNvGrpSpPr/>
        <p:nvPr/>
      </p:nvGrpSpPr>
      <p:grpSpPr>
        <a:xfrm>
          <a:off x="0" y="0"/>
          <a:ext cx="0" cy="0"/>
          <a:chOff x="0" y="0"/>
          <a:chExt cx="0" cy="0"/>
        </a:xfrm>
      </p:grpSpPr>
      <p:sp useBgFill="1">
        <p:nvSpPr>
          <p:cNvPr id="258" name="Rectangle 257">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0"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24400" y="630937"/>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1" name="Google Shape;251;p23"/>
          <p:cNvSpPr txBox="1">
            <a:spLocks/>
          </p:cNvSpPr>
          <p:nvPr/>
        </p:nvSpPr>
        <p:spPr>
          <a:xfrm>
            <a:off x="5014722" y="1403119"/>
            <a:ext cx="2548440" cy="177173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fontScale="85000" lnSpcReduction="10000"/>
          </a:bodyPr>
          <a:lstStyle/>
          <a:p>
            <a:pPr marL="265113" indent="-265113" defTabSz="612648">
              <a:buClr>
                <a:prstClr val="black"/>
              </a:buClr>
              <a:buSzPts val="2800"/>
              <a:buFontTx/>
              <a:buChar char="•"/>
            </a:pPr>
            <a:r>
              <a:rPr lang="tr-TR" sz="2200" dirty="0">
                <a:solidFill>
                  <a:srgbClr val="A5A5A5"/>
                </a:solidFill>
                <a:latin typeface="Calibri"/>
                <a:cs typeface="Calibri"/>
              </a:rPr>
              <a:t>Risk Değerlendirmesi</a:t>
            </a:r>
          </a:p>
          <a:p>
            <a:pPr marL="265113" indent="-265113" defTabSz="612648">
              <a:buClr>
                <a:prstClr val="black"/>
              </a:buClr>
              <a:buSzPts val="2800"/>
              <a:buFontTx/>
              <a:buChar char="•"/>
            </a:pPr>
            <a:r>
              <a:rPr lang="tr-TR" sz="2200" dirty="0">
                <a:solidFill>
                  <a:srgbClr val="A5A5A5"/>
                </a:solidFill>
                <a:latin typeface="Calibri"/>
                <a:cs typeface="Calibri"/>
              </a:rPr>
              <a:t>Acil Durum Prosedürleri</a:t>
            </a:r>
          </a:p>
          <a:p>
            <a:pPr marL="265113" indent="-265113" defTabSz="612648">
              <a:buClr>
                <a:prstClr val="black"/>
              </a:buClr>
              <a:buSzPts val="2800"/>
              <a:buFontTx/>
              <a:buChar char="•"/>
            </a:pPr>
            <a:r>
              <a:rPr lang="tr-TR" sz="2200" dirty="0">
                <a:solidFill>
                  <a:srgbClr val="A5A5A5"/>
                </a:solidFill>
                <a:latin typeface="Calibri"/>
                <a:cs typeface="Calibri"/>
              </a:rPr>
              <a:t>Olayları Raporlama</a:t>
            </a:r>
          </a:p>
          <a:p>
            <a:pPr marL="265113" indent="-265113" defTabSz="612648">
              <a:buClr>
                <a:prstClr val="black"/>
              </a:buClr>
              <a:buSzPts val="2800"/>
              <a:buFontTx/>
              <a:buChar char="•"/>
            </a:pPr>
            <a:r>
              <a:rPr lang="tr-TR" sz="2200" dirty="0">
                <a:solidFill>
                  <a:srgbClr val="A5A5A5"/>
                </a:solidFill>
                <a:latin typeface="Calibri"/>
                <a:cs typeface="Calibri"/>
              </a:rPr>
              <a:t>Güvenlik Eğitimi</a:t>
            </a:r>
          </a:p>
          <a:p>
            <a:pPr marL="265113" indent="-265113" defTabSz="612648">
              <a:buClr>
                <a:prstClr val="black"/>
              </a:buClr>
              <a:buSzPts val="2800"/>
              <a:buFontTx/>
              <a:buChar char="•"/>
            </a:pPr>
            <a:r>
              <a:rPr lang="tr-TR" sz="2200" dirty="0">
                <a:solidFill>
                  <a:srgbClr val="A5A5A5"/>
                </a:solidFill>
                <a:latin typeface="Calibri"/>
                <a:cs typeface="Calibri"/>
              </a:rPr>
              <a:t>Kurumsal Kaynaklar</a:t>
            </a:r>
            <a:endParaRPr sz="2200" dirty="0">
              <a:solidFill>
                <a:srgbClr val="A5A5A5"/>
              </a:solidFill>
              <a:latin typeface="Calibri"/>
              <a:cs typeface="Calibri"/>
            </a:endParaRPr>
          </a:p>
          <a:p>
            <a:pPr>
              <a:spcBef>
                <a:spcPts val="600"/>
              </a:spcBef>
              <a:buClr>
                <a:prstClr val="black"/>
              </a:buClr>
              <a:buSzPts val="2400"/>
            </a:pPr>
            <a:endParaRPr sz="1700" dirty="0">
              <a:solidFill>
                <a:srgbClr val="A5A5A5"/>
              </a:solidFill>
              <a:latin typeface="Calibri" panose="020F0502020204030204"/>
            </a:endParaRPr>
          </a:p>
        </p:txBody>
      </p:sp>
      <p:sp>
        <p:nvSpPr>
          <p:cNvPr id="253" name="Google Shape;253;p23"/>
          <p:cNvSpPr txBox="1"/>
          <p:nvPr/>
        </p:nvSpPr>
        <p:spPr>
          <a:xfrm>
            <a:off x="7752124" y="2639037"/>
            <a:ext cx="2433530" cy="113334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Kişisel Temizlik</a:t>
            </a:r>
          </a:p>
          <a:p>
            <a:pPr marL="114872" indent="-119126" defTabSz="612648">
              <a:buClr>
                <a:srgbClr val="A5A5A5"/>
              </a:buClr>
              <a:buSzPts val="2800"/>
              <a:buFont typeface="Arial"/>
              <a:buChar char="•"/>
            </a:pPr>
            <a:r>
              <a:rPr lang="tr-TR" sz="2000" dirty="0" err="1">
                <a:solidFill>
                  <a:srgbClr val="A5A5A5"/>
                </a:solidFill>
                <a:latin typeface="Calibri"/>
                <a:cs typeface="Calibri"/>
                <a:sym typeface="Calibri"/>
              </a:rPr>
              <a:t>Lab</a:t>
            </a:r>
            <a:r>
              <a:rPr lang="tr-TR" sz="2000" dirty="0">
                <a:solidFill>
                  <a:srgbClr val="A5A5A5"/>
                </a:solidFill>
                <a:latin typeface="Calibri"/>
                <a:cs typeface="Calibri"/>
                <a:sym typeface="Calibri"/>
              </a:rPr>
              <a:t>. Kuralları</a:t>
            </a:r>
          </a:p>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Ortam Temizliği</a:t>
            </a:r>
            <a:endParaRPr sz="2800" dirty="0">
              <a:solidFill>
                <a:prstClr val="black"/>
              </a:solidFill>
              <a:latin typeface="Calibri"/>
              <a:ea typeface="Calibri"/>
              <a:cs typeface="Calibri"/>
              <a:sym typeface="Calibri"/>
            </a:endParaRPr>
          </a:p>
        </p:txBody>
      </p:sp>
      <p:sp>
        <p:nvSpPr>
          <p:cNvPr id="4" name="Google Shape;241;p22">
            <a:extLst>
              <a:ext uri="{FF2B5EF4-FFF2-40B4-BE49-F238E27FC236}">
                <a16:creationId xmlns:a16="http://schemas.microsoft.com/office/drawing/2014/main" id="{02D0CFC4-52CC-ED06-DF1E-3510DE388A81}"/>
              </a:ext>
            </a:extLst>
          </p:cNvPr>
          <p:cNvSpPr txBox="1">
            <a:spLocks noGrp="1"/>
          </p:cNvSpPr>
          <p:nvPr>
            <p:ph type="title"/>
          </p:nvPr>
        </p:nvSpPr>
        <p:spPr>
          <a:xfrm>
            <a:off x="1067816" y="640823"/>
            <a:ext cx="3352546"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dirty="0">
                <a:latin typeface="Calibri"/>
                <a:ea typeface="Calibri"/>
                <a:cs typeface="Calibri"/>
                <a:sym typeface="Calibri"/>
              </a:rPr>
              <a:t>Genel Laboratuvar Güvenliği Uygulamaları</a:t>
            </a:r>
          </a:p>
        </p:txBody>
      </p:sp>
      <p:sp>
        <p:nvSpPr>
          <p:cNvPr id="252" name="Google Shape;252;p23"/>
          <p:cNvSpPr txBox="1"/>
          <p:nvPr/>
        </p:nvSpPr>
        <p:spPr>
          <a:xfrm>
            <a:off x="6464300" y="1403118"/>
            <a:ext cx="3721354" cy="3174855"/>
          </a:xfrm>
          <a:prstGeom prst="rect">
            <a:avLst/>
          </a:prstGeom>
          <a:solidFill>
            <a:schemeClr val="accent2"/>
          </a:solidFill>
          <a:ln w="50800" cap="flat" cmpd="sng">
            <a:solidFill>
              <a:srgbClr val="FF0000"/>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prstClr val="black"/>
              </a:buClr>
              <a:buSzPts val="2800"/>
              <a:buFont typeface="Arial"/>
              <a:buChar char="•"/>
            </a:pPr>
            <a:r>
              <a:rPr lang="tr-TR" sz="3200" dirty="0">
                <a:solidFill>
                  <a:prstClr val="black"/>
                </a:solidFill>
                <a:latin typeface="Calibri"/>
                <a:cs typeface="Calibri"/>
                <a:sym typeface="Calibri"/>
              </a:rPr>
              <a:t>Kimyasal Güvenlik</a:t>
            </a:r>
          </a:p>
          <a:p>
            <a:pPr marL="114872" indent="-119126" defTabSz="612648">
              <a:buClr>
                <a:prstClr val="black"/>
              </a:buClr>
              <a:buSzPts val="2800"/>
              <a:buFont typeface="Arial"/>
              <a:buChar char="•"/>
            </a:pPr>
            <a:r>
              <a:rPr lang="tr-TR" sz="3200" dirty="0">
                <a:solidFill>
                  <a:prstClr val="black"/>
                </a:solidFill>
                <a:latin typeface="Calibri"/>
                <a:cs typeface="Calibri"/>
                <a:sym typeface="Calibri"/>
              </a:rPr>
              <a:t>Biyolojik Güvenlik</a:t>
            </a:r>
          </a:p>
          <a:p>
            <a:pPr marL="114872" indent="-119126" defTabSz="612648">
              <a:buClr>
                <a:prstClr val="black"/>
              </a:buClr>
              <a:buSzPts val="2800"/>
              <a:buFont typeface="Arial"/>
              <a:buChar char="•"/>
            </a:pPr>
            <a:r>
              <a:rPr lang="tr-TR" sz="3200" dirty="0">
                <a:solidFill>
                  <a:prstClr val="black"/>
                </a:solidFill>
                <a:latin typeface="Calibri"/>
                <a:cs typeface="Calibri"/>
                <a:sym typeface="Calibri"/>
              </a:rPr>
              <a:t>Ekipman Güvenliği</a:t>
            </a:r>
          </a:p>
          <a:p>
            <a:pPr marL="114872" indent="-119126" defTabSz="612648">
              <a:buClr>
                <a:prstClr val="black"/>
              </a:buClr>
              <a:buSzPts val="2800"/>
              <a:buFont typeface="Arial"/>
              <a:buChar char="•"/>
            </a:pPr>
            <a:r>
              <a:rPr lang="tr-TR" sz="3200" dirty="0">
                <a:solidFill>
                  <a:prstClr val="black"/>
                </a:solidFill>
                <a:latin typeface="Calibri"/>
                <a:ea typeface="Calibri"/>
                <a:cs typeface="Calibri"/>
                <a:sym typeface="Calibri"/>
              </a:rPr>
              <a:t>Diğer..</a:t>
            </a:r>
            <a:endParaRPr lang="tr-TR" sz="4800" dirty="0">
              <a:solidFill>
                <a:prstClr val="black"/>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42789"/>
    </mc:Choice>
    <mc:Fallback xmlns="">
      <p:transition spd="slow" advTm="4278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8"/>
        <p:cNvGrpSpPr/>
        <p:nvPr/>
      </p:nvGrpSpPr>
      <p:grpSpPr>
        <a:xfrm>
          <a:off x="0" y="0"/>
          <a:ext cx="0" cy="0"/>
          <a:chOff x="0" y="0"/>
          <a:chExt cx="0" cy="0"/>
        </a:xfrm>
      </p:grpSpPr>
      <p:sp useBgFill="1">
        <p:nvSpPr>
          <p:cNvPr id="267" name="Rectangle 26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24400" y="630937"/>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0" name="Google Shape;260;p24"/>
          <p:cNvSpPr txBox="1">
            <a:spLocks/>
          </p:cNvSpPr>
          <p:nvPr/>
        </p:nvSpPr>
        <p:spPr>
          <a:xfrm>
            <a:off x="5014722" y="1403119"/>
            <a:ext cx="2548440" cy="177173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265113" indent="-265113" defTabSz="612648">
              <a:buClr>
                <a:prstClr val="black"/>
              </a:buClr>
              <a:buSzPts val="2800"/>
              <a:buFontTx/>
              <a:buChar char="•"/>
            </a:pPr>
            <a:r>
              <a:rPr lang="tr-TR" dirty="0">
                <a:solidFill>
                  <a:srgbClr val="A5A5A5"/>
                </a:solidFill>
                <a:latin typeface="Calibri"/>
                <a:cs typeface="Calibri"/>
              </a:rPr>
              <a:t>Risk Değerlendirmesi</a:t>
            </a:r>
          </a:p>
          <a:p>
            <a:pPr marL="265113" indent="-265113" defTabSz="612648">
              <a:buClr>
                <a:prstClr val="black"/>
              </a:buClr>
              <a:buSzPts val="2800"/>
              <a:buFontTx/>
              <a:buChar char="•"/>
            </a:pPr>
            <a:r>
              <a:rPr lang="tr-TR" dirty="0">
                <a:solidFill>
                  <a:srgbClr val="A5A5A5"/>
                </a:solidFill>
                <a:latin typeface="Calibri"/>
                <a:cs typeface="Calibri"/>
              </a:rPr>
              <a:t>Acil Durum Prosedürleri</a:t>
            </a:r>
          </a:p>
          <a:p>
            <a:pPr marL="265113" indent="-265113" defTabSz="612648">
              <a:buClr>
                <a:prstClr val="black"/>
              </a:buClr>
              <a:buSzPts val="2800"/>
              <a:buFontTx/>
              <a:buChar char="•"/>
            </a:pPr>
            <a:r>
              <a:rPr lang="tr-TR" dirty="0">
                <a:solidFill>
                  <a:srgbClr val="A5A5A5"/>
                </a:solidFill>
                <a:latin typeface="Calibri"/>
                <a:cs typeface="Calibri"/>
              </a:rPr>
              <a:t>Olayları Raporlama</a:t>
            </a:r>
          </a:p>
          <a:p>
            <a:pPr marL="265113" indent="-265113" defTabSz="612648">
              <a:buClr>
                <a:prstClr val="black"/>
              </a:buClr>
              <a:buSzPts val="2800"/>
              <a:buFontTx/>
              <a:buChar char="•"/>
            </a:pPr>
            <a:r>
              <a:rPr lang="tr-TR" dirty="0">
                <a:solidFill>
                  <a:srgbClr val="A5A5A5"/>
                </a:solidFill>
                <a:latin typeface="Calibri"/>
                <a:cs typeface="Calibri"/>
              </a:rPr>
              <a:t>Güvenlik Eğitimi</a:t>
            </a:r>
          </a:p>
          <a:p>
            <a:pPr marL="265113" indent="-265113" defTabSz="612648">
              <a:buClr>
                <a:prstClr val="black"/>
              </a:buClr>
              <a:buSzPts val="2800"/>
              <a:buFontTx/>
              <a:buChar char="•"/>
            </a:pPr>
            <a:r>
              <a:rPr lang="tr-TR" dirty="0">
                <a:solidFill>
                  <a:srgbClr val="A5A5A5"/>
                </a:solidFill>
                <a:latin typeface="Calibri"/>
                <a:cs typeface="Calibri"/>
              </a:rPr>
              <a:t>Kurumsal Kaynaklar</a:t>
            </a:r>
          </a:p>
          <a:p>
            <a:pPr marL="114872" defTabSz="612648">
              <a:spcBef>
                <a:spcPts val="402"/>
              </a:spcBef>
              <a:buClr>
                <a:prstClr val="black"/>
              </a:buClr>
              <a:buSzPts val="2800"/>
            </a:pPr>
            <a:endParaRPr sz="1700" dirty="0">
              <a:solidFill>
                <a:srgbClr val="A5A5A5"/>
              </a:solidFill>
              <a:latin typeface="Calibri" panose="020F0502020204030204"/>
            </a:endParaRPr>
          </a:p>
          <a:p>
            <a:pPr>
              <a:spcBef>
                <a:spcPts val="600"/>
              </a:spcBef>
              <a:buClr>
                <a:prstClr val="black"/>
              </a:buClr>
              <a:buSzPts val="2400"/>
            </a:pPr>
            <a:endParaRPr sz="1700" dirty="0">
              <a:solidFill>
                <a:srgbClr val="A5A5A5"/>
              </a:solidFill>
              <a:latin typeface="Calibri" panose="020F0502020204030204"/>
            </a:endParaRPr>
          </a:p>
        </p:txBody>
      </p:sp>
      <p:sp>
        <p:nvSpPr>
          <p:cNvPr id="261" name="Google Shape;261;p24"/>
          <p:cNvSpPr txBox="1"/>
          <p:nvPr/>
        </p:nvSpPr>
        <p:spPr>
          <a:xfrm>
            <a:off x="7752124" y="1403119"/>
            <a:ext cx="2433530" cy="10746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Kimyasal Güvenlik</a:t>
            </a:r>
          </a:p>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Biyolojik Güvenlik</a:t>
            </a:r>
          </a:p>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Ekipman Güvenliği</a:t>
            </a:r>
            <a:endParaRPr lang="tr-TR" sz="3200" dirty="0">
              <a:solidFill>
                <a:srgbClr val="A5A5A5"/>
              </a:solidFill>
              <a:latin typeface="Calibri"/>
              <a:ea typeface="Calibri"/>
              <a:cs typeface="Calibri"/>
              <a:sym typeface="Calibri"/>
            </a:endParaRPr>
          </a:p>
        </p:txBody>
      </p:sp>
      <p:sp>
        <p:nvSpPr>
          <p:cNvPr id="262" name="Google Shape;262;p24"/>
          <p:cNvSpPr txBox="1"/>
          <p:nvPr/>
        </p:nvSpPr>
        <p:spPr>
          <a:xfrm>
            <a:off x="6540500" y="2608181"/>
            <a:ext cx="3666420" cy="2967119"/>
          </a:xfrm>
          <a:prstGeom prst="rect">
            <a:avLst/>
          </a:prstGeom>
          <a:solidFill>
            <a:schemeClr val="accent2"/>
          </a:solidFill>
          <a:ln w="50800" cap="flat" cmpd="sng">
            <a:solidFill>
              <a:srgbClr val="FF0000"/>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prstClr val="black"/>
              </a:buClr>
              <a:buSzPts val="2800"/>
              <a:buFont typeface="Arial"/>
              <a:buChar char="•"/>
            </a:pPr>
            <a:r>
              <a:rPr lang="tr-TR" sz="3200" dirty="0">
                <a:solidFill>
                  <a:prstClr val="black"/>
                </a:solidFill>
                <a:latin typeface="Calibri"/>
                <a:cs typeface="Calibri"/>
                <a:sym typeface="Calibri"/>
              </a:rPr>
              <a:t>Kişisel Temizlik</a:t>
            </a:r>
          </a:p>
          <a:p>
            <a:pPr marL="114872" indent="-119126" defTabSz="612648">
              <a:buClr>
                <a:prstClr val="black"/>
              </a:buClr>
              <a:buSzPts val="2800"/>
              <a:buFont typeface="Arial"/>
              <a:buChar char="•"/>
            </a:pPr>
            <a:r>
              <a:rPr lang="tr-TR" sz="3200" dirty="0">
                <a:solidFill>
                  <a:prstClr val="black"/>
                </a:solidFill>
                <a:latin typeface="Calibri"/>
                <a:cs typeface="Calibri"/>
                <a:sym typeface="Calibri"/>
              </a:rPr>
              <a:t>Laboratuvar Kuralları</a:t>
            </a:r>
          </a:p>
          <a:p>
            <a:pPr marL="114872" indent="-119126" defTabSz="612648">
              <a:buClr>
                <a:prstClr val="black"/>
              </a:buClr>
              <a:buSzPts val="2800"/>
              <a:buFont typeface="Arial"/>
              <a:buChar char="•"/>
            </a:pPr>
            <a:r>
              <a:rPr lang="tr-TR" sz="3200" dirty="0">
                <a:solidFill>
                  <a:prstClr val="black"/>
                </a:solidFill>
                <a:latin typeface="Calibri"/>
                <a:cs typeface="Calibri"/>
                <a:sym typeface="Calibri"/>
              </a:rPr>
              <a:t>Ortam Temizliği</a:t>
            </a:r>
            <a:endParaRPr sz="4000" dirty="0">
              <a:solidFill>
                <a:prstClr val="black"/>
              </a:solidFill>
              <a:latin typeface="Calibri"/>
              <a:ea typeface="Calibri"/>
              <a:cs typeface="Calibri"/>
              <a:sym typeface="Calibri"/>
            </a:endParaRPr>
          </a:p>
        </p:txBody>
      </p:sp>
      <p:sp>
        <p:nvSpPr>
          <p:cNvPr id="4" name="Google Shape;241;p22">
            <a:extLst>
              <a:ext uri="{FF2B5EF4-FFF2-40B4-BE49-F238E27FC236}">
                <a16:creationId xmlns:a16="http://schemas.microsoft.com/office/drawing/2014/main" id="{4DAB7A47-6EF4-C8F3-7F36-71D757FDDC92}"/>
              </a:ext>
            </a:extLst>
          </p:cNvPr>
          <p:cNvSpPr txBox="1">
            <a:spLocks noGrp="1"/>
          </p:cNvSpPr>
          <p:nvPr>
            <p:ph type="title"/>
          </p:nvPr>
        </p:nvSpPr>
        <p:spPr>
          <a:xfrm>
            <a:off x="1067816" y="640823"/>
            <a:ext cx="3352546"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dirty="0">
                <a:latin typeface="Calibri"/>
                <a:ea typeface="Calibri"/>
                <a:cs typeface="Calibri"/>
                <a:sym typeface="Calibri"/>
              </a:rPr>
              <a:t>Genel Laboratuvar Güvenliği Uygulamaları</a:t>
            </a:r>
          </a:p>
        </p:txBody>
      </p:sp>
    </p:spTree>
  </p:cSld>
  <p:clrMapOvr>
    <a:masterClrMapping/>
  </p:clrMapOvr>
  <mc:AlternateContent xmlns:mc="http://schemas.openxmlformats.org/markup-compatibility/2006" xmlns:p14="http://schemas.microsoft.com/office/powerpoint/2010/main">
    <mc:Choice Requires="p14">
      <p:transition spd="slow" p14:dur="2000" advTm="40890"/>
    </mc:Choice>
    <mc:Fallback xmlns="">
      <p:transition spd="slow" advTm="4089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5"/>
        <p:cNvGrpSpPr/>
        <p:nvPr/>
      </p:nvGrpSpPr>
      <p:grpSpPr>
        <a:xfrm>
          <a:off x="0" y="0"/>
          <a:ext cx="0" cy="0"/>
          <a:chOff x="0" y="0"/>
          <a:chExt cx="0" cy="0"/>
        </a:xfrm>
      </p:grpSpPr>
      <p:pic>
        <p:nvPicPr>
          <p:cNvPr id="3" name="Resim 2">
            <a:extLst>
              <a:ext uri="{FF2B5EF4-FFF2-40B4-BE49-F238E27FC236}">
                <a16:creationId xmlns:a16="http://schemas.microsoft.com/office/drawing/2014/main" id="{2527535E-1D3A-B4B2-F1CC-F7D3464AEC15}"/>
              </a:ext>
            </a:extLst>
          </p:cNvPr>
          <p:cNvPicPr>
            <a:picLocks noChangeAspect="1"/>
          </p:cNvPicPr>
          <p:nvPr/>
        </p:nvPicPr>
        <p:blipFill>
          <a:blip r:embed="rId3"/>
          <a:stretch>
            <a:fillRect/>
          </a:stretch>
        </p:blipFill>
        <p:spPr>
          <a:xfrm>
            <a:off x="2583810" y="640676"/>
            <a:ext cx="7235104" cy="5576648"/>
          </a:xfrm>
          <a:prstGeom prst="rect">
            <a:avLst/>
          </a:prstGeom>
        </p:spPr>
      </p:pic>
      <p:sp>
        <p:nvSpPr>
          <p:cNvPr id="9" name="Metin kutusu 8">
            <a:extLst>
              <a:ext uri="{FF2B5EF4-FFF2-40B4-BE49-F238E27FC236}">
                <a16:creationId xmlns:a16="http://schemas.microsoft.com/office/drawing/2014/main" id="{9DAD5FF0-522F-6B26-BC58-071215C55710}"/>
              </a:ext>
            </a:extLst>
          </p:cNvPr>
          <p:cNvSpPr txBox="1"/>
          <p:nvPr/>
        </p:nvSpPr>
        <p:spPr>
          <a:xfrm>
            <a:off x="7616167" y="3531720"/>
            <a:ext cx="2877662" cy="2862322"/>
          </a:xfrm>
          <a:prstGeom prst="rect">
            <a:avLst/>
          </a:prstGeom>
          <a:solidFill>
            <a:schemeClr val="bg1"/>
          </a:solidFill>
        </p:spPr>
        <p:txBody>
          <a:bodyPr wrap="square">
            <a:spAutoFit/>
          </a:bodyPr>
          <a:lstStyle/>
          <a:p>
            <a:r>
              <a:rPr lang="en-US" dirty="0">
                <a:solidFill>
                  <a:srgbClr val="000000"/>
                </a:solidFill>
                <a:latin typeface="HCFLP H+ Adv P 41153 C"/>
              </a:rPr>
              <a:t>Phifer, R., Case study – Incident investigation, J. Chem. Health Safety (2014), </a:t>
            </a:r>
            <a:r>
              <a:rPr lang="en-US" dirty="0" err="1">
                <a:solidFill>
                  <a:srgbClr val="000000"/>
                </a:solidFill>
                <a:latin typeface="HCFLP H+ Adv P 41153 C"/>
              </a:rPr>
              <a:t>doi:http</a:t>
            </a:r>
            <a:r>
              <a:rPr lang="en-US" dirty="0">
                <a:solidFill>
                  <a:srgbClr val="000000"/>
                </a:solidFill>
                <a:latin typeface="HCFLP H+ Adv P 41153 C"/>
              </a:rPr>
              <a:t>://dx.doi.org/ 10.1016/j.jchas.2014.04.001</a:t>
            </a:r>
            <a:endParaRPr lang="tr-TR" dirty="0">
              <a:solidFill>
                <a:srgbClr val="000000"/>
              </a:solidFill>
              <a:latin typeface="HCFLP H+ Adv P 41153 C"/>
            </a:endParaRPr>
          </a:p>
          <a:p>
            <a:endParaRPr lang="tr-TR" dirty="0">
              <a:solidFill>
                <a:srgbClr val="000000"/>
              </a:solidFill>
              <a:latin typeface="HCFLP H+ Adv P 41153 C"/>
            </a:endParaRPr>
          </a:p>
          <a:p>
            <a:endParaRPr lang="tr-TR" dirty="0">
              <a:solidFill>
                <a:srgbClr val="000000"/>
              </a:solidFill>
              <a:latin typeface="HCFLP H+ Adv P 41153 C"/>
            </a:endParaRPr>
          </a:p>
          <a:p>
            <a:endParaRPr lang="tr-TR" dirty="0">
              <a:solidFill>
                <a:srgbClr val="000000"/>
              </a:solidFill>
              <a:latin typeface="HCFLP H+ Adv P 41153 C"/>
            </a:endParaRPr>
          </a:p>
          <a:p>
            <a:endParaRPr lang="tr-TR" dirty="0">
              <a:solidFill>
                <a:srgbClr val="000000"/>
              </a:solidFill>
              <a:latin typeface="HCFLP H+ Adv P 41153 C"/>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98909"/>
    </mc:Choice>
    <mc:Fallback xmlns="">
      <p:transition spd="slow" advTm="9890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lım, web sitesi içeren bir resim&#10;&#10;Açıklama otomatik olarak oluşturuldu">
            <a:extLst>
              <a:ext uri="{FF2B5EF4-FFF2-40B4-BE49-F238E27FC236}">
                <a16:creationId xmlns:a16="http://schemas.microsoft.com/office/drawing/2014/main" id="{7AD49C17-F391-F578-B2BC-BD2A91696059}"/>
              </a:ext>
            </a:extLst>
          </p:cNvPr>
          <p:cNvPicPr>
            <a:picLocks noChangeAspect="1"/>
          </p:cNvPicPr>
          <p:nvPr/>
        </p:nvPicPr>
        <p:blipFill rotWithShape="1">
          <a:blip r:embed="rId3"/>
          <a:srcRect l="27976" t="18483" r="23214" b="7114"/>
          <a:stretch/>
        </p:blipFill>
        <p:spPr>
          <a:xfrm>
            <a:off x="2764971" y="234520"/>
            <a:ext cx="7043059" cy="6407467"/>
          </a:xfrm>
          <a:prstGeom prst="rect">
            <a:avLst/>
          </a:prstGeom>
        </p:spPr>
      </p:pic>
    </p:spTree>
    <p:extLst>
      <p:ext uri="{BB962C8B-B14F-4D97-AF65-F5344CB8AC3E}">
        <p14:creationId xmlns:p14="http://schemas.microsoft.com/office/powerpoint/2010/main" val="2906314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816368E1-9B22-EC85-2313-ED97F0D851E4}"/>
              </a:ext>
            </a:extLst>
          </p:cNvPr>
          <p:cNvSpPr>
            <a:spLocks noGrp="1"/>
          </p:cNvSpPr>
          <p:nvPr>
            <p:ph idx="1"/>
          </p:nvPr>
        </p:nvSpPr>
        <p:spPr>
          <a:xfrm>
            <a:off x="8407400" y="2921038"/>
            <a:ext cx="3182257" cy="1015924"/>
          </a:xfrm>
          <a:solidFill>
            <a:schemeClr val="accent2">
              <a:lumMod val="20000"/>
              <a:lumOff val="80000"/>
            </a:schemeClr>
          </a:solidFill>
        </p:spPr>
        <p:txBody>
          <a:bodyPr/>
          <a:lstStyle/>
          <a:p>
            <a:pPr marL="0" indent="0">
              <a:buNone/>
            </a:pPr>
            <a:r>
              <a:rPr lang="en-US" sz="2400" dirty="0">
                <a:latin typeface="Sabon-Roman"/>
              </a:rPr>
              <a:t>James Reason’</a:t>
            </a:r>
            <a:r>
              <a:rPr lang="tr-TR" sz="2400" dirty="0" err="1">
                <a:latin typeface="Sabon-Roman"/>
              </a:rPr>
              <a:t>ın</a:t>
            </a:r>
            <a:r>
              <a:rPr lang="en-US" sz="2400" dirty="0">
                <a:latin typeface="Sabon-Roman"/>
              </a:rPr>
              <a:t> “</a:t>
            </a:r>
            <a:r>
              <a:rPr lang="en-US" sz="2400" dirty="0" err="1">
                <a:latin typeface="Sabon-Roman"/>
              </a:rPr>
              <a:t>İsviçre</a:t>
            </a:r>
            <a:r>
              <a:rPr lang="en-US" sz="2400" dirty="0">
                <a:latin typeface="Sabon-Roman"/>
              </a:rPr>
              <a:t> </a:t>
            </a:r>
            <a:r>
              <a:rPr lang="en-US" sz="2400" dirty="0" err="1">
                <a:latin typeface="Sabon-Roman"/>
              </a:rPr>
              <a:t>peyniri</a:t>
            </a:r>
            <a:r>
              <a:rPr lang="en-US" sz="2400" dirty="0">
                <a:latin typeface="Sabon-Roman"/>
              </a:rPr>
              <a:t> </a:t>
            </a:r>
            <a:r>
              <a:rPr lang="en-US" sz="2400" dirty="0" err="1">
                <a:latin typeface="Sabon-Roman"/>
              </a:rPr>
              <a:t>modeli</a:t>
            </a:r>
            <a:r>
              <a:rPr lang="en-US" sz="2400" dirty="0">
                <a:latin typeface="Sabon-Roman"/>
              </a:rPr>
              <a:t>” </a:t>
            </a:r>
            <a:endParaRPr lang="en-US" dirty="0"/>
          </a:p>
        </p:txBody>
      </p:sp>
      <p:pic>
        <p:nvPicPr>
          <p:cNvPr id="5" name="Resim 4">
            <a:extLst>
              <a:ext uri="{FF2B5EF4-FFF2-40B4-BE49-F238E27FC236}">
                <a16:creationId xmlns:a16="http://schemas.microsoft.com/office/drawing/2014/main" id="{B088F532-FD5E-5FBA-D797-85EB1DB9D62B}"/>
              </a:ext>
            </a:extLst>
          </p:cNvPr>
          <p:cNvPicPr>
            <a:picLocks noChangeAspect="1"/>
          </p:cNvPicPr>
          <p:nvPr/>
        </p:nvPicPr>
        <p:blipFill>
          <a:blip r:embed="rId3"/>
          <a:stretch>
            <a:fillRect/>
          </a:stretch>
        </p:blipFill>
        <p:spPr>
          <a:xfrm>
            <a:off x="427904" y="120468"/>
            <a:ext cx="7979496" cy="5736327"/>
          </a:xfrm>
          <a:prstGeom prst="rect">
            <a:avLst/>
          </a:prstGeom>
        </p:spPr>
      </p:pic>
      <p:sp>
        <p:nvSpPr>
          <p:cNvPr id="4" name="Metin kutusu 3">
            <a:extLst>
              <a:ext uri="{FF2B5EF4-FFF2-40B4-BE49-F238E27FC236}">
                <a16:creationId xmlns:a16="http://schemas.microsoft.com/office/drawing/2014/main" id="{3C178346-452A-0856-AEB1-B83C32FB0C45}"/>
              </a:ext>
            </a:extLst>
          </p:cNvPr>
          <p:cNvSpPr txBox="1"/>
          <p:nvPr/>
        </p:nvSpPr>
        <p:spPr>
          <a:xfrm>
            <a:off x="1073150" y="6091200"/>
            <a:ext cx="10045700" cy="646331"/>
          </a:xfrm>
          <a:prstGeom prst="rect">
            <a:avLst/>
          </a:prstGeom>
          <a:noFill/>
        </p:spPr>
        <p:txBody>
          <a:bodyPr wrap="square">
            <a:spAutoFit/>
          </a:bodyPr>
          <a:lstStyle/>
          <a:p>
            <a:r>
              <a:rPr lang="en-US" dirty="0"/>
              <a:t> U.S. Chemical Safety and Hazard Investigation Board</a:t>
            </a:r>
            <a:r>
              <a:rPr lang="tr-TR" dirty="0"/>
              <a:t>. Case </a:t>
            </a:r>
            <a:r>
              <a:rPr lang="tr-TR" dirty="0" err="1"/>
              <a:t>Study</a:t>
            </a:r>
            <a:r>
              <a:rPr lang="tr-TR" dirty="0"/>
              <a:t>. </a:t>
            </a:r>
            <a:r>
              <a:rPr lang="en-US" dirty="0"/>
              <a:t>Texas Tech University</a:t>
            </a:r>
            <a:r>
              <a:rPr lang="tr-TR" dirty="0"/>
              <a:t> </a:t>
            </a:r>
            <a:r>
              <a:rPr lang="en-US" dirty="0"/>
              <a:t> Laboratory Explosion</a:t>
            </a:r>
            <a:r>
              <a:rPr lang="tr-TR" dirty="0"/>
              <a:t> </a:t>
            </a:r>
            <a:r>
              <a:rPr lang="en-US" dirty="0"/>
              <a:t>No. 2010-05-I-TX</a:t>
            </a:r>
          </a:p>
        </p:txBody>
      </p:sp>
    </p:spTree>
    <p:extLst>
      <p:ext uri="{BB962C8B-B14F-4D97-AF65-F5344CB8AC3E}">
        <p14:creationId xmlns:p14="http://schemas.microsoft.com/office/powerpoint/2010/main" val="393826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2"/>
        <p:cNvGrpSpPr/>
        <p:nvPr/>
      </p:nvGrpSpPr>
      <p:grpSpPr>
        <a:xfrm>
          <a:off x="0" y="0"/>
          <a:ext cx="0" cy="0"/>
          <a:chOff x="0" y="0"/>
          <a:chExt cx="0" cy="0"/>
        </a:xfrm>
      </p:grpSpPr>
      <p:sp>
        <p:nvSpPr>
          <p:cNvPr id="283" name="Google Shape;283;p27"/>
          <p:cNvSpPr txBox="1">
            <a:spLocks noGrp="1"/>
          </p:cNvSpPr>
          <p:nvPr>
            <p:ph type="title"/>
          </p:nvPr>
        </p:nvSpPr>
        <p:spPr>
          <a:xfrm>
            <a:off x="5624322" y="322726"/>
            <a:ext cx="5399278" cy="1411948"/>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3600" b="1" dirty="0">
                <a:latin typeface="Calibri"/>
                <a:ea typeface="Calibri"/>
                <a:cs typeface="Calibri"/>
                <a:sym typeface="Calibri"/>
              </a:rPr>
              <a:t> Vaka Çalışması: </a:t>
            </a:r>
            <a:br>
              <a:rPr lang="tr-TR" sz="3600" b="1" dirty="0">
                <a:latin typeface="Calibri"/>
                <a:ea typeface="Calibri"/>
                <a:cs typeface="Calibri"/>
                <a:sym typeface="Calibri"/>
              </a:rPr>
            </a:br>
            <a:r>
              <a:rPr lang="tr-TR" sz="3600" b="1" dirty="0">
                <a:latin typeface="Calibri"/>
                <a:ea typeface="Calibri"/>
                <a:cs typeface="Calibri"/>
                <a:sym typeface="Calibri"/>
              </a:rPr>
              <a:t>Alınan Dersler</a:t>
            </a:r>
          </a:p>
        </p:txBody>
      </p:sp>
      <p:sp>
        <p:nvSpPr>
          <p:cNvPr id="284" name="Google Shape;284;p27"/>
          <p:cNvSpPr txBox="1">
            <a:spLocks noGrp="1"/>
          </p:cNvSpPr>
          <p:nvPr>
            <p:ph idx="1"/>
          </p:nvPr>
        </p:nvSpPr>
        <p:spPr>
          <a:xfrm>
            <a:off x="5624322" y="1970024"/>
            <a:ext cx="5399278" cy="3859276"/>
          </a:xfrm>
          <a:prstGeom prst="rect">
            <a:avLst/>
          </a:prstGeom>
        </p:spPr>
        <p:txBody>
          <a:bodyPr spcFirstLastPara="1" vert="horz" lIns="91425" tIns="45700" rIns="91425" bIns="45700" rtlCol="0" anchorCtr="0">
            <a:normAutofit/>
          </a:bodyPr>
          <a:lstStyle/>
          <a:p>
            <a:pPr lvl="1">
              <a:spcBef>
                <a:spcPts val="1200"/>
              </a:spcBef>
              <a:buClr>
                <a:schemeClr val="dk1"/>
              </a:buClr>
              <a:buSzPts val="2500"/>
              <a:buFont typeface="Noto Sans Symbols"/>
              <a:buChar char="✔"/>
            </a:pPr>
            <a:r>
              <a:rPr lang="tr-TR" sz="3200" dirty="0"/>
              <a:t>Doğru Eğitim</a:t>
            </a:r>
          </a:p>
          <a:p>
            <a:pPr lvl="1">
              <a:spcBef>
                <a:spcPts val="1200"/>
              </a:spcBef>
              <a:buClr>
                <a:schemeClr val="dk1"/>
              </a:buClr>
              <a:buSzPts val="2500"/>
              <a:buFont typeface="Noto Sans Symbols"/>
              <a:buChar char="✔"/>
            </a:pPr>
            <a:r>
              <a:rPr lang="tr-TR" sz="3200" dirty="0"/>
              <a:t>Güvenlik Ekipmanlarının Kullanımı</a:t>
            </a:r>
          </a:p>
          <a:p>
            <a:pPr lvl="1">
              <a:spcBef>
                <a:spcPts val="1200"/>
              </a:spcBef>
              <a:buClr>
                <a:schemeClr val="dk1"/>
              </a:buClr>
              <a:buSzPts val="2500"/>
              <a:buFont typeface="Noto Sans Symbols"/>
              <a:buChar char="✔"/>
            </a:pPr>
            <a:r>
              <a:rPr lang="tr-TR" sz="3200" dirty="0"/>
              <a:t>Güvenlik Protokolleri</a:t>
            </a:r>
          </a:p>
          <a:p>
            <a:pPr lvl="1">
              <a:spcBef>
                <a:spcPts val="1200"/>
              </a:spcBef>
              <a:buClr>
                <a:schemeClr val="dk1"/>
              </a:buClr>
              <a:buSzPts val="2500"/>
              <a:buFont typeface="Noto Sans Symbols"/>
              <a:buChar char="✔"/>
            </a:pPr>
            <a:r>
              <a:rPr lang="tr-TR" sz="3200" dirty="0"/>
              <a:t>Güvenlik Kültürü</a:t>
            </a:r>
          </a:p>
          <a:p>
            <a:pPr lvl="1">
              <a:spcBef>
                <a:spcPts val="1200"/>
              </a:spcBef>
              <a:buClr>
                <a:schemeClr val="dk1"/>
              </a:buClr>
              <a:buSzPts val="2500"/>
              <a:buFont typeface="Noto Sans Symbols"/>
              <a:buChar char="✔"/>
            </a:pPr>
            <a:r>
              <a:rPr lang="tr-TR" sz="3200" dirty="0"/>
              <a:t>Soruşturma ve Raporlama</a:t>
            </a:r>
          </a:p>
          <a:p>
            <a:pPr lvl="1">
              <a:spcBef>
                <a:spcPts val="1200"/>
              </a:spcBef>
              <a:buClr>
                <a:schemeClr val="dk1"/>
              </a:buClr>
              <a:buSzPts val="2500"/>
              <a:buFont typeface="Noto Sans Symbols"/>
              <a:buChar char="✔"/>
            </a:pPr>
            <a:endParaRPr lang="tr-TR" sz="3200" dirty="0"/>
          </a:p>
          <a:p>
            <a:pPr lvl="1">
              <a:spcBef>
                <a:spcPts val="1200"/>
              </a:spcBef>
              <a:buClr>
                <a:schemeClr val="dk1"/>
              </a:buClr>
              <a:buSzPts val="2500"/>
              <a:buFont typeface="Noto Sans Symbols"/>
              <a:buChar char="✔"/>
            </a:pPr>
            <a:endParaRPr lang="tr-TR" sz="3200" dirty="0"/>
          </a:p>
          <a:p>
            <a:pPr marL="342900" indent="-279400">
              <a:spcBef>
                <a:spcPts val="1200"/>
              </a:spcBef>
              <a:buClr>
                <a:schemeClr val="dk1"/>
              </a:buClr>
              <a:buSzPts val="1000"/>
              <a:buNone/>
            </a:pPr>
            <a:endParaRPr lang="tr-TR" sz="3200" dirty="0"/>
          </a:p>
        </p:txBody>
      </p:sp>
      <p:pic>
        <p:nvPicPr>
          <p:cNvPr id="3" name="Resim 2">
            <a:extLst>
              <a:ext uri="{FF2B5EF4-FFF2-40B4-BE49-F238E27FC236}">
                <a16:creationId xmlns:a16="http://schemas.microsoft.com/office/drawing/2014/main" id="{82486952-61B5-C924-0FC4-7D8329061113}"/>
              </a:ext>
            </a:extLst>
          </p:cNvPr>
          <p:cNvPicPr>
            <a:picLocks noChangeAspect="1"/>
          </p:cNvPicPr>
          <p:nvPr/>
        </p:nvPicPr>
        <p:blipFill>
          <a:blip r:embed="rId3"/>
          <a:stretch>
            <a:fillRect/>
          </a:stretch>
        </p:blipFill>
        <p:spPr>
          <a:xfrm>
            <a:off x="1414130" y="131340"/>
            <a:ext cx="2660589" cy="3491619"/>
          </a:xfrm>
          <a:prstGeom prst="rect">
            <a:avLst/>
          </a:prstGeom>
        </p:spPr>
      </p:pic>
      <p:pic>
        <p:nvPicPr>
          <p:cNvPr id="2" name="Resim 1">
            <a:extLst>
              <a:ext uri="{FF2B5EF4-FFF2-40B4-BE49-F238E27FC236}">
                <a16:creationId xmlns:a16="http://schemas.microsoft.com/office/drawing/2014/main" id="{7E5C58E5-8318-1CEE-EC71-1570CF8D95C7}"/>
              </a:ext>
            </a:extLst>
          </p:cNvPr>
          <p:cNvPicPr>
            <a:picLocks noChangeAspect="1"/>
          </p:cNvPicPr>
          <p:nvPr/>
        </p:nvPicPr>
        <p:blipFill>
          <a:blip r:embed="rId4"/>
          <a:stretch>
            <a:fillRect/>
          </a:stretch>
        </p:blipFill>
        <p:spPr>
          <a:xfrm>
            <a:off x="679223" y="3732028"/>
            <a:ext cx="3898326" cy="28457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5653"/>
    </mc:Choice>
    <mc:Fallback xmlns="">
      <p:transition spd="slow" advTm="95653"/>
    </mc:Fallback>
  </mc:AlternateContent>
  <p:extLst>
    <p:ext uri="{3A86A75C-4F4B-4683-9AE1-C65F6400EC91}">
      <p14:laserTraceLst xmlns:p14="http://schemas.microsoft.com/office/powerpoint/2010/main">
        <p14:tracePtLst>
          <p14:tracePt t="74917" x="0" y="0"/>
        </p14:tracePtLst>
        <p14:tracePtLst>
          <p14:tracePt t="80087" x="7924800" y="6788150"/>
          <p14:tracePt t="80103" x="7672388" y="6516688"/>
          <p14:tracePt t="80108" x="7551738" y="6389688"/>
          <p14:tracePt t="80116" x="7431088" y="6264275"/>
          <p14:tracePt t="80124" x="7386638" y="6213475"/>
          <p14:tracePt t="80131" x="7305675" y="6124575"/>
          <p14:tracePt t="80139" x="7242175" y="6054725"/>
          <p14:tracePt t="80147" x="7178675" y="5999163"/>
          <p14:tracePt t="80155" x="7159625" y="5980113"/>
          <p14:tracePt t="80163" x="7134225" y="5948363"/>
          <p14:tracePt t="80171" x="7102475" y="5922963"/>
          <p14:tracePt t="80179" x="7083425" y="5903913"/>
          <p14:tracePt t="80186" x="7070725" y="5891213"/>
          <p14:tracePt t="80194" x="7064375" y="5878513"/>
          <p14:tracePt t="80203" x="7051675" y="5872163"/>
          <p14:tracePt t="80234" x="7045325" y="5859463"/>
          <p14:tracePt t="80298" x="7032625" y="5859463"/>
          <p14:tracePt t="80313" x="7032625" y="5853113"/>
          <p14:tracePt t="80329" x="7026275" y="5853113"/>
          <p14:tracePt t="80345" x="7015163" y="5840413"/>
          <p14:tracePt t="80447" x="7002463" y="5840413"/>
          <p14:tracePt t="81791" x="6977063" y="5840413"/>
          <p14:tracePt t="81799" x="6926263" y="5853113"/>
          <p14:tracePt t="81807" x="6856413" y="5878513"/>
          <p14:tracePt t="81815" x="6780213" y="5910263"/>
          <p14:tracePt t="81823" x="6623050" y="5980113"/>
          <p14:tracePt t="81831" x="6400800" y="6073775"/>
          <p14:tracePt t="81839" x="6142038" y="6194425"/>
          <p14:tracePt t="81847" x="5832475" y="6334125"/>
          <p14:tracePt t="81854" x="5497513" y="6478588"/>
          <p14:tracePt t="81863" x="5175250" y="6630988"/>
          <p14:tracePt t="81870" x="4872038" y="6781800"/>
          <p14:tracePt t="81880" x="4757738" y="6838950"/>
          <p14:tracePt t="84746" x="0" y="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25"/>
          <p:cNvSpPr txBox="1">
            <a:spLocks noGrp="1"/>
          </p:cNvSpPr>
          <p:nvPr>
            <p:ph type="dt" sz="half" idx="10"/>
          </p:nvPr>
        </p:nvSpPr>
        <p:spPr>
          <a:xfrm>
            <a:off x="4552950" y="6356352"/>
            <a:ext cx="3086100" cy="365125"/>
          </a:xfrm>
          <a:prstGeom prst="rect">
            <a:avLst/>
          </a:prstGeom>
          <a:noFill/>
          <a:ln>
            <a:noFill/>
          </a:ln>
        </p:spPr>
        <p:txBody>
          <a:bodyPr spcFirstLastPara="1" vert="horz" wrap="square" lIns="91425" tIns="45700" rIns="91425" bIns="45700" rtlCol="0" anchor="ctr" anchorCtr="0">
            <a:noAutofit/>
          </a:bodyPr>
          <a:lstStyle/>
          <a:p>
            <a:pPr algn="ctr"/>
            <a:r>
              <a:rPr lang="tr-TR" sz="1000">
                <a:solidFill>
                  <a:srgbClr val="BC9E72"/>
                </a:solidFill>
                <a:latin typeface="Arial"/>
                <a:ea typeface="Arial"/>
                <a:cs typeface="Arial"/>
                <a:sym typeface="Arial"/>
              </a:rPr>
              <a:t>Temel</a:t>
            </a:r>
            <a:r>
              <a:rPr lang="tr-TR" sz="1000">
                <a:solidFill>
                  <a:srgbClr val="BC9E72"/>
                </a:solidFill>
                <a:latin typeface="Tahoma"/>
                <a:ea typeface="Tahoma"/>
                <a:cs typeface="Tahoma"/>
                <a:sym typeface="Tahoma"/>
              </a:rPr>
              <a:t> Güvenli</a:t>
            </a:r>
            <a:r>
              <a:rPr lang="tr-TR" sz="1000">
                <a:solidFill>
                  <a:srgbClr val="BC9E72"/>
                </a:solidFill>
                <a:latin typeface="Arial"/>
                <a:ea typeface="Arial"/>
                <a:cs typeface="Arial"/>
                <a:sym typeface="Arial"/>
              </a:rPr>
              <a:t>k Uyum E</a:t>
            </a:r>
            <a:r>
              <a:rPr lang="tr-TR" sz="1000">
                <a:solidFill>
                  <a:srgbClr val="BC9E72"/>
                </a:solidFill>
                <a:latin typeface="Tahoma"/>
                <a:ea typeface="Tahoma"/>
                <a:cs typeface="Tahoma"/>
                <a:sym typeface="Tahoma"/>
              </a:rPr>
              <a:t>ği</a:t>
            </a:r>
            <a:r>
              <a:rPr lang="tr-TR" sz="1000">
                <a:solidFill>
                  <a:srgbClr val="BC9E72"/>
                </a:solidFill>
                <a:latin typeface="Arial"/>
                <a:ea typeface="Arial"/>
                <a:cs typeface="Arial"/>
                <a:sym typeface="Arial"/>
              </a:rPr>
              <a:t>timi</a:t>
            </a:r>
            <a:r>
              <a:rPr lang="tr-TR" sz="1000">
                <a:solidFill>
                  <a:srgbClr val="BC9E72"/>
                </a:solidFill>
                <a:latin typeface="Tahoma"/>
                <a:ea typeface="Tahoma"/>
                <a:cs typeface="Tahoma"/>
                <a:sym typeface="Tahoma"/>
              </a:rPr>
              <a:t> </a:t>
            </a:r>
            <a:endParaRPr/>
          </a:p>
          <a:p>
            <a:pPr algn="ctr"/>
            <a:r>
              <a:rPr lang="tr-TR" sz="1000">
                <a:solidFill>
                  <a:srgbClr val="BC9E72"/>
                </a:solidFill>
                <a:latin typeface="Arial"/>
                <a:ea typeface="Arial"/>
                <a:cs typeface="Arial"/>
                <a:sym typeface="Arial"/>
              </a:rPr>
              <a:t>RSHMB-2009</a:t>
            </a:r>
            <a:endParaRPr/>
          </a:p>
        </p:txBody>
      </p:sp>
      <p:sp>
        <p:nvSpPr>
          <p:cNvPr id="268" name="Google Shape;268;p25"/>
          <p:cNvSpPr txBox="1">
            <a:spLocks noGrp="1"/>
          </p:cNvSpPr>
          <p:nvPr>
            <p:ph type="sldNum" sz="quarter" idx="12"/>
          </p:nvPr>
        </p:nvSpPr>
        <p:spPr>
          <a:xfrm>
            <a:off x="2152650" y="6356352"/>
            <a:ext cx="2057400" cy="365125"/>
          </a:xfrm>
          <a:prstGeom prst="rect">
            <a:avLst/>
          </a:prstGeom>
          <a:noFill/>
          <a:ln>
            <a:noFill/>
          </a:ln>
        </p:spPr>
        <p:txBody>
          <a:bodyPr spcFirstLastPara="1" vert="horz" wrap="square" lIns="91425" tIns="45700" rIns="91425" bIns="45700" rtlCol="0" anchor="ctr" anchorCtr="0">
            <a:noAutofit/>
          </a:bodyPr>
          <a:lstStyle/>
          <a:p>
            <a:pPr algn="l"/>
            <a:fld id="{00000000-1234-1234-1234-123412341234}" type="slidenum">
              <a:rPr lang="tr-TR" sz="1000">
                <a:solidFill>
                  <a:schemeClr val="dk1"/>
                </a:solidFill>
                <a:latin typeface="Arial"/>
                <a:ea typeface="Arial"/>
                <a:cs typeface="Arial"/>
                <a:sym typeface="Arial"/>
              </a:rPr>
              <a:pPr algn="l"/>
              <a:t>16</a:t>
            </a:fld>
            <a:endParaRPr sz="1000">
              <a:solidFill>
                <a:schemeClr val="dk1"/>
              </a:solidFill>
              <a:latin typeface="Arial"/>
              <a:ea typeface="Arial"/>
              <a:cs typeface="Arial"/>
              <a:sym typeface="Arial"/>
            </a:endParaRPr>
          </a:p>
        </p:txBody>
      </p:sp>
      <p:pic>
        <p:nvPicPr>
          <p:cNvPr id="270" name="Google Shape;270;p25" descr="accidents"/>
          <p:cNvPicPr preferRelativeResize="0"/>
          <p:nvPr/>
        </p:nvPicPr>
        <p:blipFill rotWithShape="1">
          <a:blip r:embed="rId3">
            <a:alphaModFix/>
          </a:blip>
          <a:srcRect l="8003" r="5004" b="6264"/>
          <a:stretch/>
        </p:blipFill>
        <p:spPr>
          <a:xfrm>
            <a:off x="1524000" y="0"/>
            <a:ext cx="9144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472"/>
    </mc:Choice>
    <mc:Fallback xmlns="">
      <p:transition spd="slow" advTm="447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etin kutusu 5">
            <a:extLst>
              <a:ext uri="{FF2B5EF4-FFF2-40B4-BE49-F238E27FC236}">
                <a16:creationId xmlns:a16="http://schemas.microsoft.com/office/drawing/2014/main" id="{89F6C1D2-65E5-8E12-731E-9D862E68F42C}"/>
              </a:ext>
            </a:extLst>
          </p:cNvPr>
          <p:cNvSpPr txBox="1"/>
          <p:nvPr/>
        </p:nvSpPr>
        <p:spPr>
          <a:xfrm>
            <a:off x="765032" y="421217"/>
            <a:ext cx="6213617" cy="817033"/>
          </a:xfrm>
          <a:prstGeom prst="rect">
            <a:avLst/>
          </a:prstGeom>
        </p:spPr>
        <p:txBody>
          <a:bodyPr vert="horz" lIns="91440" tIns="45720" rIns="91440" bIns="45720" rtlCol="0" anchor="b">
            <a:normAutofit/>
          </a:bodyPr>
          <a:lstStyle/>
          <a:p>
            <a:pPr>
              <a:lnSpc>
                <a:spcPct val="90000"/>
              </a:lnSpc>
              <a:spcBef>
                <a:spcPct val="0"/>
              </a:spcBef>
              <a:spcAft>
                <a:spcPts val="600"/>
              </a:spcAft>
            </a:pPr>
            <a:r>
              <a:rPr lang="tr-TR" sz="4800" b="1" dirty="0">
                <a:solidFill>
                  <a:srgbClr val="FF0000"/>
                </a:solidFill>
                <a:effectLst>
                  <a:outerShdw blurRad="38100" dist="38100" dir="2700000" algn="tl">
                    <a:srgbClr val="000000">
                      <a:alpha val="43137"/>
                    </a:srgbClr>
                  </a:outerShdw>
                </a:effectLst>
                <a:ea typeface="+mj-ea"/>
                <a:cs typeface="+mj-cs"/>
              </a:rPr>
              <a:t>Laboratuvar Emniyeti</a:t>
            </a:r>
            <a:endParaRPr lang="en-US" sz="4800" b="1" dirty="0">
              <a:solidFill>
                <a:srgbClr val="FF0000"/>
              </a:solidFill>
              <a:effectLst>
                <a:outerShdw blurRad="38100" dist="38100" dir="2700000" algn="tl">
                  <a:srgbClr val="000000">
                    <a:alpha val="43137"/>
                  </a:srgbClr>
                </a:outerShdw>
              </a:effectLst>
              <a:ea typeface="+mj-ea"/>
              <a:cs typeface="+mj-cs"/>
            </a:endParaRPr>
          </a:p>
        </p:txBody>
      </p:sp>
      <p:pic>
        <p:nvPicPr>
          <p:cNvPr id="5" name="Resim 4">
            <a:extLst>
              <a:ext uri="{FF2B5EF4-FFF2-40B4-BE49-F238E27FC236}">
                <a16:creationId xmlns:a16="http://schemas.microsoft.com/office/drawing/2014/main" id="{F4629575-2E0B-6532-0686-99E73ECCFE4F}"/>
              </a:ext>
            </a:extLst>
          </p:cNvPr>
          <p:cNvPicPr>
            <a:picLocks noChangeAspect="1"/>
          </p:cNvPicPr>
          <p:nvPr/>
        </p:nvPicPr>
        <p:blipFill>
          <a:blip r:embed="rId3"/>
          <a:srcRect l="12884" r="16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Slayt Numarası Yer Tutucusu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2472CDB-5D1D-6044-8D32-596F60C51AC0}" type="slidenum">
              <a:rPr lang="en-US">
                <a:solidFill>
                  <a:srgbClr val="FFFFFF"/>
                </a:solidFill>
                <a:latin typeface="Calibri" panose="020F0502020204030204"/>
              </a:rPr>
              <a:pPr>
                <a:spcAft>
                  <a:spcPts val="600"/>
                </a:spcAft>
                <a:defRPr/>
              </a:pPr>
              <a:t>17</a:t>
            </a:fld>
            <a:endParaRPr lang="en-US">
              <a:solidFill>
                <a:srgbClr val="FFFFFF"/>
              </a:solidFill>
              <a:latin typeface="Calibri" panose="020F0502020204030204"/>
            </a:endParaRPr>
          </a:p>
        </p:txBody>
      </p:sp>
      <p:sp>
        <p:nvSpPr>
          <p:cNvPr id="9" name="Metin kutusu 8">
            <a:extLst>
              <a:ext uri="{FF2B5EF4-FFF2-40B4-BE49-F238E27FC236}">
                <a16:creationId xmlns:a16="http://schemas.microsoft.com/office/drawing/2014/main" id="{96E2CEF5-83F6-A1B5-2501-8A99FBFAFE66}"/>
              </a:ext>
            </a:extLst>
          </p:cNvPr>
          <p:cNvSpPr txBox="1"/>
          <p:nvPr/>
        </p:nvSpPr>
        <p:spPr>
          <a:xfrm>
            <a:off x="7463368" y="6538912"/>
            <a:ext cx="2518832" cy="36046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000" b="1" dirty="0">
                <a:ea typeface="+mj-ea"/>
                <a:cs typeface="+mj-cs"/>
              </a:rPr>
              <a:t>Created by ChatGPT</a:t>
            </a:r>
          </a:p>
        </p:txBody>
      </p:sp>
      <p:sp>
        <p:nvSpPr>
          <p:cNvPr id="13" name="Metin kutusu 12">
            <a:extLst>
              <a:ext uri="{FF2B5EF4-FFF2-40B4-BE49-F238E27FC236}">
                <a16:creationId xmlns:a16="http://schemas.microsoft.com/office/drawing/2014/main" id="{B18F39DA-C39A-DE80-2809-32B66996F05D}"/>
              </a:ext>
            </a:extLst>
          </p:cNvPr>
          <p:cNvSpPr txBox="1"/>
          <p:nvPr/>
        </p:nvSpPr>
        <p:spPr>
          <a:xfrm>
            <a:off x="139490" y="1799157"/>
            <a:ext cx="6213617" cy="3970318"/>
          </a:xfrm>
          <a:prstGeom prst="rect">
            <a:avLst/>
          </a:prstGeom>
          <a:noFill/>
        </p:spPr>
        <p:txBody>
          <a:bodyPr wrap="square">
            <a:spAutoFit/>
          </a:bodyPr>
          <a:lstStyle/>
          <a:p>
            <a:pPr marL="457200" indent="-457200">
              <a:buFont typeface="Arial" panose="020B0604020202020204" pitchFamily="34" charset="0"/>
              <a:buChar char="•"/>
            </a:pPr>
            <a:r>
              <a:rPr lang="tr-TR" sz="2800" dirty="0"/>
              <a:t>Araştırmanın bütünlüğü yanı sıra personeli, ekipmanı ve hassas bilgileri korumak için de son derece önemlidir </a:t>
            </a:r>
          </a:p>
          <a:p>
            <a:pPr marL="457200" indent="-457200">
              <a:buFont typeface="Arial" panose="020B0604020202020204" pitchFamily="34" charset="0"/>
              <a:buChar char="•"/>
            </a:pPr>
            <a:r>
              <a:rPr lang="tr-TR" sz="2800" dirty="0" err="1"/>
              <a:t>Lab</a:t>
            </a:r>
            <a:r>
              <a:rPr lang="tr-TR" sz="2800" dirty="0"/>
              <a:t>. Güvenliği kazaları ve yaralanmaları önlemeye odaklanırken, </a:t>
            </a:r>
            <a:r>
              <a:rPr lang="tr-TR" sz="2800" dirty="0" err="1"/>
              <a:t>Lab</a:t>
            </a:r>
            <a:r>
              <a:rPr lang="tr-TR" sz="2800" dirty="0"/>
              <a:t>. Emniyeti </a:t>
            </a:r>
            <a:r>
              <a:rPr lang="tr-TR" sz="2800" b="1" dirty="0">
                <a:effectLst>
                  <a:outerShdw blurRad="38100" dist="38100" dir="2700000" algn="tl">
                    <a:srgbClr val="000000">
                      <a:alpha val="43137"/>
                    </a:srgbClr>
                  </a:outerShdw>
                </a:effectLst>
              </a:rPr>
              <a:t>yetkisiz erişimi, hırsızlığı, kötü niyetli hasarı</a:t>
            </a:r>
            <a:r>
              <a:rPr lang="tr-TR" sz="2800" dirty="0"/>
              <a:t> veya </a:t>
            </a:r>
            <a:r>
              <a:rPr lang="tr-TR" sz="2800" b="1" dirty="0">
                <a:effectLst>
                  <a:outerShdw blurRad="38100" dist="38100" dir="2700000" algn="tl">
                    <a:srgbClr val="000000">
                      <a:alpha val="43137"/>
                    </a:srgbClr>
                  </a:outerShdw>
                </a:effectLst>
              </a:rPr>
              <a:t>tehlikeli maddelerin kötüye kullanımı</a:t>
            </a:r>
            <a:r>
              <a:rPr lang="tr-TR" sz="2800" dirty="0"/>
              <a:t>na yönelik önlemleri vurgular </a:t>
            </a:r>
            <a:endParaRPr lang="en-US" sz="2800" dirty="0"/>
          </a:p>
        </p:txBody>
      </p:sp>
    </p:spTree>
    <p:extLst>
      <p:ext uri="{BB962C8B-B14F-4D97-AF65-F5344CB8AC3E}">
        <p14:creationId xmlns:p14="http://schemas.microsoft.com/office/powerpoint/2010/main" val="65026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EF9FAD53-0F47-A456-5D18-7D680A6E0BC1}"/>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solidFill>
                  <a:srgbClr val="FF0000"/>
                </a:solidFill>
                <a:effectLst>
                  <a:outerShdw blurRad="38100" dist="38100" dir="2700000" algn="tl">
                    <a:srgbClr val="000000">
                      <a:alpha val="43137"/>
                    </a:srgbClr>
                  </a:outerShdw>
                </a:effectLst>
                <a:latin typeface="+mj-lt"/>
                <a:ea typeface="+mj-ea"/>
                <a:cs typeface="+mj-cs"/>
              </a:rPr>
              <a:t>Laboratuvar</a:t>
            </a:r>
            <a:r>
              <a:rPr lang="en-US" sz="4800" b="1" dirty="0">
                <a:solidFill>
                  <a:srgbClr val="FF0000"/>
                </a:solidFill>
                <a:effectLst>
                  <a:outerShdw blurRad="38100" dist="38100" dir="2700000" algn="tl">
                    <a:srgbClr val="000000">
                      <a:alpha val="43137"/>
                    </a:srgbClr>
                  </a:outerShdw>
                </a:effectLst>
                <a:latin typeface="+mj-lt"/>
                <a:ea typeface="+mj-ea"/>
                <a:cs typeface="+mj-cs"/>
              </a:rPr>
              <a:t> </a:t>
            </a:r>
            <a:r>
              <a:rPr lang="en-US" sz="4800" b="1" dirty="0" err="1">
                <a:solidFill>
                  <a:srgbClr val="FF0000"/>
                </a:solidFill>
                <a:effectLst>
                  <a:outerShdw blurRad="38100" dist="38100" dir="2700000" algn="tl">
                    <a:srgbClr val="000000">
                      <a:alpha val="43137"/>
                    </a:srgbClr>
                  </a:outerShdw>
                </a:effectLst>
                <a:latin typeface="+mj-lt"/>
                <a:ea typeface="+mj-ea"/>
                <a:cs typeface="+mj-cs"/>
              </a:rPr>
              <a:t>Emniyeti</a:t>
            </a:r>
            <a:endParaRPr lang="en-US" sz="4800" b="1" dirty="0">
              <a:solidFill>
                <a:srgbClr val="FF0000"/>
              </a:solidFill>
              <a:effectLst>
                <a:outerShdw blurRad="38100" dist="38100" dir="2700000" algn="tl">
                  <a:srgbClr val="000000">
                    <a:alpha val="43137"/>
                  </a:srgbClr>
                </a:outerShdw>
              </a:effectLst>
              <a:latin typeface="+mj-lt"/>
              <a:ea typeface="+mj-ea"/>
              <a:cs typeface="+mj-cs"/>
            </a:endParaRPr>
          </a:p>
        </p:txBody>
      </p:sp>
      <p:sp>
        <p:nvSpPr>
          <p:cNvPr id="4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etin kutusu 12">
            <a:extLst>
              <a:ext uri="{FF2B5EF4-FFF2-40B4-BE49-F238E27FC236}">
                <a16:creationId xmlns:a16="http://schemas.microsoft.com/office/drawing/2014/main" id="{B18F39DA-C39A-DE80-2809-32B66996F05D}"/>
              </a:ext>
            </a:extLst>
          </p:cNvPr>
          <p:cNvSpPr txBox="1"/>
          <p:nvPr/>
        </p:nvSpPr>
        <p:spPr>
          <a:xfrm>
            <a:off x="554276" y="1907042"/>
            <a:ext cx="7221172" cy="4631870"/>
          </a:xfrm>
          <a:prstGeom prst="rect">
            <a:avLst/>
          </a:prstGeom>
        </p:spPr>
        <p:txBody>
          <a:bodyPr vert="horz" lIns="91440" tIns="45720" rIns="91440" bIns="45720" rtlCol="0" anchor="t">
            <a:normAutofit/>
          </a:bodyPr>
          <a:lstStyle/>
          <a:p>
            <a:pPr>
              <a:lnSpc>
                <a:spcPct val="110000"/>
              </a:lnSpc>
              <a:spcAft>
                <a:spcPts val="600"/>
              </a:spcAft>
            </a:pPr>
            <a:r>
              <a:rPr lang="en-US" sz="2800" b="1" dirty="0"/>
              <a:t>1. </a:t>
            </a:r>
            <a:r>
              <a:rPr lang="en-US" sz="2800" b="1" dirty="0" err="1"/>
              <a:t>Fiziksel</a:t>
            </a:r>
            <a:r>
              <a:rPr lang="en-US" sz="2800" b="1" dirty="0"/>
              <a:t> </a:t>
            </a:r>
            <a:r>
              <a:rPr lang="en-US" sz="2800" b="1" dirty="0" err="1"/>
              <a:t>Güvenlik</a:t>
            </a:r>
            <a:r>
              <a:rPr lang="en-US" sz="2800" b="1" dirty="0"/>
              <a:t> </a:t>
            </a:r>
            <a:r>
              <a:rPr lang="en-US" sz="2800" b="1" dirty="0" err="1"/>
              <a:t>Önlemleri</a:t>
            </a:r>
            <a:endParaRPr lang="en-US" sz="2800" b="1" dirty="0"/>
          </a:p>
          <a:p>
            <a:pPr marL="57150" indent="-228600">
              <a:lnSpc>
                <a:spcPct val="110000"/>
              </a:lnSpc>
              <a:spcAft>
                <a:spcPts val="600"/>
              </a:spcAft>
              <a:buFont typeface="Arial" panose="020B0604020202020204" pitchFamily="34" charset="0"/>
              <a:buChar char="•"/>
            </a:pPr>
            <a:r>
              <a:rPr lang="en-US" sz="2400" dirty="0" err="1"/>
              <a:t>Erişim</a:t>
            </a:r>
            <a:r>
              <a:rPr lang="en-US" sz="2400" dirty="0"/>
              <a:t> </a:t>
            </a:r>
            <a:r>
              <a:rPr lang="en-US" sz="2400" dirty="0" err="1"/>
              <a:t>Kontrolü</a:t>
            </a:r>
            <a:r>
              <a:rPr lang="en-US" sz="2400" dirty="0"/>
              <a:t>: </a:t>
            </a:r>
            <a:r>
              <a:rPr lang="en-US" sz="2400" dirty="0" err="1"/>
              <a:t>Kısıtlı</a:t>
            </a:r>
            <a:r>
              <a:rPr lang="en-US" sz="2400" dirty="0"/>
              <a:t> </a:t>
            </a:r>
            <a:r>
              <a:rPr lang="en-US" sz="2400" dirty="0" err="1"/>
              <a:t>Giriş</a:t>
            </a:r>
            <a:r>
              <a:rPr lang="en-US" sz="2400" dirty="0"/>
              <a:t>, </a:t>
            </a:r>
            <a:r>
              <a:rPr lang="en-US" sz="2400" dirty="0" err="1"/>
              <a:t>Ziyaretçi</a:t>
            </a:r>
            <a:r>
              <a:rPr lang="en-US" sz="2400" dirty="0"/>
              <a:t> </a:t>
            </a:r>
            <a:r>
              <a:rPr lang="en-US" sz="2400" dirty="0" err="1"/>
              <a:t>Yönetimi</a:t>
            </a:r>
            <a:r>
              <a:rPr lang="en-US" sz="2400" dirty="0"/>
              <a:t>, </a:t>
            </a:r>
            <a:r>
              <a:rPr lang="en-US" sz="2400" dirty="0" err="1"/>
              <a:t>Gözetim</a:t>
            </a:r>
            <a:r>
              <a:rPr lang="en-US" sz="2400" dirty="0"/>
              <a:t> </a:t>
            </a:r>
            <a:r>
              <a:rPr lang="en-US" sz="2400" dirty="0" err="1"/>
              <a:t>Sistemleri</a:t>
            </a:r>
            <a:endParaRPr lang="en-US" sz="2400" dirty="0"/>
          </a:p>
          <a:p>
            <a:pPr marL="57150" indent="-228600">
              <a:lnSpc>
                <a:spcPct val="110000"/>
              </a:lnSpc>
              <a:spcAft>
                <a:spcPts val="600"/>
              </a:spcAft>
              <a:buFont typeface="Arial" panose="020B0604020202020204" pitchFamily="34" charset="0"/>
              <a:buChar char="•"/>
            </a:pPr>
            <a:r>
              <a:rPr lang="en-US" sz="2400" dirty="0" err="1"/>
              <a:t>Ekipman</a:t>
            </a:r>
            <a:r>
              <a:rPr lang="en-US" sz="2400" dirty="0"/>
              <a:t> ve </a:t>
            </a:r>
            <a:r>
              <a:rPr lang="en-US" sz="2400" dirty="0" err="1"/>
              <a:t>Malzeme</a:t>
            </a:r>
            <a:r>
              <a:rPr lang="en-US" sz="2400" dirty="0"/>
              <a:t> </a:t>
            </a:r>
            <a:r>
              <a:rPr lang="en-US" sz="2400" dirty="0" err="1"/>
              <a:t>Güvenliği</a:t>
            </a:r>
            <a:r>
              <a:rPr lang="en-US" sz="2400" dirty="0"/>
              <a:t>: </a:t>
            </a:r>
            <a:r>
              <a:rPr lang="en-US" sz="2400" dirty="0" err="1"/>
              <a:t>Kilitlenebilir</a:t>
            </a:r>
            <a:r>
              <a:rPr lang="en-US" sz="2400" dirty="0"/>
              <a:t> </a:t>
            </a:r>
            <a:r>
              <a:rPr lang="en-US" sz="2400" dirty="0" err="1"/>
              <a:t>Depolama</a:t>
            </a:r>
            <a:r>
              <a:rPr lang="en-US" sz="2400" dirty="0"/>
              <a:t>, </a:t>
            </a:r>
            <a:r>
              <a:rPr lang="en-US" sz="2400" dirty="0" err="1"/>
              <a:t>Alarmlar</a:t>
            </a:r>
            <a:r>
              <a:rPr lang="en-US" sz="2400" dirty="0"/>
              <a:t> ve </a:t>
            </a:r>
            <a:r>
              <a:rPr lang="en-US" sz="2400" dirty="0" err="1"/>
              <a:t>Sensörler</a:t>
            </a:r>
            <a:r>
              <a:rPr lang="en-US" sz="2400" dirty="0"/>
              <a:t>, </a:t>
            </a:r>
            <a:r>
              <a:rPr lang="en-US" sz="2400" dirty="0" err="1"/>
              <a:t>Envanter</a:t>
            </a:r>
            <a:r>
              <a:rPr lang="en-US" sz="2400" dirty="0"/>
              <a:t> </a:t>
            </a:r>
            <a:r>
              <a:rPr lang="en-US" sz="2400" dirty="0" err="1"/>
              <a:t>Yönetimi</a:t>
            </a:r>
            <a:endParaRPr lang="en-US" sz="2400" dirty="0"/>
          </a:p>
          <a:p>
            <a:pPr>
              <a:lnSpc>
                <a:spcPct val="110000"/>
              </a:lnSpc>
              <a:spcAft>
                <a:spcPts val="600"/>
              </a:spcAft>
            </a:pPr>
            <a:r>
              <a:rPr lang="en-US" sz="2800" b="1" dirty="0"/>
              <a:t>2. </a:t>
            </a:r>
            <a:r>
              <a:rPr lang="en-US" sz="2800" b="1" dirty="0" err="1"/>
              <a:t>Siber</a:t>
            </a:r>
            <a:r>
              <a:rPr lang="en-US" sz="2800" b="1" dirty="0"/>
              <a:t> </a:t>
            </a:r>
            <a:r>
              <a:rPr lang="en-US" sz="2800" b="1" dirty="0" err="1"/>
              <a:t>Güvenlik</a:t>
            </a:r>
            <a:r>
              <a:rPr lang="en-US" sz="2800" b="1" dirty="0"/>
              <a:t> ve Bilgi </a:t>
            </a:r>
            <a:r>
              <a:rPr lang="en-US" sz="2800" b="1" dirty="0" err="1"/>
              <a:t>Güvenliği</a:t>
            </a:r>
            <a:endParaRPr lang="en-US" sz="2800" b="1" dirty="0"/>
          </a:p>
          <a:p>
            <a:pPr marL="57150" indent="-228600">
              <a:lnSpc>
                <a:spcPct val="110000"/>
              </a:lnSpc>
              <a:spcAft>
                <a:spcPts val="600"/>
              </a:spcAft>
              <a:buFont typeface="Arial" panose="020B0604020202020204" pitchFamily="34" charset="0"/>
              <a:buChar char="•"/>
            </a:pPr>
            <a:r>
              <a:rPr lang="en-US" sz="2400" dirty="0" err="1"/>
              <a:t>Dijital</a:t>
            </a:r>
            <a:r>
              <a:rPr lang="en-US" sz="2400" dirty="0"/>
              <a:t> </a:t>
            </a:r>
            <a:r>
              <a:rPr lang="en-US" sz="2400" dirty="0" err="1"/>
              <a:t>Verilerin</a:t>
            </a:r>
            <a:r>
              <a:rPr lang="en-US" sz="2400" dirty="0"/>
              <a:t> </a:t>
            </a:r>
            <a:r>
              <a:rPr lang="en-US" sz="2400" dirty="0" err="1"/>
              <a:t>Korunması</a:t>
            </a:r>
            <a:r>
              <a:rPr lang="en-US" sz="2400" dirty="0"/>
              <a:t>: Veri </a:t>
            </a:r>
            <a:r>
              <a:rPr lang="en-US" sz="2400" dirty="0" err="1"/>
              <a:t>Şifreleme</a:t>
            </a:r>
            <a:r>
              <a:rPr lang="en-US" sz="2400" dirty="0"/>
              <a:t>, </a:t>
            </a:r>
            <a:r>
              <a:rPr lang="en-US" sz="2400" dirty="0" err="1"/>
              <a:t>Dijital</a:t>
            </a:r>
            <a:r>
              <a:rPr lang="en-US" sz="2400" dirty="0"/>
              <a:t> </a:t>
            </a:r>
            <a:r>
              <a:rPr lang="en-US" sz="2400" dirty="0" err="1"/>
              <a:t>Sistemler</a:t>
            </a:r>
            <a:r>
              <a:rPr lang="en-US" sz="2400" dirty="0"/>
              <a:t> </a:t>
            </a:r>
            <a:r>
              <a:rPr lang="en-US" sz="2400" dirty="0" err="1"/>
              <a:t>için</a:t>
            </a:r>
            <a:r>
              <a:rPr lang="en-US" sz="2400" dirty="0"/>
              <a:t> </a:t>
            </a:r>
            <a:r>
              <a:rPr lang="en-US" sz="2400" dirty="0" err="1"/>
              <a:t>Erişim</a:t>
            </a:r>
            <a:r>
              <a:rPr lang="en-US" sz="2400" dirty="0"/>
              <a:t> </a:t>
            </a:r>
            <a:r>
              <a:rPr lang="en-US" sz="2400" dirty="0" err="1"/>
              <a:t>Kontrolleri</a:t>
            </a:r>
            <a:r>
              <a:rPr lang="en-US" sz="2400" dirty="0"/>
              <a:t>, </a:t>
            </a:r>
            <a:r>
              <a:rPr lang="en-US" sz="2400" dirty="0" err="1"/>
              <a:t>Düzenli</a:t>
            </a:r>
            <a:r>
              <a:rPr lang="en-US" sz="2400" dirty="0"/>
              <a:t> </a:t>
            </a:r>
            <a:r>
              <a:rPr lang="en-US" sz="2400" dirty="0" err="1"/>
              <a:t>Yedeklemeler</a:t>
            </a:r>
            <a:endParaRPr lang="en-US" sz="2400" dirty="0"/>
          </a:p>
          <a:p>
            <a:pPr marL="57150" indent="-228600">
              <a:lnSpc>
                <a:spcPct val="110000"/>
              </a:lnSpc>
              <a:spcAft>
                <a:spcPts val="600"/>
              </a:spcAft>
              <a:buFont typeface="Arial" panose="020B0604020202020204" pitchFamily="34" charset="0"/>
              <a:buChar char="•"/>
            </a:pPr>
            <a:r>
              <a:rPr lang="en-US" sz="2400" dirty="0" err="1"/>
              <a:t>Siber</a:t>
            </a:r>
            <a:r>
              <a:rPr lang="en-US" sz="2400" dirty="0"/>
              <a:t> </a:t>
            </a:r>
            <a:r>
              <a:rPr lang="en-US" sz="2400" dirty="0" err="1"/>
              <a:t>Tehditleri</a:t>
            </a:r>
            <a:r>
              <a:rPr lang="en-US" sz="2400" dirty="0"/>
              <a:t> </a:t>
            </a:r>
            <a:r>
              <a:rPr lang="en-US" sz="2400" dirty="0" err="1"/>
              <a:t>Önleme</a:t>
            </a:r>
            <a:r>
              <a:rPr lang="en-US" sz="2400" dirty="0"/>
              <a:t>: </a:t>
            </a:r>
            <a:r>
              <a:rPr lang="en-US" sz="2400" dirty="0" err="1"/>
              <a:t>Yazılım</a:t>
            </a:r>
            <a:r>
              <a:rPr lang="en-US" sz="2400" dirty="0"/>
              <a:t> </a:t>
            </a:r>
            <a:r>
              <a:rPr lang="en-US" sz="2400" dirty="0" err="1"/>
              <a:t>Güvenliği</a:t>
            </a:r>
            <a:r>
              <a:rPr lang="en-US" sz="2400" dirty="0"/>
              <a:t>, </a:t>
            </a:r>
            <a:r>
              <a:rPr lang="en-US" sz="2400" dirty="0" err="1"/>
              <a:t>Kimlik</a:t>
            </a:r>
            <a:r>
              <a:rPr lang="en-US" sz="2400" dirty="0"/>
              <a:t> </a:t>
            </a:r>
            <a:r>
              <a:rPr lang="en-US" sz="2400" dirty="0" err="1"/>
              <a:t>Avı</a:t>
            </a:r>
            <a:r>
              <a:rPr lang="en-US" sz="2400" dirty="0"/>
              <a:t> </a:t>
            </a:r>
            <a:r>
              <a:rPr lang="en-US" sz="2400" dirty="0" err="1"/>
              <a:t>Farkındalığı</a:t>
            </a:r>
            <a:r>
              <a:rPr lang="en-US" sz="2400" dirty="0"/>
              <a:t>, </a:t>
            </a:r>
            <a:r>
              <a:rPr lang="en-US" sz="2400" dirty="0" err="1"/>
              <a:t>Güvenli</a:t>
            </a:r>
            <a:r>
              <a:rPr lang="en-US" sz="2400" dirty="0"/>
              <a:t> </a:t>
            </a:r>
            <a:r>
              <a:rPr lang="en-US" sz="2400" dirty="0" err="1"/>
              <a:t>İletişim</a:t>
            </a:r>
            <a:endParaRPr lang="en-US" sz="2400" dirty="0"/>
          </a:p>
        </p:txBody>
      </p:sp>
      <p:pic>
        <p:nvPicPr>
          <p:cNvPr id="2" name="Resim 1" descr="giyim, metin, adam, insan, makine içeren bir resim&#10;&#10;Açıklama otomatik olarak oluşturuldu">
            <a:extLst>
              <a:ext uri="{FF2B5EF4-FFF2-40B4-BE49-F238E27FC236}">
                <a16:creationId xmlns:a16="http://schemas.microsoft.com/office/drawing/2014/main" id="{406D1458-B6F7-7968-10FC-DEF3995683F4}"/>
              </a:ext>
            </a:extLst>
          </p:cNvPr>
          <p:cNvPicPr>
            <a:picLocks noChangeAspect="1"/>
          </p:cNvPicPr>
          <p:nvPr/>
        </p:nvPicPr>
        <p:blipFill>
          <a:blip r:embed="rId3"/>
          <a:srcRect r="3792" b="-3"/>
          <a:stretch/>
        </p:blipFill>
        <p:spPr>
          <a:xfrm>
            <a:off x="7675658" y="2093976"/>
            <a:ext cx="3941064" cy="4096512"/>
          </a:xfrm>
          <a:prstGeom prst="rect">
            <a:avLst/>
          </a:prstGeom>
        </p:spPr>
      </p:pic>
      <p:sp>
        <p:nvSpPr>
          <p:cNvPr id="3" name="Slayt Numarası Yer Tutucusu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2472CDB-5D1D-6044-8D32-596F60C51AC0}" type="slidenum">
              <a:rPr lang="en-US">
                <a:solidFill>
                  <a:prstClr val="black">
                    <a:tint val="75000"/>
                  </a:prstClr>
                </a:solidFill>
                <a:latin typeface="Calibri" panose="020F0502020204030204"/>
              </a:rPr>
              <a:pPr>
                <a:spcAft>
                  <a:spcPts val="600"/>
                </a:spcAft>
                <a:defRPr/>
              </a:pPr>
              <a:t>18</a:t>
            </a:fld>
            <a:endParaRPr lang="en-US">
              <a:solidFill>
                <a:prstClr val="black">
                  <a:tint val="75000"/>
                </a:prstClr>
              </a:solidFill>
              <a:latin typeface="Calibri" panose="020F0502020204030204"/>
            </a:endParaRPr>
          </a:p>
        </p:txBody>
      </p:sp>
      <p:sp>
        <p:nvSpPr>
          <p:cNvPr id="7" name="Metin kutusu 6">
            <a:extLst>
              <a:ext uri="{FF2B5EF4-FFF2-40B4-BE49-F238E27FC236}">
                <a16:creationId xmlns:a16="http://schemas.microsoft.com/office/drawing/2014/main" id="{A31405AB-FDD0-AB22-F061-9A9EDFA5E144}"/>
              </a:ext>
            </a:extLst>
          </p:cNvPr>
          <p:cNvSpPr txBox="1"/>
          <p:nvPr/>
        </p:nvSpPr>
        <p:spPr>
          <a:xfrm>
            <a:off x="8722784" y="6420186"/>
            <a:ext cx="2518832" cy="36046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000" b="1" dirty="0">
                <a:ea typeface="+mj-ea"/>
                <a:cs typeface="+mj-cs"/>
              </a:rPr>
              <a:t>Created by ChatGPT</a:t>
            </a:r>
          </a:p>
        </p:txBody>
      </p:sp>
    </p:spTree>
    <p:extLst>
      <p:ext uri="{BB962C8B-B14F-4D97-AF65-F5344CB8AC3E}">
        <p14:creationId xmlns:p14="http://schemas.microsoft.com/office/powerpoint/2010/main" val="1954092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F9FAD53-0F47-A456-5D18-7D680A6E0BC1}"/>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solidFill>
                  <a:srgbClr val="FF0000"/>
                </a:solidFill>
                <a:effectLst>
                  <a:outerShdw blurRad="38100" dist="38100" dir="2700000" algn="tl">
                    <a:srgbClr val="000000">
                      <a:alpha val="43137"/>
                    </a:srgbClr>
                  </a:outerShdw>
                </a:effectLst>
                <a:latin typeface="+mj-lt"/>
                <a:ea typeface="+mj-ea"/>
                <a:cs typeface="+mj-cs"/>
              </a:rPr>
              <a:t>Laboratuvar</a:t>
            </a:r>
            <a:r>
              <a:rPr lang="en-US" sz="4800" b="1" dirty="0">
                <a:solidFill>
                  <a:srgbClr val="FF0000"/>
                </a:solidFill>
                <a:effectLst>
                  <a:outerShdw blurRad="38100" dist="38100" dir="2700000" algn="tl">
                    <a:srgbClr val="000000">
                      <a:alpha val="43137"/>
                    </a:srgbClr>
                  </a:outerShdw>
                </a:effectLst>
                <a:latin typeface="+mj-lt"/>
                <a:ea typeface="+mj-ea"/>
                <a:cs typeface="+mj-cs"/>
              </a:rPr>
              <a:t> </a:t>
            </a:r>
            <a:r>
              <a:rPr lang="en-US" sz="4800" b="1" dirty="0" err="1">
                <a:solidFill>
                  <a:srgbClr val="FF0000"/>
                </a:solidFill>
                <a:effectLst>
                  <a:outerShdw blurRad="38100" dist="38100" dir="2700000" algn="tl">
                    <a:srgbClr val="000000">
                      <a:alpha val="43137"/>
                    </a:srgbClr>
                  </a:outerShdw>
                </a:effectLst>
                <a:latin typeface="+mj-lt"/>
                <a:ea typeface="+mj-ea"/>
                <a:cs typeface="+mj-cs"/>
              </a:rPr>
              <a:t>Emniyeti</a:t>
            </a:r>
            <a:endParaRPr lang="en-US" sz="4800" b="1" dirty="0">
              <a:solidFill>
                <a:srgbClr val="FF0000"/>
              </a:solidFill>
              <a:effectLst>
                <a:outerShdw blurRad="38100" dist="38100" dir="2700000" algn="tl">
                  <a:srgbClr val="000000">
                    <a:alpha val="43137"/>
                  </a:srgbClr>
                </a:outerShdw>
              </a:effectLst>
              <a:latin typeface="+mj-lt"/>
              <a:ea typeface="+mj-ea"/>
              <a:cs typeface="+mj-cs"/>
            </a:endParaRPr>
          </a:p>
        </p:txBody>
      </p:sp>
      <p:sp>
        <p:nvSpPr>
          <p:cNvPr id="13" name="Metin kutusu 12">
            <a:extLst>
              <a:ext uri="{FF2B5EF4-FFF2-40B4-BE49-F238E27FC236}">
                <a16:creationId xmlns:a16="http://schemas.microsoft.com/office/drawing/2014/main" id="{B18F39DA-C39A-DE80-2809-32B66996F05D}"/>
              </a:ext>
            </a:extLst>
          </p:cNvPr>
          <p:cNvSpPr txBox="1"/>
          <p:nvPr/>
        </p:nvSpPr>
        <p:spPr>
          <a:xfrm>
            <a:off x="554276" y="1907042"/>
            <a:ext cx="7221172" cy="4631870"/>
          </a:xfrm>
          <a:prstGeom prst="rect">
            <a:avLst/>
          </a:prstGeom>
        </p:spPr>
        <p:txBody>
          <a:bodyPr vert="horz" lIns="91440" tIns="45720" rIns="91440" bIns="45720" rtlCol="0" anchor="t">
            <a:normAutofit/>
          </a:bodyPr>
          <a:lstStyle/>
          <a:p>
            <a:pPr>
              <a:lnSpc>
                <a:spcPct val="110000"/>
              </a:lnSpc>
              <a:spcAft>
                <a:spcPts val="600"/>
              </a:spcAft>
            </a:pPr>
            <a:r>
              <a:rPr lang="en-US" sz="2800" b="1" dirty="0"/>
              <a:t>3. </a:t>
            </a:r>
            <a:r>
              <a:rPr lang="en-US" sz="2800" b="1" dirty="0" err="1"/>
              <a:t>Tehlikeli</a:t>
            </a:r>
            <a:r>
              <a:rPr lang="en-US" sz="2800" b="1" dirty="0"/>
              <a:t> </a:t>
            </a:r>
            <a:r>
              <a:rPr lang="en-US" sz="2800" b="1" dirty="0" err="1"/>
              <a:t>Maddelerin</a:t>
            </a:r>
            <a:r>
              <a:rPr lang="en-US" sz="2800" b="1" dirty="0"/>
              <a:t> </a:t>
            </a:r>
            <a:r>
              <a:rPr lang="en-US" sz="2800" b="1" dirty="0" err="1"/>
              <a:t>İşlenmesi</a:t>
            </a:r>
            <a:endParaRPr lang="en-US" sz="2800" b="1" dirty="0"/>
          </a:p>
          <a:p>
            <a:pPr marL="57150" indent="-228600">
              <a:lnSpc>
                <a:spcPct val="110000"/>
              </a:lnSpc>
              <a:spcAft>
                <a:spcPts val="600"/>
              </a:spcAft>
              <a:buFont typeface="Arial" panose="020B0604020202020204" pitchFamily="34" charset="0"/>
              <a:buChar char="•"/>
            </a:pPr>
            <a:r>
              <a:rPr lang="en-US" sz="2400" dirty="0" err="1"/>
              <a:t>Kimyasal</a:t>
            </a:r>
            <a:r>
              <a:rPr lang="en-US" sz="2400" dirty="0"/>
              <a:t> </a:t>
            </a:r>
            <a:r>
              <a:rPr lang="en-US" sz="2400" dirty="0" err="1"/>
              <a:t>Güvenlik</a:t>
            </a:r>
            <a:r>
              <a:rPr lang="en-US" sz="2400" dirty="0"/>
              <a:t>: </a:t>
            </a:r>
            <a:r>
              <a:rPr lang="en-US" sz="2400" dirty="0" err="1"/>
              <a:t>Envanter</a:t>
            </a:r>
            <a:r>
              <a:rPr lang="en-US" sz="2400" dirty="0"/>
              <a:t> </a:t>
            </a:r>
            <a:r>
              <a:rPr lang="en-US" sz="2400" dirty="0" err="1"/>
              <a:t>Kontrolü</a:t>
            </a:r>
            <a:r>
              <a:rPr lang="en-US" sz="2400" dirty="0"/>
              <a:t>, Uygun </a:t>
            </a:r>
            <a:r>
              <a:rPr lang="en-US" sz="2400" dirty="0" err="1"/>
              <a:t>Depolama</a:t>
            </a:r>
            <a:r>
              <a:rPr lang="en-US" sz="2400" dirty="0"/>
              <a:t>, </a:t>
            </a:r>
            <a:r>
              <a:rPr lang="en-US" sz="2400" dirty="0" err="1"/>
              <a:t>Eğitim</a:t>
            </a:r>
            <a:r>
              <a:rPr lang="en-US" sz="2400" dirty="0"/>
              <a:t> ve </a:t>
            </a:r>
            <a:r>
              <a:rPr lang="en-US" sz="2400" dirty="0" err="1"/>
              <a:t>Farkındalık</a:t>
            </a:r>
            <a:endParaRPr lang="en-US" sz="2400" dirty="0"/>
          </a:p>
          <a:p>
            <a:pPr marL="57150" indent="-228600">
              <a:lnSpc>
                <a:spcPct val="110000"/>
              </a:lnSpc>
              <a:spcAft>
                <a:spcPts val="600"/>
              </a:spcAft>
              <a:buFont typeface="Arial" panose="020B0604020202020204" pitchFamily="34" charset="0"/>
              <a:buChar char="•"/>
            </a:pPr>
            <a:r>
              <a:rPr lang="en-US" sz="2400" dirty="0" err="1"/>
              <a:t>Biyolojik</a:t>
            </a:r>
            <a:r>
              <a:rPr lang="en-US" sz="2400" dirty="0"/>
              <a:t> </a:t>
            </a:r>
            <a:r>
              <a:rPr lang="en-US" sz="2400" dirty="0" err="1"/>
              <a:t>Malzeme</a:t>
            </a:r>
            <a:r>
              <a:rPr lang="en-US" sz="2400" dirty="0"/>
              <a:t> </a:t>
            </a:r>
            <a:r>
              <a:rPr lang="en-US" sz="2400" dirty="0" err="1"/>
              <a:t>Güvenliği</a:t>
            </a:r>
            <a:r>
              <a:rPr lang="en-US" sz="2400" dirty="0"/>
              <a:t>: </a:t>
            </a:r>
            <a:r>
              <a:rPr lang="en-US" sz="2400" dirty="0" err="1"/>
              <a:t>Biyogüvenlik</a:t>
            </a:r>
            <a:r>
              <a:rPr lang="en-US" sz="2400" dirty="0"/>
              <a:t> </a:t>
            </a:r>
            <a:r>
              <a:rPr lang="en-US" sz="2400" dirty="0" err="1"/>
              <a:t>Önlemleri</a:t>
            </a:r>
            <a:r>
              <a:rPr lang="en-US" sz="2400" dirty="0"/>
              <a:t>, </a:t>
            </a:r>
            <a:r>
              <a:rPr lang="en-US" sz="2400" dirty="0" err="1"/>
              <a:t>Nakliye</a:t>
            </a:r>
            <a:r>
              <a:rPr lang="en-US" sz="2400" dirty="0"/>
              <a:t> </a:t>
            </a:r>
            <a:r>
              <a:rPr lang="en-US" sz="2400" dirty="0" err="1"/>
              <a:t>Güvenliği</a:t>
            </a:r>
            <a:r>
              <a:rPr lang="en-US" sz="2400" dirty="0"/>
              <a:t>, Olay </a:t>
            </a:r>
            <a:r>
              <a:rPr lang="en-US" sz="2400" dirty="0" err="1"/>
              <a:t>Müdahale</a:t>
            </a:r>
            <a:r>
              <a:rPr lang="en-US" sz="2400" dirty="0"/>
              <a:t> </a:t>
            </a:r>
            <a:r>
              <a:rPr lang="en-US" sz="2400" dirty="0" err="1"/>
              <a:t>Planı</a:t>
            </a:r>
            <a:endParaRPr lang="tr-TR" sz="2400" dirty="0"/>
          </a:p>
          <a:p>
            <a:pPr marL="57150" indent="-228600">
              <a:lnSpc>
                <a:spcPct val="110000"/>
              </a:lnSpc>
              <a:spcAft>
                <a:spcPts val="600"/>
              </a:spcAft>
              <a:buFont typeface="Arial" panose="020B0604020202020204" pitchFamily="34" charset="0"/>
              <a:buChar char="•"/>
            </a:pPr>
            <a:endParaRPr lang="tr-TR" b="1" dirty="0"/>
          </a:p>
          <a:p>
            <a:pPr>
              <a:lnSpc>
                <a:spcPct val="90000"/>
              </a:lnSpc>
              <a:spcAft>
                <a:spcPts val="600"/>
              </a:spcAft>
            </a:pPr>
            <a:r>
              <a:rPr lang="en-US" sz="2800" b="1" dirty="0"/>
              <a:t>4. </a:t>
            </a:r>
            <a:r>
              <a:rPr lang="en-US" sz="2800" b="1" dirty="0" err="1"/>
              <a:t>Personel</a:t>
            </a:r>
            <a:r>
              <a:rPr lang="en-US" sz="2800" b="1" dirty="0"/>
              <a:t> </a:t>
            </a:r>
            <a:r>
              <a:rPr lang="en-US" sz="2800" b="1" dirty="0" err="1"/>
              <a:t>Güvenliği</a:t>
            </a:r>
            <a:endParaRPr lang="en-US" sz="2800" b="1" dirty="0"/>
          </a:p>
          <a:p>
            <a:pPr marL="57150" indent="-228600">
              <a:lnSpc>
                <a:spcPct val="90000"/>
              </a:lnSpc>
              <a:spcAft>
                <a:spcPts val="600"/>
              </a:spcAft>
              <a:buFont typeface="Arial" panose="020B0604020202020204" pitchFamily="34" charset="0"/>
              <a:buChar char="•"/>
            </a:pPr>
            <a:r>
              <a:rPr lang="en-US" sz="2400" dirty="0" err="1"/>
              <a:t>Tarama</a:t>
            </a:r>
            <a:r>
              <a:rPr lang="en-US" sz="2400" dirty="0"/>
              <a:t> ve </a:t>
            </a:r>
            <a:r>
              <a:rPr lang="en-US" sz="2400" dirty="0" err="1"/>
              <a:t>Eğitim</a:t>
            </a:r>
            <a:r>
              <a:rPr lang="en-US" sz="2400" dirty="0"/>
              <a:t>: </a:t>
            </a:r>
            <a:r>
              <a:rPr lang="en-US" sz="2400" dirty="0" err="1"/>
              <a:t>Geçmiş</a:t>
            </a:r>
            <a:r>
              <a:rPr lang="en-US" sz="2400" dirty="0"/>
              <a:t> </a:t>
            </a:r>
            <a:r>
              <a:rPr lang="en-US" sz="2400" dirty="0" err="1"/>
              <a:t>Kontrolleri</a:t>
            </a:r>
            <a:r>
              <a:rPr lang="en-US" sz="2400" dirty="0"/>
              <a:t>; </a:t>
            </a:r>
            <a:r>
              <a:rPr lang="en-US" sz="2400" dirty="0" err="1"/>
              <a:t>Güvenlik</a:t>
            </a:r>
            <a:r>
              <a:rPr lang="en-US" sz="2400" dirty="0"/>
              <a:t> </a:t>
            </a:r>
            <a:r>
              <a:rPr lang="en-US" sz="2400" dirty="0" err="1"/>
              <a:t>Eğitimi</a:t>
            </a:r>
            <a:endParaRPr lang="en-US" sz="2400" dirty="0"/>
          </a:p>
          <a:p>
            <a:pPr marL="57150" indent="-228600">
              <a:lnSpc>
                <a:spcPct val="90000"/>
              </a:lnSpc>
              <a:spcAft>
                <a:spcPts val="600"/>
              </a:spcAft>
              <a:buFont typeface="Arial" panose="020B0604020202020204" pitchFamily="34" charset="0"/>
              <a:buChar char="•"/>
            </a:pPr>
            <a:r>
              <a:rPr lang="en-US" sz="2400" dirty="0"/>
              <a:t>İzleme ve </a:t>
            </a:r>
            <a:r>
              <a:rPr lang="en-US" sz="2400" dirty="0" err="1"/>
              <a:t>Denetim</a:t>
            </a:r>
            <a:r>
              <a:rPr lang="en-US" sz="2400" dirty="0"/>
              <a:t>: </a:t>
            </a:r>
            <a:r>
              <a:rPr lang="en-US" sz="2400" dirty="0" err="1"/>
              <a:t>Sürekli</a:t>
            </a:r>
            <a:r>
              <a:rPr lang="en-US" sz="2400" dirty="0"/>
              <a:t> İzleme, </a:t>
            </a:r>
            <a:r>
              <a:rPr lang="en-US" sz="2400" dirty="0" err="1"/>
              <a:t>Arkadaş</a:t>
            </a:r>
            <a:r>
              <a:rPr lang="en-US" sz="2400" dirty="0"/>
              <a:t> </a:t>
            </a:r>
            <a:r>
              <a:rPr lang="en-US" sz="2400" dirty="0" err="1"/>
              <a:t>Sistemi</a:t>
            </a:r>
            <a:endParaRPr lang="en-US" sz="2400" dirty="0"/>
          </a:p>
          <a:p>
            <a:pPr>
              <a:lnSpc>
                <a:spcPct val="110000"/>
              </a:lnSpc>
              <a:spcAft>
                <a:spcPts val="600"/>
              </a:spcAft>
            </a:pPr>
            <a:endParaRPr lang="en-US" dirty="0"/>
          </a:p>
        </p:txBody>
      </p:sp>
      <p:pic>
        <p:nvPicPr>
          <p:cNvPr id="2" name="Resim 1" descr="giyim, metin, adam, insan, makine içeren bir resim&#10;&#10;Açıklama otomatik olarak oluşturuldu">
            <a:extLst>
              <a:ext uri="{FF2B5EF4-FFF2-40B4-BE49-F238E27FC236}">
                <a16:creationId xmlns:a16="http://schemas.microsoft.com/office/drawing/2014/main" id="{406D1458-B6F7-7968-10FC-DEF3995683F4}"/>
              </a:ext>
            </a:extLst>
          </p:cNvPr>
          <p:cNvPicPr>
            <a:picLocks noChangeAspect="1"/>
          </p:cNvPicPr>
          <p:nvPr/>
        </p:nvPicPr>
        <p:blipFill>
          <a:blip r:embed="rId3"/>
          <a:srcRect r="3792" b="-3"/>
          <a:stretch/>
        </p:blipFill>
        <p:spPr>
          <a:xfrm>
            <a:off x="7675658" y="2093976"/>
            <a:ext cx="3941064" cy="4096512"/>
          </a:xfrm>
          <a:prstGeom prst="rect">
            <a:avLst/>
          </a:prstGeom>
        </p:spPr>
      </p:pic>
      <p:sp>
        <p:nvSpPr>
          <p:cNvPr id="3" name="Slayt Numarası Yer Tutucusu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2472CDB-5D1D-6044-8D32-596F60C51AC0}" type="slidenum">
              <a:rPr lang="en-US">
                <a:solidFill>
                  <a:prstClr val="black">
                    <a:tint val="75000"/>
                  </a:prstClr>
                </a:solidFill>
                <a:latin typeface="Calibri" panose="020F0502020204030204"/>
              </a:rPr>
              <a:pPr>
                <a:spcAft>
                  <a:spcPts val="600"/>
                </a:spcAft>
                <a:defRPr/>
              </a:pPr>
              <a:t>19</a:t>
            </a:fld>
            <a:endParaRPr lang="en-US">
              <a:solidFill>
                <a:prstClr val="black">
                  <a:tint val="75000"/>
                </a:prstClr>
              </a:solidFill>
              <a:latin typeface="Calibri" panose="020F0502020204030204"/>
            </a:endParaRPr>
          </a:p>
        </p:txBody>
      </p:sp>
      <p:sp>
        <p:nvSpPr>
          <p:cNvPr id="7" name="Metin kutusu 6">
            <a:extLst>
              <a:ext uri="{FF2B5EF4-FFF2-40B4-BE49-F238E27FC236}">
                <a16:creationId xmlns:a16="http://schemas.microsoft.com/office/drawing/2014/main" id="{A31405AB-FDD0-AB22-F061-9A9EDFA5E144}"/>
              </a:ext>
            </a:extLst>
          </p:cNvPr>
          <p:cNvSpPr txBox="1"/>
          <p:nvPr/>
        </p:nvSpPr>
        <p:spPr>
          <a:xfrm>
            <a:off x="8722784" y="6420186"/>
            <a:ext cx="2518832" cy="36046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000" b="1" dirty="0">
                <a:ea typeface="+mj-ea"/>
                <a:cs typeface="+mj-cs"/>
              </a:rPr>
              <a:t>Created by ChatGPT</a:t>
            </a:r>
          </a:p>
        </p:txBody>
      </p:sp>
    </p:spTree>
    <p:extLst>
      <p:ext uri="{BB962C8B-B14F-4D97-AF65-F5344CB8AC3E}">
        <p14:creationId xmlns:p14="http://schemas.microsoft.com/office/powerpoint/2010/main" val="59482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5"/>
        <p:cNvGrpSpPr/>
        <p:nvPr/>
      </p:nvGrpSpPr>
      <p:grpSpPr>
        <a:xfrm>
          <a:off x="0" y="0"/>
          <a:ext cx="0" cy="0"/>
          <a:chOff x="0" y="0"/>
          <a:chExt cx="0" cy="0"/>
        </a:xfrm>
      </p:grpSpPr>
      <p:pic>
        <p:nvPicPr>
          <p:cNvPr id="2" name="Resim 1">
            <a:extLst>
              <a:ext uri="{FF2B5EF4-FFF2-40B4-BE49-F238E27FC236}">
                <a16:creationId xmlns:a16="http://schemas.microsoft.com/office/drawing/2014/main" id="{C8BFAD3F-BA2D-B186-E6DA-743A7BF9AD68}"/>
              </a:ext>
            </a:extLst>
          </p:cNvPr>
          <p:cNvPicPr>
            <a:picLocks noChangeAspect="1"/>
          </p:cNvPicPr>
          <p:nvPr/>
        </p:nvPicPr>
        <p:blipFill>
          <a:blip r:embed="rId4"/>
          <a:stretch>
            <a:fillRect/>
          </a:stretch>
        </p:blipFill>
        <p:spPr>
          <a:xfrm>
            <a:off x="0" y="0"/>
            <a:ext cx="12192000" cy="6857999"/>
          </a:xfrm>
          <a:prstGeom prst="rect">
            <a:avLst/>
          </a:prstGeom>
        </p:spPr>
      </p:pic>
      <p:sp>
        <p:nvSpPr>
          <p:cNvPr id="96" name="Google Shape;96;p2"/>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dirty="0">
                <a:latin typeface="+mn-lt"/>
              </a:rPr>
              <a:t>Öğrenme Hedefleri</a:t>
            </a:r>
            <a:endParaRPr lang="en-NL" b="1" dirty="0">
              <a:latin typeface="Calibri"/>
              <a:ea typeface="Calibri"/>
              <a:cs typeface="Calibri"/>
              <a:sym typeface="Calibri"/>
            </a:endParaRPr>
          </a:p>
        </p:txBody>
      </p:sp>
      <p:graphicFrame>
        <p:nvGraphicFramePr>
          <p:cNvPr id="99" name="Google Shape;97;p2">
            <a:extLst>
              <a:ext uri="{FF2B5EF4-FFF2-40B4-BE49-F238E27FC236}">
                <a16:creationId xmlns:a16="http://schemas.microsoft.com/office/drawing/2014/main" id="{F6434C65-A9B5-0D01-9CAD-D2FE5D96F87A}"/>
              </a:ext>
            </a:extLst>
          </p:cNvPr>
          <p:cNvGraphicFramePr>
            <a:graphicFrameLocks noGrp="1"/>
          </p:cNvGraphicFramePr>
          <p:nvPr>
            <p:ph idx="1"/>
            <p:extLst>
              <p:ext uri="{D42A27DB-BD31-4B8C-83A1-F6EECF244321}">
                <p14:modId xmlns:p14="http://schemas.microsoft.com/office/powerpoint/2010/main" val="2500267771"/>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7303"/>
    </mc:Choice>
    <mc:Fallback xmlns="">
      <p:transition spd="slow" advTm="87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
                                            <p:graphicEl>
                                              <a:dgm id="{5DFCDDA8-CFE5-FC40-9F4C-C7BD7AC88F45}"/>
                                            </p:graphicEl>
                                          </p:spTgt>
                                        </p:tgtEl>
                                        <p:attrNameLst>
                                          <p:attrName>style.visibility</p:attrName>
                                        </p:attrNameLst>
                                      </p:cBhvr>
                                      <p:to>
                                        <p:strVal val="visible"/>
                                      </p:to>
                                    </p:set>
                                    <p:animEffect transition="in" filter="dissolve">
                                      <p:cBhvr>
                                        <p:cTn id="7" dur="500"/>
                                        <p:tgtEl>
                                          <p:spTgt spid="99">
                                            <p:graphicEl>
                                              <a:dgm id="{5DFCDDA8-CFE5-FC40-9F4C-C7BD7AC88F4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9">
                                            <p:graphicEl>
                                              <a:dgm id="{FC5EC155-5306-614F-BBAF-3C4D8E7964F6}"/>
                                            </p:graphicEl>
                                          </p:spTgt>
                                        </p:tgtEl>
                                        <p:attrNameLst>
                                          <p:attrName>style.visibility</p:attrName>
                                        </p:attrNameLst>
                                      </p:cBhvr>
                                      <p:to>
                                        <p:strVal val="visible"/>
                                      </p:to>
                                    </p:set>
                                    <p:animEffect transition="in" filter="dissolve">
                                      <p:cBhvr>
                                        <p:cTn id="12" dur="500"/>
                                        <p:tgtEl>
                                          <p:spTgt spid="99">
                                            <p:graphicEl>
                                              <a:dgm id="{FC5EC155-5306-614F-BBAF-3C4D8E7964F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
                                            <p:graphicEl>
                                              <a:dgm id="{31F3B7DE-4A13-4B41-894C-151E6C505F4D}"/>
                                            </p:graphicEl>
                                          </p:spTgt>
                                        </p:tgtEl>
                                        <p:attrNameLst>
                                          <p:attrName>style.visibility</p:attrName>
                                        </p:attrNameLst>
                                      </p:cBhvr>
                                      <p:to>
                                        <p:strVal val="visible"/>
                                      </p:to>
                                    </p:set>
                                    <p:animEffect transition="in" filter="dissolve">
                                      <p:cBhvr>
                                        <p:cTn id="17" dur="500"/>
                                        <p:tgtEl>
                                          <p:spTgt spid="99">
                                            <p:graphicEl>
                                              <a:dgm id="{31F3B7DE-4A13-4B41-894C-151E6C505F4D}"/>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9">
                                            <p:graphicEl>
                                              <a:dgm id="{6DEC8A3D-F31A-7548-9B06-B1A05FA88956}"/>
                                            </p:graphicEl>
                                          </p:spTgt>
                                        </p:tgtEl>
                                        <p:attrNameLst>
                                          <p:attrName>style.visibility</p:attrName>
                                        </p:attrNameLst>
                                      </p:cBhvr>
                                      <p:to>
                                        <p:strVal val="visible"/>
                                      </p:to>
                                    </p:set>
                                    <p:animEffect transition="in" filter="dissolve">
                                      <p:cBhvr>
                                        <p:cTn id="22" dur="500"/>
                                        <p:tgtEl>
                                          <p:spTgt spid="99">
                                            <p:graphicEl>
                                              <a:dgm id="{6DEC8A3D-F31A-7548-9B06-B1A05FA8895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9">
                                            <p:graphicEl>
                                              <a:dgm id="{C042BA0C-92F4-914F-A1F2-388707023F05}"/>
                                            </p:graphicEl>
                                          </p:spTgt>
                                        </p:tgtEl>
                                        <p:attrNameLst>
                                          <p:attrName>style.visibility</p:attrName>
                                        </p:attrNameLst>
                                      </p:cBhvr>
                                      <p:to>
                                        <p:strVal val="visible"/>
                                      </p:to>
                                    </p:set>
                                    <p:animEffect transition="in" filter="dissolve">
                                      <p:cBhvr>
                                        <p:cTn id="27" dur="500"/>
                                        <p:tgtEl>
                                          <p:spTgt spid="99">
                                            <p:graphicEl>
                                              <a:dgm id="{C042BA0C-92F4-914F-A1F2-388707023F0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9">
                                            <p:graphicEl>
                                              <a:dgm id="{ECB6B41B-E29E-D04E-84CC-45D2271F45A7}"/>
                                            </p:graphicEl>
                                          </p:spTgt>
                                        </p:tgtEl>
                                        <p:attrNameLst>
                                          <p:attrName>style.visibility</p:attrName>
                                        </p:attrNameLst>
                                      </p:cBhvr>
                                      <p:to>
                                        <p:strVal val="visible"/>
                                      </p:to>
                                    </p:set>
                                    <p:animEffect transition="in" filter="dissolve">
                                      <p:cBhvr>
                                        <p:cTn id="32" dur="500"/>
                                        <p:tgtEl>
                                          <p:spTgt spid="99">
                                            <p:graphicEl>
                                              <a:dgm id="{ECB6B41B-E29E-D04E-84CC-45D2271F45A7}"/>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9">
                                            <p:graphicEl>
                                              <a:dgm id="{DBB57233-B5D0-534E-852B-9A79CA122509}"/>
                                            </p:graphicEl>
                                          </p:spTgt>
                                        </p:tgtEl>
                                        <p:attrNameLst>
                                          <p:attrName>style.visibility</p:attrName>
                                        </p:attrNameLst>
                                      </p:cBhvr>
                                      <p:to>
                                        <p:strVal val="visible"/>
                                      </p:to>
                                    </p:set>
                                    <p:animEffect transition="in" filter="dissolve">
                                      <p:cBhvr>
                                        <p:cTn id="37" dur="500"/>
                                        <p:tgtEl>
                                          <p:spTgt spid="99">
                                            <p:graphicEl>
                                              <a:dgm id="{DBB57233-B5D0-534E-852B-9A79CA122509}"/>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9">
                                            <p:graphicEl>
                                              <a:dgm id="{82C30A45-5E7E-0941-9291-0549577DC880}"/>
                                            </p:graphicEl>
                                          </p:spTgt>
                                        </p:tgtEl>
                                        <p:attrNameLst>
                                          <p:attrName>style.visibility</p:attrName>
                                        </p:attrNameLst>
                                      </p:cBhvr>
                                      <p:to>
                                        <p:strVal val="visible"/>
                                      </p:to>
                                    </p:set>
                                    <p:animEffect transition="in" filter="dissolve">
                                      <p:cBhvr>
                                        <p:cTn id="42" dur="500"/>
                                        <p:tgtEl>
                                          <p:spTgt spid="99">
                                            <p:graphicEl>
                                              <a:dgm id="{82C30A45-5E7E-0941-9291-0549577DC8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9"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EF9FAD53-0F47-A456-5D18-7D680A6E0BC1}"/>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solidFill>
                  <a:srgbClr val="FF0000"/>
                </a:solidFill>
                <a:effectLst>
                  <a:outerShdw blurRad="38100" dist="38100" dir="2700000" algn="tl">
                    <a:srgbClr val="000000">
                      <a:alpha val="43137"/>
                    </a:srgbClr>
                  </a:outerShdw>
                </a:effectLst>
                <a:latin typeface="+mj-lt"/>
                <a:ea typeface="+mj-ea"/>
                <a:cs typeface="+mj-cs"/>
              </a:rPr>
              <a:t>Laboratuvar</a:t>
            </a:r>
            <a:r>
              <a:rPr lang="en-US" sz="4800" b="1" dirty="0">
                <a:solidFill>
                  <a:srgbClr val="FF0000"/>
                </a:solidFill>
                <a:effectLst>
                  <a:outerShdw blurRad="38100" dist="38100" dir="2700000" algn="tl">
                    <a:srgbClr val="000000">
                      <a:alpha val="43137"/>
                    </a:srgbClr>
                  </a:outerShdw>
                </a:effectLst>
                <a:latin typeface="+mj-lt"/>
                <a:ea typeface="+mj-ea"/>
                <a:cs typeface="+mj-cs"/>
              </a:rPr>
              <a:t> </a:t>
            </a:r>
            <a:r>
              <a:rPr lang="en-US" sz="4800" b="1" dirty="0" err="1">
                <a:solidFill>
                  <a:srgbClr val="FF0000"/>
                </a:solidFill>
                <a:effectLst>
                  <a:outerShdw blurRad="38100" dist="38100" dir="2700000" algn="tl">
                    <a:srgbClr val="000000">
                      <a:alpha val="43137"/>
                    </a:srgbClr>
                  </a:outerShdw>
                </a:effectLst>
                <a:latin typeface="+mj-lt"/>
                <a:ea typeface="+mj-ea"/>
                <a:cs typeface="+mj-cs"/>
              </a:rPr>
              <a:t>Emniyeti</a:t>
            </a:r>
            <a:endParaRPr lang="en-US" sz="4800" b="1" dirty="0">
              <a:solidFill>
                <a:srgbClr val="FF0000"/>
              </a:solidFill>
              <a:effectLst>
                <a:outerShdw blurRad="38100" dist="38100" dir="2700000" algn="tl">
                  <a:srgbClr val="000000">
                    <a:alpha val="43137"/>
                  </a:srgbClr>
                </a:outerShdw>
              </a:effectLst>
              <a:latin typeface="+mj-lt"/>
              <a:ea typeface="+mj-ea"/>
              <a:cs typeface="+mj-cs"/>
            </a:endParaRPr>
          </a:p>
        </p:txBody>
      </p:sp>
      <p:sp>
        <p:nvSpPr>
          <p:cNvPr id="13" name="Metin kutusu 12">
            <a:extLst>
              <a:ext uri="{FF2B5EF4-FFF2-40B4-BE49-F238E27FC236}">
                <a16:creationId xmlns:a16="http://schemas.microsoft.com/office/drawing/2014/main" id="{B18F39DA-C39A-DE80-2809-32B66996F05D}"/>
              </a:ext>
            </a:extLst>
          </p:cNvPr>
          <p:cNvSpPr txBox="1"/>
          <p:nvPr/>
        </p:nvSpPr>
        <p:spPr>
          <a:xfrm>
            <a:off x="572493" y="2071316"/>
            <a:ext cx="6713552" cy="4119172"/>
          </a:xfrm>
          <a:prstGeom prst="rect">
            <a:avLst/>
          </a:prstGeom>
        </p:spPr>
        <p:txBody>
          <a:bodyPr vert="horz" lIns="91440" tIns="45720" rIns="91440" bIns="45720" rtlCol="0" anchor="t">
            <a:normAutofit/>
          </a:bodyPr>
          <a:lstStyle/>
          <a:p>
            <a:pPr>
              <a:lnSpc>
                <a:spcPct val="90000"/>
              </a:lnSpc>
              <a:spcAft>
                <a:spcPts val="600"/>
              </a:spcAft>
            </a:pPr>
            <a:r>
              <a:rPr lang="en-US" sz="2400" dirty="0"/>
              <a:t>5. </a:t>
            </a:r>
            <a:r>
              <a:rPr lang="en-US" sz="2400" dirty="0" err="1"/>
              <a:t>Acil</a:t>
            </a:r>
            <a:r>
              <a:rPr lang="en-US" sz="2400" dirty="0"/>
              <a:t> Durum </a:t>
            </a:r>
            <a:r>
              <a:rPr lang="en-US" sz="2400" dirty="0" err="1"/>
              <a:t>Müdahalesi</a:t>
            </a:r>
            <a:r>
              <a:rPr lang="en-US" sz="2400" dirty="0"/>
              <a:t> ve Olay </a:t>
            </a:r>
            <a:r>
              <a:rPr lang="en-US" sz="2400" dirty="0" err="1"/>
              <a:t>Yönetimi</a:t>
            </a:r>
            <a:endParaRPr lang="en-US" sz="2400" dirty="0"/>
          </a:p>
          <a:p>
            <a:pPr marL="57150" indent="-228600">
              <a:lnSpc>
                <a:spcPct val="90000"/>
              </a:lnSpc>
              <a:spcAft>
                <a:spcPts val="600"/>
              </a:spcAft>
              <a:buFont typeface="Arial" panose="020B0604020202020204" pitchFamily="34" charset="0"/>
              <a:buChar char="•"/>
            </a:pPr>
            <a:r>
              <a:rPr lang="en-US" sz="2400" dirty="0"/>
              <a:t>Olay </a:t>
            </a:r>
            <a:r>
              <a:rPr lang="en-US" sz="2400" dirty="0" err="1"/>
              <a:t>Bildirimi</a:t>
            </a:r>
            <a:r>
              <a:rPr lang="en-US" sz="2400" dirty="0"/>
              <a:t> ve </a:t>
            </a:r>
            <a:r>
              <a:rPr lang="en-US" sz="2400" dirty="0" err="1"/>
              <a:t>Soruşturması</a:t>
            </a:r>
            <a:r>
              <a:rPr lang="en-US" sz="2400" dirty="0"/>
              <a:t>: </a:t>
            </a:r>
            <a:r>
              <a:rPr lang="en-US" sz="2400" dirty="0" err="1"/>
              <a:t>Raporlama</a:t>
            </a:r>
            <a:r>
              <a:rPr lang="en-US" sz="2400" dirty="0"/>
              <a:t> </a:t>
            </a:r>
            <a:r>
              <a:rPr lang="en-US" sz="2400" dirty="0" err="1"/>
              <a:t>Protokolleri</a:t>
            </a:r>
            <a:r>
              <a:rPr lang="en-US" sz="2400" dirty="0"/>
              <a:t>, Olay </a:t>
            </a:r>
            <a:r>
              <a:rPr lang="en-US" sz="2400" dirty="0" err="1"/>
              <a:t>İncelemesi</a:t>
            </a:r>
            <a:r>
              <a:rPr lang="en-US" sz="2400" dirty="0"/>
              <a:t>,  </a:t>
            </a:r>
          </a:p>
          <a:p>
            <a:pPr marL="57150" indent="-228600">
              <a:lnSpc>
                <a:spcPct val="90000"/>
              </a:lnSpc>
              <a:spcAft>
                <a:spcPts val="600"/>
              </a:spcAft>
              <a:buFont typeface="Arial" panose="020B0604020202020204" pitchFamily="34" charset="0"/>
              <a:buChar char="•"/>
            </a:pPr>
            <a:r>
              <a:rPr lang="en-US" sz="2400" dirty="0" err="1"/>
              <a:t>Acil</a:t>
            </a:r>
            <a:r>
              <a:rPr lang="en-US" sz="2400" dirty="0"/>
              <a:t> Durum </a:t>
            </a:r>
            <a:r>
              <a:rPr lang="en-US" sz="2400" dirty="0" err="1"/>
              <a:t>Hazırlığı</a:t>
            </a:r>
            <a:r>
              <a:rPr lang="en-US" sz="2400" dirty="0"/>
              <a:t>: </a:t>
            </a:r>
            <a:r>
              <a:rPr lang="en-US" sz="2400" dirty="0" err="1"/>
              <a:t>Acil</a:t>
            </a:r>
            <a:r>
              <a:rPr lang="en-US" sz="2400" dirty="0"/>
              <a:t> Durum </a:t>
            </a:r>
            <a:r>
              <a:rPr lang="en-US" sz="2400" dirty="0" err="1"/>
              <a:t>Tatbikatları</a:t>
            </a:r>
            <a:r>
              <a:rPr lang="en-US" sz="2400" dirty="0"/>
              <a:t>, </a:t>
            </a:r>
            <a:r>
              <a:rPr lang="en-US" sz="2400" dirty="0" err="1"/>
              <a:t>İletişim</a:t>
            </a:r>
            <a:r>
              <a:rPr lang="en-US" sz="2400" dirty="0"/>
              <a:t> </a:t>
            </a:r>
            <a:r>
              <a:rPr lang="en-US" sz="2400" dirty="0" err="1"/>
              <a:t>Planı</a:t>
            </a:r>
            <a:endParaRPr lang="en-US" sz="2400" dirty="0"/>
          </a:p>
        </p:txBody>
      </p:sp>
      <p:pic>
        <p:nvPicPr>
          <p:cNvPr id="2" name="Resim 1" descr="giyim, metin, adam, insan, makine içeren bir resim&#10;&#10;Açıklama otomatik olarak oluşturuldu">
            <a:extLst>
              <a:ext uri="{FF2B5EF4-FFF2-40B4-BE49-F238E27FC236}">
                <a16:creationId xmlns:a16="http://schemas.microsoft.com/office/drawing/2014/main" id="{406D1458-B6F7-7968-10FC-DEF3995683F4}"/>
              </a:ext>
            </a:extLst>
          </p:cNvPr>
          <p:cNvPicPr>
            <a:picLocks noChangeAspect="1"/>
          </p:cNvPicPr>
          <p:nvPr/>
        </p:nvPicPr>
        <p:blipFill>
          <a:blip r:embed="rId3"/>
          <a:srcRect r="3792" b="-3"/>
          <a:stretch/>
        </p:blipFill>
        <p:spPr>
          <a:xfrm>
            <a:off x="7675658" y="2093976"/>
            <a:ext cx="3941064" cy="4096512"/>
          </a:xfrm>
          <a:prstGeom prst="rect">
            <a:avLst/>
          </a:prstGeom>
        </p:spPr>
      </p:pic>
      <p:sp>
        <p:nvSpPr>
          <p:cNvPr id="3" name="Slayt Numarası Yer Tutucusu 2"/>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52472CDB-5D1D-6044-8D32-596F60C51AC0}" type="slidenum">
              <a:rPr lang="en-US">
                <a:solidFill>
                  <a:prstClr val="black">
                    <a:tint val="75000"/>
                  </a:prstClr>
                </a:solidFill>
                <a:latin typeface="Calibri" panose="020F0502020204030204"/>
              </a:rPr>
              <a:pPr>
                <a:spcAft>
                  <a:spcPts val="600"/>
                </a:spcAft>
                <a:defRPr/>
              </a:pPr>
              <a:t>20</a:t>
            </a:fld>
            <a:endParaRPr lang="en-US">
              <a:solidFill>
                <a:prstClr val="black">
                  <a:tint val="75000"/>
                </a:prstClr>
              </a:solidFill>
              <a:latin typeface="Calibri" panose="020F0502020204030204"/>
            </a:endParaRPr>
          </a:p>
        </p:txBody>
      </p:sp>
      <p:sp>
        <p:nvSpPr>
          <p:cNvPr id="7" name="Metin kutusu 6">
            <a:extLst>
              <a:ext uri="{FF2B5EF4-FFF2-40B4-BE49-F238E27FC236}">
                <a16:creationId xmlns:a16="http://schemas.microsoft.com/office/drawing/2014/main" id="{A31405AB-FDD0-AB22-F061-9A9EDFA5E144}"/>
              </a:ext>
            </a:extLst>
          </p:cNvPr>
          <p:cNvSpPr txBox="1"/>
          <p:nvPr/>
        </p:nvSpPr>
        <p:spPr>
          <a:xfrm>
            <a:off x="8722784" y="6420186"/>
            <a:ext cx="2518832" cy="36046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000" b="1" dirty="0">
                <a:ea typeface="+mj-ea"/>
                <a:cs typeface="+mj-cs"/>
              </a:rPr>
              <a:t>Created by ChatGPT</a:t>
            </a:r>
          </a:p>
        </p:txBody>
      </p:sp>
    </p:spTree>
    <p:extLst>
      <p:ext uri="{BB962C8B-B14F-4D97-AF65-F5344CB8AC3E}">
        <p14:creationId xmlns:p14="http://schemas.microsoft.com/office/powerpoint/2010/main" val="2896404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2152650" y="1131094"/>
            <a:ext cx="7886700" cy="994172"/>
          </a:xfrm>
          <a:prstGeom prst="rect">
            <a:avLst/>
          </a:prstGeom>
        </p:spPr>
        <p:txBody>
          <a:bodyPr spcFirstLastPara="1" vert="horz" lIns="68569" tIns="34275" rIns="68569" bIns="34275" rtlCol="0" anchor="ctr" anchorCtr="0">
            <a:normAutofit/>
          </a:bodyPr>
          <a:lstStyle/>
          <a:p>
            <a:pPr>
              <a:spcBef>
                <a:spcPts val="0"/>
              </a:spcBef>
              <a:buClr>
                <a:schemeClr val="dk1"/>
              </a:buClr>
              <a:buSzPts val="3600"/>
            </a:pPr>
            <a:r>
              <a:rPr lang="tr-TR" b="1" dirty="0">
                <a:latin typeface="+mn-lt"/>
                <a:ea typeface="Calibri"/>
                <a:cs typeface="Calibri"/>
                <a:sym typeface="Calibri"/>
              </a:rPr>
              <a:t>Sorular ve Tartışma</a:t>
            </a:r>
            <a:endParaRPr lang="tr-TR" dirty="0">
              <a:latin typeface="+mn-lt"/>
              <a:ea typeface="Calibri"/>
              <a:cs typeface="Calibri"/>
              <a:sym typeface="Calibri"/>
            </a:endParaRPr>
          </a:p>
        </p:txBody>
      </p:sp>
      <p:graphicFrame>
        <p:nvGraphicFramePr>
          <p:cNvPr id="300" name="Google Shape;298;p29">
            <a:extLst>
              <a:ext uri="{FF2B5EF4-FFF2-40B4-BE49-F238E27FC236}">
                <a16:creationId xmlns:a16="http://schemas.microsoft.com/office/drawing/2014/main" id="{9CDBA956-9CA8-264F-0231-AF3639F9F6CB}"/>
              </a:ext>
            </a:extLst>
          </p:cNvPr>
          <p:cNvGraphicFramePr>
            <a:graphicFrameLocks noGrp="1"/>
          </p:cNvGraphicFramePr>
          <p:nvPr>
            <p:ph idx="1"/>
            <p:extLst>
              <p:ext uri="{D42A27DB-BD31-4B8C-83A1-F6EECF244321}">
                <p14:modId xmlns:p14="http://schemas.microsoft.com/office/powerpoint/2010/main" val="3162923100"/>
              </p:ext>
            </p:extLst>
          </p:nvPr>
        </p:nvGraphicFramePr>
        <p:xfrm>
          <a:off x="2152650" y="2528316"/>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6612"/>
    </mc:Choice>
    <mc:Fallback xmlns="">
      <p:transition spd="slow" advTm="661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8">
            <a:extLst>
              <a:ext uri="{FF2B5EF4-FFF2-40B4-BE49-F238E27FC236}">
                <a16:creationId xmlns:a16="http://schemas.microsoft.com/office/drawing/2014/main" id="{F1AC657C-306F-B6E9-8173-9D5EF5F6829F}"/>
              </a:ext>
            </a:extLst>
          </p:cNvPr>
          <p:cNvSpPr txBox="1">
            <a:spLocks noGrp="1"/>
          </p:cNvSpPr>
          <p:nvPr>
            <p:ph type="title"/>
          </p:nvPr>
        </p:nvSpPr>
        <p:spPr>
          <a:xfrm>
            <a:off x="381000" y="643467"/>
            <a:ext cx="5617029" cy="1800526"/>
          </a:xfrm>
          <a:prstGeom prst="rect">
            <a:avLst/>
          </a:prstGeom>
        </p:spPr>
        <p:txBody>
          <a:bodyPr spcFirstLastPara="1" vert="horz" lIns="91425" tIns="45700" rIns="91425" bIns="45700" rtlCol="0" anchor="ctr" anchorCtr="0">
            <a:normAutofit/>
          </a:bodyPr>
          <a:lstStyle/>
          <a:p>
            <a:pPr algn="ctr">
              <a:spcBef>
                <a:spcPts val="0"/>
              </a:spcBef>
              <a:buClr>
                <a:schemeClr val="dk1"/>
              </a:buClr>
              <a:buSzPts val="3600"/>
            </a:pPr>
            <a:r>
              <a:rPr lang="tr-TR" sz="4000" b="1" dirty="0">
                <a:latin typeface="Calibri"/>
                <a:ea typeface="Calibri"/>
                <a:cs typeface="Calibri"/>
                <a:sym typeface="Calibri"/>
              </a:rPr>
              <a:t>Laboratuvar </a:t>
            </a:r>
            <a:br>
              <a:rPr lang="tr-TR" sz="4000" b="1" dirty="0">
                <a:latin typeface="Calibri"/>
                <a:ea typeface="Calibri"/>
                <a:cs typeface="Calibri"/>
                <a:sym typeface="Calibri"/>
              </a:rPr>
            </a:br>
            <a:r>
              <a:rPr lang="tr-TR" sz="4000" b="1" dirty="0">
                <a:latin typeface="Calibri"/>
                <a:ea typeface="Calibri"/>
                <a:cs typeface="Calibri"/>
                <a:sym typeface="Calibri"/>
              </a:rPr>
              <a:t>Güvenliği ve Emniyeti</a:t>
            </a:r>
            <a:br>
              <a:rPr lang="tr-TR" sz="4000" b="1" dirty="0">
                <a:latin typeface="Calibri"/>
                <a:ea typeface="Calibri"/>
                <a:cs typeface="Calibri"/>
                <a:sym typeface="Calibri"/>
              </a:rPr>
            </a:br>
            <a:r>
              <a:rPr lang="tr-TR" sz="4000" b="1" i="1" dirty="0">
                <a:latin typeface="Calibri"/>
                <a:ea typeface="Calibri"/>
                <a:cs typeface="Calibri"/>
                <a:sym typeface="Calibri"/>
              </a:rPr>
              <a:t>Özet</a:t>
            </a:r>
            <a:endParaRPr lang="tr-TR" sz="4000" i="1" dirty="0">
              <a:latin typeface="Calibri"/>
              <a:ea typeface="Calibri"/>
              <a:cs typeface="Calibri"/>
              <a:sym typeface="Calibri"/>
            </a:endParaRPr>
          </a:p>
        </p:txBody>
      </p:sp>
      <p:sp>
        <p:nvSpPr>
          <p:cNvPr id="291" name="Google Shape;291;p28">
            <a:extLst>
              <a:ext uri="{FF2B5EF4-FFF2-40B4-BE49-F238E27FC236}">
                <a16:creationId xmlns:a16="http://schemas.microsoft.com/office/drawing/2014/main" id="{73A10473-0462-11E2-8058-5C0B00F7F38F}"/>
              </a:ext>
            </a:extLst>
          </p:cNvPr>
          <p:cNvSpPr txBox="1">
            <a:spLocks noGrp="1"/>
          </p:cNvSpPr>
          <p:nvPr>
            <p:ph idx="1"/>
          </p:nvPr>
        </p:nvSpPr>
        <p:spPr>
          <a:xfrm>
            <a:off x="482600" y="2623382"/>
            <a:ext cx="6502400" cy="3553581"/>
          </a:xfrm>
          <a:prstGeom prst="rect">
            <a:avLst/>
          </a:prstGeom>
        </p:spPr>
        <p:txBody>
          <a:bodyPr spcFirstLastPara="1" vert="horz" lIns="91425" tIns="45700" rIns="91425" bIns="45700" rtlCol="0" anchorCtr="0">
            <a:normAutofit/>
          </a:bodyPr>
          <a:lstStyle/>
          <a:p>
            <a:pPr marL="0" indent="0">
              <a:spcBef>
                <a:spcPts val="0"/>
              </a:spcBef>
              <a:buClr>
                <a:schemeClr val="dk1"/>
              </a:buClr>
              <a:buSzPts val="1000"/>
              <a:buNone/>
            </a:pPr>
            <a:r>
              <a:rPr lang="tr-TR" sz="2400" b="1" dirty="0" err="1">
                <a:latin typeface="Calibri" panose="020F0502020204030204" pitchFamily="34" charset="0"/>
                <a:ea typeface="Calibri" panose="020F0502020204030204" pitchFamily="34" charset="0"/>
                <a:cs typeface="Calibri" panose="020F0502020204030204" pitchFamily="34" charset="0"/>
              </a:rPr>
              <a:t>Lab</a:t>
            </a:r>
            <a:r>
              <a:rPr lang="tr-TR" sz="2400" b="1" dirty="0">
                <a:latin typeface="Calibri" panose="020F0502020204030204" pitchFamily="34" charset="0"/>
                <a:ea typeface="Calibri" panose="020F0502020204030204" pitchFamily="34" charset="0"/>
                <a:cs typeface="Calibri" panose="020F0502020204030204" pitchFamily="34" charset="0"/>
              </a:rPr>
              <a:t>. Güvenliği </a:t>
            </a:r>
          </a:p>
          <a:p>
            <a:pPr lvl="1">
              <a:spcBef>
                <a:spcPts val="0"/>
              </a:spcBef>
              <a:buClr>
                <a:schemeClr val="dk1"/>
              </a:buClr>
              <a:buSzPts val="1000"/>
            </a:pPr>
            <a:r>
              <a:rPr lang="tr-TR" dirty="0">
                <a:latin typeface="Calibri" panose="020F0502020204030204" pitchFamily="34" charset="0"/>
                <a:ea typeface="Calibri" panose="020F0502020204030204" pitchFamily="34" charset="0"/>
                <a:cs typeface="Calibri" panose="020F0502020204030204" pitchFamily="34" charset="0"/>
              </a:rPr>
              <a:t>Güvenlik protokolleri</a:t>
            </a:r>
          </a:p>
          <a:p>
            <a:pPr lvl="1">
              <a:spcBef>
                <a:spcPts val="0"/>
              </a:spcBef>
              <a:buClr>
                <a:schemeClr val="dk1"/>
              </a:buClr>
              <a:buSzPts val="1000"/>
            </a:pPr>
            <a:r>
              <a:rPr lang="tr-TR" dirty="0">
                <a:latin typeface="Calibri" panose="020F0502020204030204" pitchFamily="34" charset="0"/>
                <a:ea typeface="Calibri" panose="020F0502020204030204" pitchFamily="34" charset="0"/>
                <a:cs typeface="Calibri" panose="020F0502020204030204" pitchFamily="34" charset="0"/>
              </a:rPr>
              <a:t>Risk değerlendirmesi</a:t>
            </a:r>
          </a:p>
          <a:p>
            <a:pPr lvl="1">
              <a:spcBef>
                <a:spcPts val="0"/>
              </a:spcBef>
              <a:buClr>
                <a:schemeClr val="dk1"/>
              </a:buClr>
              <a:buSzPts val="1000"/>
            </a:pPr>
            <a:r>
              <a:rPr lang="tr-TR" dirty="0">
                <a:latin typeface="Calibri" panose="020F0502020204030204" pitchFamily="34" charset="0"/>
                <a:ea typeface="Calibri" panose="020F0502020204030204" pitchFamily="34" charset="0"/>
                <a:cs typeface="Calibri" panose="020F0502020204030204" pitchFamily="34" charset="0"/>
              </a:rPr>
              <a:t>Kişi ve çevre güvenliği</a:t>
            </a:r>
          </a:p>
          <a:p>
            <a:pPr marL="342900" lvl="1" indent="0">
              <a:spcBef>
                <a:spcPts val="0"/>
              </a:spcBef>
              <a:buClr>
                <a:schemeClr val="dk1"/>
              </a:buClr>
              <a:buSzPts val="1000"/>
              <a:buNone/>
            </a:pPr>
            <a:endParaRPr lang="tr-TR" dirty="0">
              <a:latin typeface="Calibri" panose="020F0502020204030204" pitchFamily="34" charset="0"/>
              <a:ea typeface="Calibri" panose="020F0502020204030204" pitchFamily="34" charset="0"/>
              <a:cs typeface="Calibri" panose="020F0502020204030204" pitchFamily="34" charset="0"/>
            </a:endParaRPr>
          </a:p>
          <a:p>
            <a:pPr marL="0" indent="-114300">
              <a:spcBef>
                <a:spcPts val="0"/>
              </a:spcBef>
              <a:buClr>
                <a:schemeClr val="dk1"/>
              </a:buClr>
              <a:buSzPts val="1000"/>
              <a:buNone/>
            </a:pPr>
            <a:r>
              <a:rPr lang="tr-TR" sz="2400" b="1" dirty="0" err="1">
                <a:latin typeface="Calibri" panose="020F0502020204030204" pitchFamily="34" charset="0"/>
                <a:ea typeface="Calibri" panose="020F0502020204030204" pitchFamily="34" charset="0"/>
                <a:cs typeface="Calibri" panose="020F0502020204030204" pitchFamily="34" charset="0"/>
              </a:rPr>
              <a:t>Lab</a:t>
            </a:r>
            <a:r>
              <a:rPr lang="tr-TR" sz="2400" b="1" dirty="0">
                <a:latin typeface="Calibri" panose="020F0502020204030204" pitchFamily="34" charset="0"/>
                <a:ea typeface="Calibri" panose="020F0502020204030204" pitchFamily="34" charset="0"/>
                <a:cs typeface="Calibri" panose="020F0502020204030204" pitchFamily="34" charset="0"/>
              </a:rPr>
              <a:t>. Emniyeti</a:t>
            </a:r>
          </a:p>
          <a:p>
            <a:pPr lvl="1">
              <a:spcBef>
                <a:spcPts val="0"/>
              </a:spcBef>
              <a:buClr>
                <a:schemeClr val="dk1"/>
              </a:buClr>
              <a:buSzPts val="1000"/>
            </a:pPr>
            <a:r>
              <a:rPr lang="tr-TR" dirty="0">
                <a:latin typeface="Calibri" panose="020F0502020204030204" pitchFamily="34" charset="0"/>
                <a:ea typeface="Calibri" panose="020F0502020204030204" pitchFamily="34" charset="0"/>
                <a:cs typeface="Calibri" panose="020F0502020204030204" pitchFamily="34" charset="0"/>
              </a:rPr>
              <a:t>Fiziksel güvenlik önlemleri </a:t>
            </a:r>
          </a:p>
          <a:p>
            <a:pPr lvl="1">
              <a:spcBef>
                <a:spcPts val="0"/>
              </a:spcBef>
              <a:buClr>
                <a:schemeClr val="dk1"/>
              </a:buClr>
              <a:buSzPts val="1000"/>
            </a:pPr>
            <a:r>
              <a:rPr lang="tr-TR" dirty="0">
                <a:latin typeface="Calibri" panose="020F0502020204030204" pitchFamily="34" charset="0"/>
                <a:ea typeface="Calibri" panose="020F0502020204030204" pitchFamily="34" charset="0"/>
                <a:cs typeface="Calibri" panose="020F0502020204030204" pitchFamily="34" charset="0"/>
              </a:rPr>
              <a:t>Hassas bilgilerin korunması</a:t>
            </a:r>
          </a:p>
          <a:p>
            <a:pPr lvl="1">
              <a:spcBef>
                <a:spcPts val="0"/>
              </a:spcBef>
              <a:buClr>
                <a:schemeClr val="dk1"/>
              </a:buClr>
              <a:buSzPts val="1000"/>
            </a:pPr>
            <a:r>
              <a:rPr lang="tr-TR" dirty="0">
                <a:latin typeface="Calibri" panose="020F0502020204030204" pitchFamily="34" charset="0"/>
                <a:ea typeface="Calibri" panose="020F0502020204030204" pitchFamily="34" charset="0"/>
                <a:cs typeface="Calibri" panose="020F0502020204030204" pitchFamily="34" charset="0"/>
              </a:rPr>
              <a:t>Tehlikeli maddeleri sorumlu kullanımı</a:t>
            </a:r>
          </a:p>
          <a:p>
            <a:pPr lvl="1">
              <a:spcBef>
                <a:spcPts val="0"/>
              </a:spcBef>
              <a:buClr>
                <a:schemeClr val="dk1"/>
              </a:buClr>
              <a:buSzPts val="1000"/>
            </a:pPr>
            <a:r>
              <a:rPr lang="tr-TR" dirty="0">
                <a:latin typeface="Calibri" panose="020F0502020204030204" pitchFamily="34" charset="0"/>
                <a:ea typeface="Calibri" panose="020F0502020204030204" pitchFamily="34" charset="0"/>
                <a:cs typeface="Calibri" panose="020F0502020204030204" pitchFamily="34" charset="0"/>
              </a:rPr>
              <a:t>Acil durumlara </a:t>
            </a:r>
            <a:r>
              <a:rPr lang="tr-TR" dirty="0" err="1">
                <a:latin typeface="Calibri" panose="020F0502020204030204" pitchFamily="34" charset="0"/>
                <a:ea typeface="Calibri" panose="020F0502020204030204" pitchFamily="34" charset="0"/>
                <a:cs typeface="Calibri" panose="020F0502020204030204" pitchFamily="34" charset="0"/>
              </a:rPr>
              <a:t>hazırlıklılık</a:t>
            </a:r>
            <a:endParaRPr lang="tr-TR" dirty="0">
              <a:latin typeface="Calibri" panose="020F0502020204030204" pitchFamily="34" charset="0"/>
              <a:ea typeface="Calibri" panose="020F0502020204030204" pitchFamily="34" charset="0"/>
              <a:cs typeface="Calibri" panose="020F0502020204030204" pitchFamily="34" charset="0"/>
            </a:endParaRPr>
          </a:p>
          <a:p>
            <a:pPr marL="0" indent="0">
              <a:spcBef>
                <a:spcPts val="1550"/>
              </a:spcBef>
              <a:buClr>
                <a:schemeClr val="dk1"/>
              </a:buClr>
              <a:buSzPts val="1000"/>
              <a:buNone/>
            </a:pPr>
            <a:endParaRPr lang="tr-TR"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2" name="Resim 1">
            <a:extLst>
              <a:ext uri="{FF2B5EF4-FFF2-40B4-BE49-F238E27FC236}">
                <a16:creationId xmlns:a16="http://schemas.microsoft.com/office/drawing/2014/main" id="{6686FB66-1C3D-527D-2130-013C1B40326F}"/>
              </a:ext>
            </a:extLst>
          </p:cNvPr>
          <p:cNvPicPr>
            <a:picLocks noChangeAspect="1"/>
          </p:cNvPicPr>
          <p:nvPr/>
        </p:nvPicPr>
        <p:blipFill>
          <a:blip r:embed="rId3"/>
          <a:stretch>
            <a:fillRect/>
          </a:stretch>
        </p:blipFill>
        <p:spPr>
          <a:xfrm>
            <a:off x="6692901" y="1179496"/>
            <a:ext cx="4851400" cy="3643198"/>
          </a:xfrm>
          <a:prstGeom prst="rect">
            <a:avLst/>
          </a:prstGeom>
        </p:spPr>
      </p:pic>
      <p:sp>
        <p:nvSpPr>
          <p:cNvPr id="6" name="Metin kutusu 5">
            <a:extLst>
              <a:ext uri="{FF2B5EF4-FFF2-40B4-BE49-F238E27FC236}">
                <a16:creationId xmlns:a16="http://schemas.microsoft.com/office/drawing/2014/main" id="{73BEDF7B-7851-6506-ED3D-8A8AA90D228C}"/>
              </a:ext>
            </a:extLst>
          </p:cNvPr>
          <p:cNvSpPr txBox="1"/>
          <p:nvPr/>
        </p:nvSpPr>
        <p:spPr>
          <a:xfrm>
            <a:off x="8089900" y="1411300"/>
            <a:ext cx="3200400" cy="523220"/>
          </a:xfrm>
          <a:prstGeom prst="rect">
            <a:avLst/>
          </a:prstGeom>
          <a:noFill/>
        </p:spPr>
        <p:txBody>
          <a:bodyPr wrap="square">
            <a:spAutoFit/>
          </a:bodyPr>
          <a:lstStyle/>
          <a:p>
            <a:pPr marL="0" indent="0">
              <a:spcBef>
                <a:spcPts val="1550"/>
              </a:spcBef>
              <a:buClr>
                <a:schemeClr val="dk1"/>
              </a:buClr>
              <a:buSzPts val="1000"/>
              <a:buNone/>
            </a:pPr>
            <a:r>
              <a:rPr lang="tr-TR" sz="2800" b="1" dirty="0">
                <a:latin typeface="Calibri" panose="020F0502020204030204" pitchFamily="34" charset="0"/>
                <a:ea typeface="Calibri" panose="020F0502020204030204" pitchFamily="34" charset="0"/>
                <a:cs typeface="Calibri" panose="020F0502020204030204" pitchFamily="34" charset="0"/>
                <a:sym typeface="Calibri"/>
              </a:rPr>
              <a:t> ÖNCE GÜVENLİK !!!</a:t>
            </a:r>
          </a:p>
        </p:txBody>
      </p:sp>
      <p:sp>
        <p:nvSpPr>
          <p:cNvPr id="8" name="Metin kutusu 7">
            <a:extLst>
              <a:ext uri="{FF2B5EF4-FFF2-40B4-BE49-F238E27FC236}">
                <a16:creationId xmlns:a16="http://schemas.microsoft.com/office/drawing/2014/main" id="{4BC4900D-F944-96AD-52D2-AE5D8DD89279}"/>
              </a:ext>
            </a:extLst>
          </p:cNvPr>
          <p:cNvSpPr txBox="1"/>
          <p:nvPr/>
        </p:nvSpPr>
        <p:spPr>
          <a:xfrm>
            <a:off x="6692900" y="5222856"/>
            <a:ext cx="4851400" cy="954107"/>
          </a:xfrm>
          <a:prstGeom prst="rect">
            <a:avLst/>
          </a:prstGeom>
          <a:solidFill>
            <a:schemeClr val="accent2"/>
          </a:solidFill>
        </p:spPr>
        <p:txBody>
          <a:bodyPr wrap="square">
            <a:spAutoFit/>
          </a:bodyPr>
          <a:lstStyle/>
          <a:p>
            <a:pPr algn="ctr"/>
            <a:r>
              <a:rPr lang="tr-TR" sz="2800" b="1" dirty="0">
                <a:latin typeface="Calibri" panose="020F0502020204030204" pitchFamily="34" charset="0"/>
                <a:ea typeface="Calibri" panose="020F0502020204030204" pitchFamily="34" charset="0"/>
                <a:cs typeface="Calibri" panose="020F0502020204030204" pitchFamily="34" charset="0"/>
              </a:rPr>
              <a:t>Güvenli bir çalışma ortamında yenilik ve keşif merkezi </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38877"/>
      </p:ext>
    </p:extLst>
  </p:cSld>
  <p:clrMapOvr>
    <a:masterClrMapping/>
  </p:clrMapOvr>
  <mc:AlternateContent xmlns:mc="http://schemas.openxmlformats.org/markup-compatibility/2006" xmlns:p14="http://schemas.microsoft.com/office/powerpoint/2010/main">
    <mc:Choice Requires="p14">
      <p:transition spd="slow" p14:dur="2000" advTm="32546"/>
    </mc:Choice>
    <mc:Fallback xmlns="">
      <p:transition spd="slow" advTm="3254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title"/>
          </p:nvPr>
        </p:nvSpPr>
        <p:spPr>
          <a:xfrm>
            <a:off x="6587479" y="316850"/>
            <a:ext cx="3368866" cy="869694"/>
          </a:xfrm>
          <a:prstGeom prst="rect">
            <a:avLst/>
          </a:prstGeom>
        </p:spPr>
        <p:txBody>
          <a:bodyPr spcFirstLastPara="1" vert="horz" lIns="91425" tIns="45700" rIns="91425" bIns="45700" rtlCol="0" anchor="b" anchorCtr="0">
            <a:normAutofit/>
          </a:bodyPr>
          <a:lstStyle/>
          <a:p>
            <a:pPr>
              <a:spcBef>
                <a:spcPts val="0"/>
              </a:spcBef>
              <a:buClr>
                <a:schemeClr val="dk1"/>
              </a:buClr>
              <a:buSzPts val="3300"/>
            </a:pPr>
            <a:r>
              <a:rPr lang="tr-TR" sz="4000" b="1" dirty="0">
                <a:latin typeface="Calibri"/>
                <a:ea typeface="Calibri"/>
                <a:cs typeface="Calibri"/>
                <a:sym typeface="Calibri"/>
              </a:rPr>
              <a:t>Ek Kaynaklar</a:t>
            </a:r>
          </a:p>
        </p:txBody>
      </p:sp>
      <p:sp>
        <p:nvSpPr>
          <p:cNvPr id="304" name="Google Shape;304;p30"/>
          <p:cNvSpPr txBox="1">
            <a:spLocks noGrp="1"/>
          </p:cNvSpPr>
          <p:nvPr>
            <p:ph idx="1"/>
          </p:nvPr>
        </p:nvSpPr>
        <p:spPr>
          <a:xfrm>
            <a:off x="6411685" y="1270733"/>
            <a:ext cx="5170715" cy="3447832"/>
          </a:xfrm>
          <a:prstGeom prst="rect">
            <a:avLst/>
          </a:prstGeom>
        </p:spPr>
        <p:txBody>
          <a:bodyPr spcFirstLastPara="1" vert="horz" lIns="91425" tIns="45700" rIns="91425" bIns="45700" rtlCol="0" anchor="t" anchorCtr="0">
            <a:noAutofit/>
          </a:bodyPr>
          <a:lstStyle/>
          <a:p>
            <a:pPr>
              <a:lnSpc>
                <a:spcPct val="120000"/>
              </a:lnSpc>
              <a:spcBef>
                <a:spcPts val="0"/>
              </a:spcBef>
              <a:spcAft>
                <a:spcPts val="600"/>
              </a:spcAft>
              <a:buClr>
                <a:srgbClr val="374151"/>
              </a:buClr>
              <a:buSzPts val="2100"/>
              <a:buFont typeface="Arial"/>
              <a:buChar char="•"/>
            </a:pPr>
            <a:r>
              <a:rPr lang="tr-TR" sz="1800" dirty="0">
                <a:latin typeface="Calibri" panose="020F0502020204030204" pitchFamily="34" charset="0"/>
                <a:ea typeface="Calibri" panose="020F0502020204030204" pitchFamily="34" charset="0"/>
                <a:cs typeface="Calibri" panose="020F0502020204030204" pitchFamily="34" charset="0"/>
              </a:rPr>
              <a:t>T.C. Sağlık Bakanlığı Halk Sağlığı Genel Müdürlüğü, Ulusal Mikrobiyoloji Standartları, Laboratuvar Güvenliği Rehberi. Sağlık Bakanlığı Yayın No: 1204, Ankara, 2021</a:t>
            </a:r>
            <a:endParaRPr lang="tr-TR" sz="1800" dirty="0">
              <a:latin typeface="Calibri" panose="020F0502020204030204" pitchFamily="34" charset="0"/>
              <a:ea typeface="Calibri" panose="020F0502020204030204" pitchFamily="34" charset="0"/>
              <a:cs typeface="Calibri" panose="020F0502020204030204" pitchFamily="34" charset="0"/>
              <a:hlinkClick r:id="rId3"/>
            </a:endParaRPr>
          </a:p>
          <a:p>
            <a:pPr>
              <a:lnSpc>
                <a:spcPct val="120000"/>
              </a:lnSpc>
              <a:spcBef>
                <a:spcPts val="0"/>
              </a:spcBef>
              <a:spcAft>
                <a:spcPts val="600"/>
              </a:spcAft>
              <a:buClr>
                <a:srgbClr val="374151"/>
              </a:buClr>
              <a:buSzPts val="2100"/>
              <a:buFont typeface="Arial"/>
              <a:buChar char="•"/>
            </a:pPr>
            <a:r>
              <a:rPr lang="tr-TR" sz="1800" dirty="0">
                <a:latin typeface="Calibri" panose="020F0502020204030204" pitchFamily="34" charset="0"/>
                <a:ea typeface="Calibri" panose="020F0502020204030204" pitchFamily="34" charset="0"/>
                <a:cs typeface="Calibri" panose="020F0502020204030204" pitchFamily="34" charset="0"/>
                <a:hlinkClick r:id="rId3"/>
              </a:rPr>
              <a:t>https://www.csb.gov/texas-tech-university-chemistry-lab-explosion/</a:t>
            </a:r>
            <a:endParaRPr lang="tr-TR" sz="180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600"/>
              </a:spcAft>
              <a:buClr>
                <a:srgbClr val="374151"/>
              </a:buClr>
              <a:buSzPts val="21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rPr>
              <a:t>Phifer, R., Case study – Incident investigation, J. Chem. Health Safety (2014), </a:t>
            </a:r>
            <a:r>
              <a:rPr lang="en-US" sz="1800" dirty="0" err="1">
                <a:latin typeface="Calibri" panose="020F0502020204030204" pitchFamily="34" charset="0"/>
                <a:ea typeface="Calibri" panose="020F0502020204030204" pitchFamily="34" charset="0"/>
                <a:cs typeface="Calibri" panose="020F0502020204030204" pitchFamily="34" charset="0"/>
              </a:rPr>
              <a:t>doi:http</a:t>
            </a:r>
            <a:r>
              <a:rPr lang="en-US" sz="1800" dirty="0">
                <a:latin typeface="Calibri" panose="020F0502020204030204" pitchFamily="34" charset="0"/>
                <a:ea typeface="Calibri" panose="020F0502020204030204" pitchFamily="34" charset="0"/>
                <a:cs typeface="Calibri" panose="020F0502020204030204" pitchFamily="34" charset="0"/>
              </a:rPr>
              <a:t>://dx.doi.org/ 10.1016/j.jchas.2014.04.001</a:t>
            </a:r>
            <a:endParaRPr lang="tr-TR" sz="180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600"/>
              </a:spcAft>
              <a:buClr>
                <a:srgbClr val="374151"/>
              </a:buClr>
              <a:buSzPts val="21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hlinkClick r:id="rId4"/>
              </a:rPr>
              <a:t>https://www.osha.gov/laws-regs/regulations/standardnumber/1910/1910.1450</a:t>
            </a:r>
            <a:endParaRPr lang="tr-TR" sz="1800" dirty="0">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600"/>
              </a:spcAft>
              <a:buClr>
                <a:srgbClr val="374151"/>
              </a:buClr>
              <a:buSzPts val="2100"/>
              <a:buFont typeface="Arial"/>
              <a:buChar char="•"/>
            </a:pPr>
            <a:r>
              <a:rPr lang="en-US" sz="1800" dirty="0">
                <a:latin typeface="Calibri" panose="020F0502020204030204" pitchFamily="34" charset="0"/>
                <a:ea typeface="Calibri" panose="020F0502020204030204" pitchFamily="34" charset="0"/>
                <a:cs typeface="Calibri" panose="020F0502020204030204" pitchFamily="34" charset="0"/>
                <a:hlinkClick r:id="rId5"/>
              </a:rPr>
              <a:t>https://www.who.int/publications/i/item/9789240011311</a:t>
            </a:r>
            <a:endParaRPr lang="tr-TR" sz="1800" dirty="0">
              <a:latin typeface="Calibri" panose="020F0502020204030204" pitchFamily="34" charset="0"/>
              <a:ea typeface="Calibri" panose="020F0502020204030204" pitchFamily="34" charset="0"/>
              <a:cs typeface="Calibri" panose="020F0502020204030204" pitchFamily="34" charset="0"/>
            </a:endParaRPr>
          </a:p>
          <a:p>
            <a:pPr marL="0" indent="0">
              <a:lnSpc>
                <a:spcPct val="120000"/>
              </a:lnSpc>
              <a:spcBef>
                <a:spcPts val="0"/>
              </a:spcBef>
              <a:spcAft>
                <a:spcPts val="600"/>
              </a:spcAft>
              <a:buClr>
                <a:srgbClr val="374151"/>
              </a:buClr>
              <a:buSzPts val="2100"/>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a:buClr>
                <a:srgbClr val="374151"/>
              </a:buClr>
              <a:buSzPts val="2100"/>
              <a:buFont typeface="Arial"/>
              <a:buChar char="•"/>
            </a:pPr>
            <a:endParaRPr lang="tr-TR" sz="1800" dirty="0">
              <a:latin typeface="Calibri" panose="020F0502020204030204" pitchFamily="34" charset="0"/>
              <a:ea typeface="Calibri" panose="020F0502020204030204" pitchFamily="34" charset="0"/>
              <a:cs typeface="Calibri" panose="020F0502020204030204" pitchFamily="34" charset="0"/>
            </a:endParaRPr>
          </a:p>
          <a:p>
            <a:pPr>
              <a:buClr>
                <a:srgbClr val="374151"/>
              </a:buClr>
              <a:buSzPts val="2100"/>
              <a:buFont typeface="Arial"/>
              <a:buChar char="•"/>
            </a:pPr>
            <a:endParaRPr lang="tr-TR" sz="1800" dirty="0">
              <a:latin typeface="Calibri" panose="020F0502020204030204" pitchFamily="34" charset="0"/>
              <a:ea typeface="Calibri" panose="020F0502020204030204" pitchFamily="34" charset="0"/>
              <a:cs typeface="Calibri" panose="020F0502020204030204" pitchFamily="34" charset="0"/>
            </a:endParaRPr>
          </a:p>
          <a:p>
            <a:pPr marL="0" indent="0">
              <a:buClr>
                <a:schemeClr val="dk1"/>
              </a:buClr>
              <a:buSzPts val="2100"/>
              <a:buNone/>
            </a:pPr>
            <a:endParaRPr lang="tr-TR" sz="1800" dirty="0">
              <a:latin typeface="Calibri" panose="020F0502020204030204" pitchFamily="34" charset="0"/>
              <a:ea typeface="Calibri" panose="020F0502020204030204" pitchFamily="34" charset="0"/>
              <a:cs typeface="Calibri" panose="020F0502020204030204" pitchFamily="34" charset="0"/>
            </a:endParaRPr>
          </a:p>
        </p:txBody>
      </p:sp>
      <p:pic>
        <p:nvPicPr>
          <p:cNvPr id="306" name="Picture 305" descr="Desk with productivity items">
            <a:extLst>
              <a:ext uri="{FF2B5EF4-FFF2-40B4-BE49-F238E27FC236}">
                <a16:creationId xmlns:a16="http://schemas.microsoft.com/office/drawing/2014/main" id="{1EA92007-10F8-9576-B3FF-B0EFCC3A0324}"/>
              </a:ext>
            </a:extLst>
          </p:cNvPr>
          <p:cNvPicPr>
            <a:picLocks noChangeAspect="1"/>
          </p:cNvPicPr>
          <p:nvPr/>
        </p:nvPicPr>
        <p:blipFill rotWithShape="1">
          <a:blip r:embed="rId6"/>
          <a:srcRect l="35375" r="20125" b="-1"/>
          <a:stretch/>
        </p:blipFill>
        <p:spPr>
          <a:xfrm>
            <a:off x="1524020" y="10"/>
            <a:ext cx="4571980" cy="6857990"/>
          </a:xfrm>
          <a:prstGeom prst="rect">
            <a:avLst/>
          </a:prstGeom>
        </p:spPr>
      </p:pic>
    </p:spTree>
    <p:extLst>
      <p:ext uri="{BB962C8B-B14F-4D97-AF65-F5344CB8AC3E}">
        <p14:creationId xmlns:p14="http://schemas.microsoft.com/office/powerpoint/2010/main" val="3390597625"/>
      </p:ext>
    </p:extLst>
  </p:cSld>
  <p:clrMapOvr>
    <a:masterClrMapping/>
  </p:clrMapOvr>
  <mc:AlternateContent xmlns:mc="http://schemas.openxmlformats.org/markup-compatibility/2006" xmlns:p14="http://schemas.microsoft.com/office/powerpoint/2010/main">
    <mc:Choice Requires="p14">
      <p:transition spd="slow" p14:dur="2000" advTm="8052"/>
    </mc:Choice>
    <mc:Fallback xmlns="">
      <p:transition spd="slow" advTm="805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1"/>
          <p:cNvSpPr txBox="1">
            <a:spLocks noGrp="1"/>
          </p:cNvSpPr>
          <p:nvPr>
            <p:ph idx="1"/>
          </p:nvPr>
        </p:nvSpPr>
        <p:spPr>
          <a:xfrm>
            <a:off x="2696960" y="4467143"/>
            <a:ext cx="6500191" cy="1191612"/>
          </a:xfrm>
          <a:prstGeom prst="rect">
            <a:avLst/>
          </a:prstGeom>
          <a:noFill/>
          <a:ln>
            <a:noFill/>
          </a:ln>
        </p:spPr>
        <p:txBody>
          <a:bodyPr spcFirstLastPara="1" vert="horz" wrap="square" lIns="68569" tIns="34275" rIns="68569" bIns="34275" rtlCol="0" anchor="t" anchorCtr="0">
            <a:normAutofit/>
          </a:bodyPr>
          <a:lstStyle/>
          <a:p>
            <a:pPr marL="0" indent="0" algn="ctr">
              <a:spcBef>
                <a:spcPts val="0"/>
              </a:spcBef>
              <a:buClr>
                <a:schemeClr val="dk1"/>
              </a:buClr>
              <a:buSzPts val="2000"/>
              <a:buNone/>
            </a:pPr>
            <a:r>
              <a:rPr lang="tr-TR" sz="1500" b="1" dirty="0"/>
              <a:t>Bu doküman </a:t>
            </a:r>
            <a:endParaRPr sz="1500" b="1" dirty="0"/>
          </a:p>
          <a:p>
            <a:pPr marL="0" indent="0" algn="ctr">
              <a:spcBef>
                <a:spcPts val="563"/>
              </a:spcBef>
              <a:buClr>
                <a:schemeClr val="dk1"/>
              </a:buClr>
              <a:buSzPts val="2000"/>
              <a:buNone/>
            </a:pPr>
            <a:r>
              <a:rPr lang="tr-TR" sz="1500" b="1" dirty="0"/>
              <a:t>"2022-1-TR01-KA220-VET-000088373 Erasmus Project </a:t>
            </a:r>
            <a:endParaRPr b="1" dirty="0"/>
          </a:p>
          <a:p>
            <a:pPr marL="0" indent="0" algn="ctr">
              <a:spcBef>
                <a:spcPts val="563"/>
              </a:spcBef>
              <a:buClr>
                <a:schemeClr val="dk1"/>
              </a:buClr>
              <a:buSzPts val="2000"/>
              <a:buNone/>
            </a:pPr>
            <a:r>
              <a:rPr lang="tr-TR" sz="1500" b="1" dirty="0"/>
              <a:t>A UNIVERSAL STRATEGIC NECESSITY: FROM MOLECULE TO DRUG»</a:t>
            </a:r>
          </a:p>
          <a:p>
            <a:pPr marL="0" indent="0" algn="ctr">
              <a:spcBef>
                <a:spcPts val="563"/>
              </a:spcBef>
              <a:buClr>
                <a:schemeClr val="dk1"/>
              </a:buClr>
              <a:buSzPts val="2000"/>
              <a:buNone/>
            </a:pPr>
            <a:r>
              <a:rPr lang="tr-TR" sz="1500" b="1" dirty="0"/>
              <a:t>için hazırlanmıştır</a:t>
            </a:r>
            <a:endParaRPr b="1" dirty="0"/>
          </a:p>
        </p:txBody>
      </p:sp>
      <p:pic>
        <p:nvPicPr>
          <p:cNvPr id="310" name="Google Shape;310;p31"/>
          <p:cNvPicPr preferRelativeResize="0"/>
          <p:nvPr/>
        </p:nvPicPr>
        <p:blipFill rotWithShape="1">
          <a:blip r:embed="rId3">
            <a:alphaModFix/>
          </a:blip>
          <a:srcRect/>
          <a:stretch/>
        </p:blipFill>
        <p:spPr>
          <a:xfrm>
            <a:off x="3618271" y="2713703"/>
            <a:ext cx="4543773" cy="1553497"/>
          </a:xfrm>
          <a:prstGeom prst="rect">
            <a:avLst/>
          </a:prstGeom>
          <a:noFill/>
          <a:ln>
            <a:noFill/>
          </a:ln>
        </p:spPr>
      </p:pic>
      <p:pic>
        <p:nvPicPr>
          <p:cNvPr id="2" name="Immagine 9">
            <a:extLst>
              <a:ext uri="{FF2B5EF4-FFF2-40B4-BE49-F238E27FC236}">
                <a16:creationId xmlns:a16="http://schemas.microsoft.com/office/drawing/2014/main" id="{319ADF93-BF6D-795C-9C0A-B525666168A7}"/>
              </a:ext>
            </a:extLst>
          </p:cNvPr>
          <p:cNvPicPr>
            <a:picLocks noChangeAspect="1"/>
          </p:cNvPicPr>
          <p:nvPr/>
        </p:nvPicPr>
        <p:blipFill>
          <a:blip r:embed="rId4"/>
          <a:stretch>
            <a:fillRect/>
          </a:stretch>
        </p:blipFill>
        <p:spPr>
          <a:xfrm>
            <a:off x="2362767" y="1492750"/>
            <a:ext cx="1717394" cy="863100"/>
          </a:xfrm>
          <a:prstGeom prst="rect">
            <a:avLst/>
          </a:prstGeom>
        </p:spPr>
      </p:pic>
      <p:pic>
        <p:nvPicPr>
          <p:cNvPr id="3" name="Picture 2" descr="Turkish National Agency | ESN Turkey">
            <a:extLst>
              <a:ext uri="{FF2B5EF4-FFF2-40B4-BE49-F238E27FC236}">
                <a16:creationId xmlns:a16="http://schemas.microsoft.com/office/drawing/2014/main" id="{1CD432B5-C14F-76FA-2681-0904074007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2444" y="1463014"/>
            <a:ext cx="1717394" cy="9049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nforegio - Download centre for visual elements">
            <a:extLst>
              <a:ext uri="{FF2B5EF4-FFF2-40B4-BE49-F238E27FC236}">
                <a16:creationId xmlns:a16="http://schemas.microsoft.com/office/drawing/2014/main" id="{541D2FFF-D528-A0B7-41B4-A22DA96A6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1591" y="1464929"/>
            <a:ext cx="4409192" cy="9259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43C4EE-23E9-3CF9-62E8-FA96A8B4E68B}"/>
              </a:ext>
            </a:extLst>
          </p:cNvPr>
          <p:cNvSpPr txBox="1"/>
          <p:nvPr/>
        </p:nvSpPr>
        <p:spPr>
          <a:xfrm>
            <a:off x="2101993" y="5736271"/>
            <a:ext cx="7988015" cy="430887"/>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""Erasmus+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Programı</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kapsamında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Avrupa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Komisyonu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tarafından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desteklenmektedir</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endParaRPr kumimoji="0" lang="tr-TR"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tr-TR"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Ancak b</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urada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yer</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alan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görüşlerden</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Avrupa</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Komisyonu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ve Türkiye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Ulusal</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Ajansı</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sorumlu</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 </a:t>
            </a:r>
            <a:r>
              <a:rPr kumimoji="0" lang="en-US" sz="1100" b="0" i="0" u="none" strike="noStrike" kern="1200" cap="none" spc="0" normalizeH="0" baseline="0" noProof="0" dirty="0" err="1">
                <a:ln>
                  <a:noFill/>
                </a:ln>
                <a:solidFill>
                  <a:srgbClr val="54565A"/>
                </a:solidFill>
                <a:effectLst/>
                <a:uLnTx/>
                <a:uFillTx/>
                <a:latin typeface="Roboto" panose="02000000000000000000" pitchFamily="2" charset="0"/>
                <a:ea typeface="+mn-ea"/>
                <a:cs typeface="+mn-cs"/>
              </a:rPr>
              <a:t>tutulamaz</a:t>
            </a:r>
            <a:r>
              <a:rPr kumimoji="0" lang="en-US" sz="1100" b="0" i="0" u="none" strike="noStrike" kern="1200" cap="none" spc="0" normalizeH="0" baseline="0" noProof="0" dirty="0">
                <a:ln>
                  <a:noFill/>
                </a:ln>
                <a:solidFill>
                  <a:srgbClr val="54565A"/>
                </a:solidFill>
                <a:effectLst/>
                <a:uLnTx/>
                <a:uFillTx/>
                <a:latin typeface="Roboto" panose="02000000000000000000" pitchFamily="2" charset="0"/>
                <a:ea typeface="+mn-ea"/>
                <a:cs typeface="+mn-cs"/>
              </a:rPr>
              <a:t>."</a:t>
            </a:r>
            <a:endParaRPr kumimoji="0" lang="en-NL"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4738"/>
    </mc:Choice>
    <mc:Fallback xmlns="">
      <p:transition spd="slow" advTm="473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5D83E6-2F36-C9BD-E14D-3E211EBF21AD}"/>
            </a:ext>
          </a:extLst>
        </p:cNvPr>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Başlık 4">
            <a:extLst>
              <a:ext uri="{FF2B5EF4-FFF2-40B4-BE49-F238E27FC236}">
                <a16:creationId xmlns:a16="http://schemas.microsoft.com/office/drawing/2014/main" id="{DE30716E-38A4-172D-79F4-468BA0B4961F}"/>
              </a:ext>
            </a:extLst>
          </p:cNvPr>
          <p:cNvSpPr>
            <a:spLocks noGrp="1"/>
          </p:cNvSpPr>
          <p:nvPr>
            <p:ph type="ctrTitle"/>
          </p:nvPr>
        </p:nvSpPr>
        <p:spPr>
          <a:xfrm>
            <a:off x="1159928" y="1337868"/>
            <a:ext cx="3404317" cy="4187361"/>
          </a:xfrm>
        </p:spPr>
        <p:txBody>
          <a:bodyPr vert="horz" lIns="68580" tIns="34290" rIns="68580" bIns="34290" rtlCol="0" anchor="ctr">
            <a:normAutofit/>
          </a:bodyPr>
          <a:lstStyle/>
          <a:p>
            <a:pPr algn="l"/>
            <a:r>
              <a:rPr lang="en-US" sz="5400" b="1" dirty="0" err="1">
                <a:latin typeface="Calibri Light" panose="020F0302020204030204" pitchFamily="34" charset="0"/>
                <a:ea typeface="Calibri Light" panose="020F0302020204030204" pitchFamily="34" charset="0"/>
                <a:cs typeface="Calibri Light" panose="020F0302020204030204" pitchFamily="34" charset="0"/>
              </a:rPr>
              <a:t>Proje</a:t>
            </a:r>
            <a:r>
              <a:rPr lang="en-US" sz="5400" b="1" dirty="0">
                <a:latin typeface="Calibri Light" panose="020F0302020204030204" pitchFamily="34" charset="0"/>
                <a:ea typeface="Calibri Light" panose="020F0302020204030204" pitchFamily="34" charset="0"/>
                <a:cs typeface="Calibri Light" panose="020F0302020204030204" pitchFamily="34" charset="0"/>
              </a:rPr>
              <a:t> Partner</a:t>
            </a:r>
            <a:r>
              <a:rPr lang="tr-TR" sz="5400" b="1" dirty="0" err="1">
                <a:latin typeface="Calibri Light" panose="020F0302020204030204" pitchFamily="34" charset="0"/>
                <a:ea typeface="Calibri Light" panose="020F0302020204030204" pitchFamily="34" charset="0"/>
                <a:cs typeface="Calibri Light" panose="020F0302020204030204" pitchFamily="34" charset="0"/>
              </a:rPr>
              <a:t>leri</a:t>
            </a:r>
            <a:endParaRPr lang="en-US" sz="54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3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744588" y="3454289"/>
            <a:ext cx="4057650" cy="13716"/>
          </a:xfrm>
          <a:custGeom>
            <a:avLst/>
            <a:gdLst>
              <a:gd name="connsiteX0" fmla="*/ 0 w 4057650"/>
              <a:gd name="connsiteY0" fmla="*/ 0 h 13716"/>
              <a:gd name="connsiteX1" fmla="*/ 757428 w 4057650"/>
              <a:gd name="connsiteY1" fmla="*/ 0 h 13716"/>
              <a:gd name="connsiteX2" fmla="*/ 1474279 w 4057650"/>
              <a:gd name="connsiteY2" fmla="*/ 0 h 13716"/>
              <a:gd name="connsiteX3" fmla="*/ 2191131 w 4057650"/>
              <a:gd name="connsiteY3" fmla="*/ 0 h 13716"/>
              <a:gd name="connsiteX4" fmla="*/ 2745676 w 4057650"/>
              <a:gd name="connsiteY4" fmla="*/ 0 h 13716"/>
              <a:gd name="connsiteX5" fmla="*/ 3340798 w 4057650"/>
              <a:gd name="connsiteY5" fmla="*/ 0 h 13716"/>
              <a:gd name="connsiteX6" fmla="*/ 4057650 w 4057650"/>
              <a:gd name="connsiteY6" fmla="*/ 0 h 13716"/>
              <a:gd name="connsiteX7" fmla="*/ 4057650 w 4057650"/>
              <a:gd name="connsiteY7" fmla="*/ 13716 h 13716"/>
              <a:gd name="connsiteX8" fmla="*/ 3381375 w 4057650"/>
              <a:gd name="connsiteY8" fmla="*/ 13716 h 13716"/>
              <a:gd name="connsiteX9" fmla="*/ 2826830 w 4057650"/>
              <a:gd name="connsiteY9" fmla="*/ 13716 h 13716"/>
              <a:gd name="connsiteX10" fmla="*/ 2272284 w 4057650"/>
              <a:gd name="connsiteY10" fmla="*/ 13716 h 13716"/>
              <a:gd name="connsiteX11" fmla="*/ 1555432 w 4057650"/>
              <a:gd name="connsiteY11" fmla="*/ 13716 h 13716"/>
              <a:gd name="connsiteX12" fmla="*/ 960310 w 4057650"/>
              <a:gd name="connsiteY12" fmla="*/ 13716 h 13716"/>
              <a:gd name="connsiteX13" fmla="*/ 0 w 4057650"/>
              <a:gd name="connsiteY13" fmla="*/ 13716 h 13716"/>
              <a:gd name="connsiteX14" fmla="*/ 0 w 405765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3716"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378" y="4708"/>
                  <a:pt x="4057987" y="7132"/>
                  <a:pt x="4057650" y="13716"/>
                </a:cubicBezTo>
                <a:cubicBezTo>
                  <a:pt x="3743404" y="35553"/>
                  <a:pt x="3625516" y="-19495"/>
                  <a:pt x="3381375" y="13716"/>
                </a:cubicBezTo>
                <a:cubicBezTo>
                  <a:pt x="3137235" y="46927"/>
                  <a:pt x="2946571" y="-4571"/>
                  <a:pt x="2826830" y="13716"/>
                </a:cubicBezTo>
                <a:cubicBezTo>
                  <a:pt x="2707090" y="32003"/>
                  <a:pt x="2402756" y="-3140"/>
                  <a:pt x="2272284" y="13716"/>
                </a:cubicBezTo>
                <a:cubicBezTo>
                  <a:pt x="2141812" y="30572"/>
                  <a:pt x="1895935" y="13627"/>
                  <a:pt x="1555432" y="13716"/>
                </a:cubicBezTo>
                <a:cubicBezTo>
                  <a:pt x="1214929" y="13805"/>
                  <a:pt x="1103072" y="9931"/>
                  <a:pt x="960310" y="13716"/>
                </a:cubicBezTo>
                <a:cubicBezTo>
                  <a:pt x="817548" y="17501"/>
                  <a:pt x="402272" y="-33931"/>
                  <a:pt x="0" y="13716"/>
                </a:cubicBezTo>
                <a:cubicBezTo>
                  <a:pt x="-460" y="10837"/>
                  <a:pt x="38" y="6680"/>
                  <a:pt x="0" y="0"/>
                </a:cubicBezTo>
                <a:close/>
              </a:path>
              <a:path w="4057650" h="13716"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980" y="3019"/>
                  <a:pt x="4057134" y="10425"/>
                  <a:pt x="4057650" y="13716"/>
                </a:cubicBezTo>
                <a:cubicBezTo>
                  <a:pt x="3865148" y="-7885"/>
                  <a:pt x="3702543" y="44896"/>
                  <a:pt x="3381375" y="13716"/>
                </a:cubicBezTo>
                <a:cubicBezTo>
                  <a:pt x="3060208" y="-17464"/>
                  <a:pt x="2956571" y="-13250"/>
                  <a:pt x="2826830" y="13716"/>
                </a:cubicBezTo>
                <a:cubicBezTo>
                  <a:pt x="2697089" y="40682"/>
                  <a:pt x="2411031" y="38582"/>
                  <a:pt x="2150555" y="13716"/>
                </a:cubicBezTo>
                <a:cubicBezTo>
                  <a:pt x="1890080" y="-11150"/>
                  <a:pt x="1741827" y="-5187"/>
                  <a:pt x="1474280" y="13716"/>
                </a:cubicBezTo>
                <a:cubicBezTo>
                  <a:pt x="1206734" y="32619"/>
                  <a:pt x="998203" y="28763"/>
                  <a:pt x="838581" y="13716"/>
                </a:cubicBezTo>
                <a:cubicBezTo>
                  <a:pt x="678959" y="-1331"/>
                  <a:pt x="187101" y="-17784"/>
                  <a:pt x="0" y="13716"/>
                </a:cubicBezTo>
                <a:cubicBezTo>
                  <a:pt x="-114" y="7033"/>
                  <a:pt x="103" y="342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30" name="Picture 6" descr="Ankara University - Wikipedia">
            <a:extLst>
              <a:ext uri="{FF2B5EF4-FFF2-40B4-BE49-F238E27FC236}">
                <a16:creationId xmlns:a16="http://schemas.microsoft.com/office/drawing/2014/main" id="{AC34D15D-C92A-95E9-905B-30B6C1020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719" y="1017333"/>
            <a:ext cx="1138978" cy="1138978"/>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98ADAD1C-D8B5-B73A-D4BF-F8DA6DFE8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005" y="3510706"/>
            <a:ext cx="1011918" cy="1011918"/>
          </a:xfrm>
          <a:prstGeom prst="rect">
            <a:avLst/>
          </a:prstGeom>
        </p:spPr>
      </p:pic>
      <p:pic>
        <p:nvPicPr>
          <p:cNvPr id="11" name="Resim 10">
            <a:extLst>
              <a:ext uri="{FF2B5EF4-FFF2-40B4-BE49-F238E27FC236}">
                <a16:creationId xmlns:a16="http://schemas.microsoft.com/office/drawing/2014/main" id="{CAE05125-7ADB-E780-6D86-61D59E0CF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17" y="3516218"/>
            <a:ext cx="1107969" cy="1000897"/>
          </a:xfrm>
          <a:prstGeom prst="rect">
            <a:avLst/>
          </a:prstGeom>
        </p:spPr>
      </p:pic>
      <p:pic>
        <p:nvPicPr>
          <p:cNvPr id="12" name="Picture 2" descr="Logolar | Dokuz Eylül Üniversitesi Edebiyat Fakültesi">
            <a:extLst>
              <a:ext uri="{FF2B5EF4-FFF2-40B4-BE49-F238E27FC236}">
                <a16:creationId xmlns:a16="http://schemas.microsoft.com/office/drawing/2014/main" id="{5C10C731-5482-B9CB-C6FD-F86BD67DB6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2005" y="2331560"/>
            <a:ext cx="1011918" cy="1011918"/>
          </a:xfrm>
          <a:prstGeom prst="rect">
            <a:avLst/>
          </a:prstGeom>
          <a:solidFill>
            <a:schemeClr val="bg1"/>
          </a:solidFill>
        </p:spPr>
      </p:pic>
      <p:pic>
        <p:nvPicPr>
          <p:cNvPr id="13" name="Resim 12">
            <a:extLst>
              <a:ext uri="{FF2B5EF4-FFF2-40B4-BE49-F238E27FC236}">
                <a16:creationId xmlns:a16="http://schemas.microsoft.com/office/drawing/2014/main" id="{45268A91-C708-9908-8948-0F817FAD2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1417" y="2453557"/>
            <a:ext cx="1866717" cy="767929"/>
          </a:xfrm>
          <a:prstGeom prst="rect">
            <a:avLst/>
          </a:prstGeom>
        </p:spPr>
      </p:pic>
      <p:pic>
        <p:nvPicPr>
          <p:cNvPr id="14" name="Picture 2">
            <a:extLst>
              <a:ext uri="{FF2B5EF4-FFF2-40B4-BE49-F238E27FC236}">
                <a16:creationId xmlns:a16="http://schemas.microsoft.com/office/drawing/2014/main" id="{A403D928-6AFD-6632-EFC5-7AAB5719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478" y="1155413"/>
            <a:ext cx="941835" cy="941835"/>
          </a:xfrm>
          <a:prstGeom prst="rect">
            <a:avLst/>
          </a:prstGeom>
          <a:solidFill>
            <a:schemeClr val="bg1"/>
          </a:solidFill>
        </p:spPr>
      </p:pic>
      <p:pic>
        <p:nvPicPr>
          <p:cNvPr id="16" name="Picture 6" descr="Minho Üniversitesi – VETforEI">
            <a:extLst>
              <a:ext uri="{FF2B5EF4-FFF2-40B4-BE49-F238E27FC236}">
                <a16:creationId xmlns:a16="http://schemas.microsoft.com/office/drawing/2014/main" id="{84B812C7-31BC-139B-5FB9-3163F92870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91719" y="4705896"/>
            <a:ext cx="1072492" cy="10874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background with blue text&#10;&#10;Description automatically generated">
            <a:extLst>
              <a:ext uri="{FF2B5EF4-FFF2-40B4-BE49-F238E27FC236}">
                <a16:creationId xmlns:a16="http://schemas.microsoft.com/office/drawing/2014/main" id="{53EDAC1A-3EA2-5A71-35A5-FEA72D9D5D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1416" y="4990113"/>
            <a:ext cx="2294356" cy="519051"/>
          </a:xfrm>
          <a:prstGeom prst="rect">
            <a:avLst/>
          </a:prstGeom>
        </p:spPr>
      </p:pic>
    </p:spTree>
    <p:extLst>
      <p:ext uri="{BB962C8B-B14F-4D97-AF65-F5344CB8AC3E}">
        <p14:creationId xmlns:p14="http://schemas.microsoft.com/office/powerpoint/2010/main" val="393443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9" name="Title 8">
            <a:extLst>
              <a:ext uri="{FF2B5EF4-FFF2-40B4-BE49-F238E27FC236}">
                <a16:creationId xmlns:a16="http://schemas.microsoft.com/office/drawing/2014/main" id="{87B0E883-AF1F-525E-D112-74DE2164E64F}"/>
              </a:ext>
            </a:extLst>
          </p:cNvPr>
          <p:cNvSpPr>
            <a:spLocks noGrp="1"/>
          </p:cNvSpPr>
          <p:nvPr>
            <p:ph type="title"/>
          </p:nvPr>
        </p:nvSpPr>
        <p:spPr>
          <a:xfrm>
            <a:off x="1435510" y="1337310"/>
            <a:ext cx="3556755" cy="1622323"/>
          </a:xfrm>
        </p:spPr>
        <p:txBody>
          <a:bodyPr vert="horz" lIns="68580" tIns="34290" rIns="68580" bIns="34290" rtlCol="0" anchor="b">
            <a:normAutofit/>
          </a:bodyPr>
          <a:lstStyle/>
          <a:p>
            <a:r>
              <a:rPr lang="tr-TR" sz="4400" b="1" dirty="0"/>
              <a:t>Teşekkürler</a:t>
            </a:r>
            <a:endParaRPr lang="en-US" sz="4400" b="1" dirty="0"/>
          </a:p>
        </p:txBody>
      </p:sp>
      <p:pic>
        <p:nvPicPr>
          <p:cNvPr id="12" name="Picture 11" descr="Scientist holding solution in glassware in laboratory with rainbow overlay">
            <a:extLst>
              <a:ext uri="{FF2B5EF4-FFF2-40B4-BE49-F238E27FC236}">
                <a16:creationId xmlns:a16="http://schemas.microsoft.com/office/drawing/2014/main" id="{74D10FD7-DA3F-166A-A8A9-3C970F418D89}"/>
              </a:ext>
            </a:extLst>
          </p:cNvPr>
          <p:cNvPicPr>
            <a:picLocks noChangeAspect="1"/>
          </p:cNvPicPr>
          <p:nvPr/>
        </p:nvPicPr>
        <p:blipFill rotWithShape="1">
          <a:blip r:embed="rId3"/>
          <a:srcRect l="11111" r="22438" b="-1"/>
          <a:stretch/>
        </p:blipFill>
        <p:spPr>
          <a:xfrm>
            <a:off x="5507778" y="857258"/>
            <a:ext cx="5159081" cy="514349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4" name="Resim 11">
            <a:extLst>
              <a:ext uri="{FF2B5EF4-FFF2-40B4-BE49-F238E27FC236}">
                <a16:creationId xmlns:a16="http://schemas.microsoft.com/office/drawing/2014/main" id="{7750388E-83CF-0267-58AD-27F47D58BC0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37419" y="4188542"/>
            <a:ext cx="4254846" cy="16223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4"/>
        <p:cNvGrpSpPr/>
        <p:nvPr/>
      </p:nvGrpSpPr>
      <p:grpSpPr>
        <a:xfrm>
          <a:off x="0" y="0"/>
          <a:ext cx="0" cy="0"/>
          <a:chOff x="0" y="0"/>
          <a:chExt cx="0" cy="0"/>
        </a:xfrm>
      </p:grpSpPr>
      <p:sp useBgFill="1">
        <p:nvSpPr>
          <p:cNvPr id="208" name="Rectangle 207">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3" name="Freeform: Shape 212">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3384350"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195" name="Google Shape;195;p16"/>
          <p:cNvSpPr txBox="1">
            <a:spLocks noGrp="1"/>
          </p:cNvSpPr>
          <p:nvPr>
            <p:ph type="title"/>
          </p:nvPr>
        </p:nvSpPr>
        <p:spPr>
          <a:xfrm>
            <a:off x="1651000" y="643467"/>
            <a:ext cx="2908299" cy="5571066"/>
          </a:xfrm>
          <a:prstGeom prst="rect">
            <a:avLst/>
          </a:prstGeom>
        </p:spPr>
        <p:txBody>
          <a:bodyPr spcFirstLastPara="1" vert="horz" lIns="91440" tIns="45720" rIns="91440" bIns="45720" rtlCol="0" anchor="ctr" anchorCtr="0">
            <a:normAutofit/>
          </a:bodyPr>
          <a:lstStyle/>
          <a:p>
            <a:pPr defTabSz="914400">
              <a:buClr>
                <a:schemeClr val="dk1"/>
              </a:buClr>
              <a:buSzPts val="3300"/>
            </a:pPr>
            <a:r>
              <a:rPr lang="tr-TR" sz="4000" b="1" dirty="0">
                <a:solidFill>
                  <a:srgbClr val="FFFFFF"/>
                </a:solidFill>
                <a:latin typeface="+mn-lt"/>
              </a:rPr>
              <a:t>Sunum İçeriği</a:t>
            </a:r>
            <a:endParaRPr lang="en-US" sz="4000" b="1" dirty="0">
              <a:solidFill>
                <a:srgbClr val="FFFFFF"/>
              </a:solidFill>
              <a:latin typeface="+mn-lt"/>
            </a:endParaRPr>
          </a:p>
        </p:txBody>
      </p:sp>
      <p:graphicFrame>
        <p:nvGraphicFramePr>
          <p:cNvPr id="206" name="Google Shape;196;p16">
            <a:extLst>
              <a:ext uri="{FF2B5EF4-FFF2-40B4-BE49-F238E27FC236}">
                <a16:creationId xmlns:a16="http://schemas.microsoft.com/office/drawing/2014/main" id="{7590B87B-A1C0-DD0B-3DF7-AB283E985EE2}"/>
              </a:ext>
            </a:extLst>
          </p:cNvPr>
          <p:cNvGraphicFramePr/>
          <p:nvPr>
            <p:extLst>
              <p:ext uri="{D42A27DB-BD31-4B8C-83A1-F6EECF244321}">
                <p14:modId xmlns:p14="http://schemas.microsoft.com/office/powerpoint/2010/main" val="3523433031"/>
              </p:ext>
            </p:extLst>
          </p:nvPr>
        </p:nvGraphicFramePr>
        <p:xfrm>
          <a:off x="5429731" y="643467"/>
          <a:ext cx="4718785"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12102"/>
    </mc:Choice>
    <mc:Fallback xmlns="">
      <p:transition spd="slow" advTm="1121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7"/>
          <p:cNvSpPr txBox="1">
            <a:spLocks noGrp="1"/>
          </p:cNvSpPr>
          <p:nvPr>
            <p:ph type="title"/>
          </p:nvPr>
        </p:nvSpPr>
        <p:spPr>
          <a:prstGeom prst="rect">
            <a:avLst/>
          </a:prstGeom>
          <a:noFill/>
          <a:ln>
            <a:noFill/>
          </a:ln>
        </p:spPr>
        <p:txBody>
          <a:bodyPr spcFirstLastPara="1" vert="horz" wrap="square"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Laboratuvar Güvenliği Neden Önemlidir?</a:t>
            </a:r>
          </a:p>
        </p:txBody>
      </p:sp>
      <p:graphicFrame>
        <p:nvGraphicFramePr>
          <p:cNvPr id="214" name="Google Shape;204;p17">
            <a:extLst>
              <a:ext uri="{FF2B5EF4-FFF2-40B4-BE49-F238E27FC236}">
                <a16:creationId xmlns:a16="http://schemas.microsoft.com/office/drawing/2014/main" id="{7D0238A2-DB7A-CCAB-B297-C527F1D4A921}"/>
              </a:ext>
            </a:extLst>
          </p:cNvPr>
          <p:cNvGraphicFramePr>
            <a:graphicFrameLocks noGrp="1"/>
          </p:cNvGraphicFramePr>
          <p:nvPr>
            <p:ph idx="1"/>
            <p:extLst>
              <p:ext uri="{D42A27DB-BD31-4B8C-83A1-F6EECF244321}">
                <p14:modId xmlns:p14="http://schemas.microsoft.com/office/powerpoint/2010/main" val="2703373840"/>
              </p:ext>
            </p:extLst>
          </p:nvPr>
        </p:nvGraphicFramePr>
        <p:xfrm>
          <a:off x="2152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7662"/>
    </mc:Choice>
    <mc:Fallback xmlns="">
      <p:transition spd="slow" advTm="37662"/>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9"/>
        <p:cNvGrpSpPr/>
        <p:nvPr/>
      </p:nvGrpSpPr>
      <p:grpSpPr>
        <a:xfrm>
          <a:off x="0" y="0"/>
          <a:ext cx="0" cy="0"/>
          <a:chOff x="0" y="0"/>
          <a:chExt cx="0" cy="0"/>
        </a:xfrm>
      </p:grpSpPr>
      <p:pic>
        <p:nvPicPr>
          <p:cNvPr id="214" name="Picture 213">
            <a:extLst>
              <a:ext uri="{FF2B5EF4-FFF2-40B4-BE49-F238E27FC236}">
                <a16:creationId xmlns:a16="http://schemas.microsoft.com/office/drawing/2014/main" id="{C007960A-D576-7EC4-3033-4F0590043321}"/>
              </a:ext>
            </a:extLst>
          </p:cNvPr>
          <p:cNvPicPr>
            <a:picLocks noChangeAspect="1"/>
          </p:cNvPicPr>
          <p:nvPr/>
        </p:nvPicPr>
        <p:blipFill rotWithShape="1">
          <a:blip r:embed="rId3">
            <a:duotone>
              <a:schemeClr val="bg2">
                <a:shade val="45000"/>
                <a:satMod val="135000"/>
              </a:schemeClr>
              <a:prstClr val="white"/>
            </a:duotone>
          </a:blip>
          <a:srcRect r="10999" b="-1"/>
          <a:stretch/>
        </p:blipFill>
        <p:spPr>
          <a:xfrm>
            <a:off x="0" y="10"/>
            <a:ext cx="12192000" cy="6857990"/>
          </a:xfrm>
          <a:prstGeom prst="rect">
            <a:avLst/>
          </a:prstGeom>
        </p:spPr>
      </p:pic>
      <p:sp>
        <p:nvSpPr>
          <p:cNvPr id="210" name="Google Shape;210;p18"/>
          <p:cNvSpPr txBox="1">
            <a:spLocks noGrp="1"/>
          </p:cNvSpPr>
          <p:nvPr>
            <p:ph type="title"/>
          </p:nvPr>
        </p:nvSpPr>
        <p:spPr>
          <a:xfrm>
            <a:off x="2152650" y="365126"/>
            <a:ext cx="7886700" cy="132556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r>
              <a:rPr lang="tr-TR" b="1" dirty="0">
                <a:latin typeface="Calibri"/>
                <a:ea typeface="Calibri"/>
                <a:cs typeface="Calibri"/>
                <a:sym typeface="Calibri"/>
              </a:rPr>
              <a:t>Laboratuvar Ortamı</a:t>
            </a:r>
            <a:endParaRPr lang="en-NL" dirty="0"/>
          </a:p>
        </p:txBody>
      </p:sp>
      <p:graphicFrame>
        <p:nvGraphicFramePr>
          <p:cNvPr id="213" name="Google Shape;211;p18">
            <a:extLst>
              <a:ext uri="{FF2B5EF4-FFF2-40B4-BE49-F238E27FC236}">
                <a16:creationId xmlns:a16="http://schemas.microsoft.com/office/drawing/2014/main" id="{552639CD-57AD-DC7C-8059-2EFAEBE0CBB0}"/>
              </a:ext>
            </a:extLst>
          </p:cNvPr>
          <p:cNvGraphicFramePr>
            <a:graphicFrameLocks noGrp="1"/>
          </p:cNvGraphicFramePr>
          <p:nvPr>
            <p:ph idx="1"/>
            <p:extLst>
              <p:ext uri="{D42A27DB-BD31-4B8C-83A1-F6EECF244321}">
                <p14:modId xmlns:p14="http://schemas.microsoft.com/office/powerpoint/2010/main" val="3287233598"/>
              </p:ext>
            </p:extLst>
          </p:nvPr>
        </p:nvGraphicFramePr>
        <p:xfrm>
          <a:off x="1181100" y="1825625"/>
          <a:ext cx="98933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54171"/>
    </mc:Choice>
    <mc:Fallback xmlns="">
      <p:transition spd="slow" advTm="5417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pic>
        <p:nvPicPr>
          <p:cNvPr id="228" name="Picture 227">
            <a:extLst>
              <a:ext uri="{FF2B5EF4-FFF2-40B4-BE49-F238E27FC236}">
                <a16:creationId xmlns:a16="http://schemas.microsoft.com/office/drawing/2014/main" id="{053C7354-01C7-5F5A-5AD3-B4A5BAFFC1CD}"/>
              </a:ext>
            </a:extLst>
          </p:cNvPr>
          <p:cNvPicPr>
            <a:picLocks noChangeAspect="1"/>
          </p:cNvPicPr>
          <p:nvPr/>
        </p:nvPicPr>
        <p:blipFill rotWithShape="1">
          <a:blip r:embed="rId3"/>
          <a:srcRect r="31762" b="-3"/>
          <a:stretch/>
        </p:blipFill>
        <p:spPr>
          <a:xfrm>
            <a:off x="203221" y="163518"/>
            <a:ext cx="4653283" cy="6530963"/>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17" name="Google Shape;217;p19"/>
          <p:cNvSpPr txBox="1">
            <a:spLocks noGrp="1"/>
          </p:cNvSpPr>
          <p:nvPr>
            <p:ph type="title"/>
          </p:nvPr>
        </p:nvSpPr>
        <p:spPr>
          <a:xfrm>
            <a:off x="602656" y="1089027"/>
            <a:ext cx="3123008" cy="3559173"/>
          </a:xfrm>
          <a:prstGeom prst="rect">
            <a:avLst/>
          </a:prstGeom>
        </p:spPr>
        <p:txBody>
          <a:bodyPr spcFirstLastPara="1" vert="horz" lIns="91425" tIns="45700" rIns="91425" bIns="45700" rtlCol="0" anchor="ctr" anchorCtr="0">
            <a:normAutofit/>
          </a:bodyPr>
          <a:lstStyle/>
          <a:p>
            <a:pPr>
              <a:spcBef>
                <a:spcPts val="0"/>
              </a:spcBef>
              <a:buClr>
                <a:schemeClr val="dk1"/>
              </a:buClr>
              <a:buSzPts val="3300"/>
            </a:pPr>
            <a:br>
              <a:rPr lang="tr-TR" sz="4000" b="1" dirty="0">
                <a:solidFill>
                  <a:srgbClr val="002060"/>
                </a:solidFill>
                <a:latin typeface="Calibri"/>
                <a:ea typeface="Calibri"/>
                <a:cs typeface="Calibri"/>
                <a:sym typeface="Calibri"/>
              </a:rPr>
            </a:br>
            <a:r>
              <a:rPr lang="tr-TR" sz="4000" b="1" dirty="0">
                <a:solidFill>
                  <a:srgbClr val="002060"/>
                </a:solidFill>
                <a:latin typeface="Calibri"/>
                <a:ea typeface="Calibri"/>
                <a:cs typeface="Calibri"/>
                <a:sym typeface="Calibri"/>
              </a:rPr>
              <a:t>Laboratuvar Güvenliğinin Önemi</a:t>
            </a:r>
            <a:br>
              <a:rPr lang="tr-TR" sz="4000" b="1" dirty="0">
                <a:solidFill>
                  <a:srgbClr val="002060"/>
                </a:solidFill>
                <a:latin typeface="Calibri"/>
                <a:ea typeface="Calibri"/>
                <a:cs typeface="Calibri"/>
                <a:sym typeface="Calibri"/>
              </a:rPr>
            </a:br>
            <a:endParaRPr lang="tr-TR" sz="4000" b="1" dirty="0">
              <a:solidFill>
                <a:srgbClr val="002060"/>
              </a:solidFill>
              <a:latin typeface="Calibri"/>
              <a:ea typeface="Calibri"/>
              <a:cs typeface="Calibri"/>
              <a:sym typeface="Calibri"/>
            </a:endParaRPr>
          </a:p>
        </p:txBody>
      </p:sp>
      <p:graphicFrame>
        <p:nvGraphicFramePr>
          <p:cNvPr id="220" name="Google Shape;218;p19">
            <a:extLst>
              <a:ext uri="{FF2B5EF4-FFF2-40B4-BE49-F238E27FC236}">
                <a16:creationId xmlns:a16="http://schemas.microsoft.com/office/drawing/2014/main" id="{80331FB8-BD50-8132-4D4F-518F7D0E82E5}"/>
              </a:ext>
            </a:extLst>
          </p:cNvPr>
          <p:cNvGraphicFramePr>
            <a:graphicFrameLocks noGrp="1"/>
          </p:cNvGraphicFramePr>
          <p:nvPr>
            <p:ph idx="1"/>
            <p:extLst>
              <p:ext uri="{D42A27DB-BD31-4B8C-83A1-F6EECF244321}">
                <p14:modId xmlns:p14="http://schemas.microsoft.com/office/powerpoint/2010/main" val="2843899360"/>
              </p:ext>
            </p:extLst>
          </p:nvPr>
        </p:nvGraphicFramePr>
        <p:xfrm>
          <a:off x="5816600" y="1270000"/>
          <a:ext cx="4991099" cy="4906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91019"/>
    </mc:Choice>
    <mc:Fallback xmlns="">
      <p:transition spd="slow" advTm="9101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3"/>
        <p:cNvGrpSpPr/>
        <p:nvPr/>
      </p:nvGrpSpPr>
      <p:grpSpPr>
        <a:xfrm>
          <a:off x="0" y="0"/>
          <a:ext cx="0" cy="0"/>
          <a:chOff x="0" y="0"/>
          <a:chExt cx="0" cy="0"/>
        </a:xfrm>
      </p:grpSpPr>
      <p:sp useBgFill="1">
        <p:nvSpPr>
          <p:cNvPr id="231" name="Rectangle 23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4" name="Google Shape;224;p20"/>
          <p:cNvSpPr txBox="1">
            <a:spLocks noGrp="1"/>
          </p:cNvSpPr>
          <p:nvPr>
            <p:ph type="title"/>
          </p:nvPr>
        </p:nvSpPr>
        <p:spPr>
          <a:xfrm>
            <a:off x="1231900" y="640823"/>
            <a:ext cx="3534655"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dirty="0">
                <a:latin typeface="Calibri"/>
                <a:ea typeface="Calibri"/>
                <a:cs typeface="Calibri"/>
                <a:sym typeface="Calibri"/>
              </a:rPr>
              <a:t>Laboratuvar Güvenliği Hiyerarşisi </a:t>
            </a:r>
            <a:endParaRPr lang="tr-TR" sz="4000" dirty="0">
              <a:latin typeface="Calibri"/>
              <a:ea typeface="Calibri"/>
              <a:cs typeface="Calibri"/>
              <a:sym typeface="Calibri"/>
            </a:endParaRPr>
          </a:p>
        </p:txBody>
      </p:sp>
      <p:sp>
        <p:nvSpPr>
          <p:cNvPr id="23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68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 name="connsiteX0" fmla="*/ 0 w 5410200"/>
              <a:gd name="connsiteY0" fmla="*/ 0 h 13716"/>
              <a:gd name="connsiteX1" fmla="*/ 622173 w 5410200"/>
              <a:gd name="connsiteY1" fmla="*/ 0 h 13716"/>
              <a:gd name="connsiteX2" fmla="*/ 1136142 w 5410200"/>
              <a:gd name="connsiteY2" fmla="*/ 0 h 13716"/>
              <a:gd name="connsiteX3" fmla="*/ 1920621 w 5410200"/>
              <a:gd name="connsiteY3" fmla="*/ 0 h 13716"/>
              <a:gd name="connsiteX4" fmla="*/ 2542794 w 5410200"/>
              <a:gd name="connsiteY4" fmla="*/ 0 h 13716"/>
              <a:gd name="connsiteX5" fmla="*/ 3164967 w 5410200"/>
              <a:gd name="connsiteY5" fmla="*/ 0 h 13716"/>
              <a:gd name="connsiteX6" fmla="*/ 3949446 w 5410200"/>
              <a:gd name="connsiteY6" fmla="*/ 0 h 13716"/>
              <a:gd name="connsiteX7" fmla="*/ 4517517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165854 w 5410200"/>
              <a:gd name="connsiteY11" fmla="*/ 13716 h 13716"/>
              <a:gd name="connsiteX12" fmla="*/ 3543681 w 5410200"/>
              <a:gd name="connsiteY12" fmla="*/ 13716 h 13716"/>
              <a:gd name="connsiteX13" fmla="*/ 2759202 w 5410200"/>
              <a:gd name="connsiteY13" fmla="*/ 13716 h 13716"/>
              <a:gd name="connsiteX14" fmla="*/ 1974723 w 5410200"/>
              <a:gd name="connsiteY14" fmla="*/ 13716 h 13716"/>
              <a:gd name="connsiteX15" fmla="*/ 1406652 w 5410200"/>
              <a:gd name="connsiteY15" fmla="*/ 13716 h 13716"/>
              <a:gd name="connsiteX16" fmla="*/ 730377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76940" y="8795"/>
                  <a:pt x="295530" y="-3818"/>
                  <a:pt x="568071" y="0"/>
                </a:cubicBezTo>
                <a:cubicBezTo>
                  <a:pt x="821049" y="-7814"/>
                  <a:pt x="977778" y="-9274"/>
                  <a:pt x="1298448" y="0"/>
                </a:cubicBezTo>
                <a:cubicBezTo>
                  <a:pt x="1590381" y="13044"/>
                  <a:pt x="1630605" y="-28"/>
                  <a:pt x="1920621" y="0"/>
                </a:cubicBezTo>
                <a:cubicBezTo>
                  <a:pt x="2206035" y="10386"/>
                  <a:pt x="2357755" y="-28028"/>
                  <a:pt x="2488692" y="0"/>
                </a:cubicBezTo>
                <a:cubicBezTo>
                  <a:pt x="2633521" y="25625"/>
                  <a:pt x="3022777" y="-45440"/>
                  <a:pt x="3219069" y="0"/>
                </a:cubicBezTo>
                <a:cubicBezTo>
                  <a:pt x="3460337" y="63290"/>
                  <a:pt x="3645640" y="26494"/>
                  <a:pt x="3895344" y="0"/>
                </a:cubicBezTo>
                <a:cubicBezTo>
                  <a:pt x="4126339" y="-535"/>
                  <a:pt x="4382665" y="-55222"/>
                  <a:pt x="4571619" y="0"/>
                </a:cubicBezTo>
                <a:cubicBezTo>
                  <a:pt x="4776405" y="-816"/>
                  <a:pt x="5201098" y="-43036"/>
                  <a:pt x="5410200" y="0"/>
                </a:cubicBezTo>
                <a:cubicBezTo>
                  <a:pt x="5409052" y="2649"/>
                  <a:pt x="5410186" y="9063"/>
                  <a:pt x="5410200" y="13716"/>
                </a:cubicBezTo>
                <a:cubicBezTo>
                  <a:pt x="5133704" y="5182"/>
                  <a:pt x="5123444" y="31477"/>
                  <a:pt x="4842129" y="13716"/>
                </a:cubicBezTo>
                <a:cubicBezTo>
                  <a:pt x="4568650" y="-219"/>
                  <a:pt x="4447390" y="8221"/>
                  <a:pt x="4328160" y="13716"/>
                </a:cubicBezTo>
                <a:cubicBezTo>
                  <a:pt x="4227436" y="28078"/>
                  <a:pt x="3754725" y="-2253"/>
                  <a:pt x="3597783" y="13716"/>
                </a:cubicBezTo>
                <a:cubicBezTo>
                  <a:pt x="3459353" y="10223"/>
                  <a:pt x="3317740" y="47315"/>
                  <a:pt x="3029712" y="13716"/>
                </a:cubicBezTo>
                <a:cubicBezTo>
                  <a:pt x="2766446" y="5245"/>
                  <a:pt x="2645518" y="35922"/>
                  <a:pt x="2299335" y="13716"/>
                </a:cubicBezTo>
                <a:cubicBezTo>
                  <a:pt x="1977844" y="23735"/>
                  <a:pt x="1781583" y="-1801"/>
                  <a:pt x="1514856" y="13716"/>
                </a:cubicBezTo>
                <a:cubicBezTo>
                  <a:pt x="1212648" y="18781"/>
                  <a:pt x="1087880" y="-4407"/>
                  <a:pt x="892683" y="13716"/>
                </a:cubicBezTo>
                <a:cubicBezTo>
                  <a:pt x="745769" y="11772"/>
                  <a:pt x="183254" y="-32062"/>
                  <a:pt x="0" y="13716"/>
                </a:cubicBezTo>
                <a:cubicBezTo>
                  <a:pt x="-907" y="9799"/>
                  <a:pt x="-75" y="7151"/>
                  <a:pt x="0" y="0"/>
                </a:cubicBezTo>
                <a:close/>
              </a:path>
              <a:path w="5410200" h="13716" stroke="0" extrusionOk="0">
                <a:moveTo>
                  <a:pt x="0" y="0"/>
                </a:moveTo>
                <a:cubicBezTo>
                  <a:pt x="269468" y="-22806"/>
                  <a:pt x="392563" y="4840"/>
                  <a:pt x="622173" y="0"/>
                </a:cubicBezTo>
                <a:cubicBezTo>
                  <a:pt x="884216" y="-2196"/>
                  <a:pt x="1034637" y="7784"/>
                  <a:pt x="1136142" y="0"/>
                </a:cubicBezTo>
                <a:cubicBezTo>
                  <a:pt x="1204956" y="5920"/>
                  <a:pt x="1559779" y="-61408"/>
                  <a:pt x="1920621" y="0"/>
                </a:cubicBezTo>
                <a:cubicBezTo>
                  <a:pt x="2280250" y="-18581"/>
                  <a:pt x="2372470" y="4128"/>
                  <a:pt x="2542794" y="0"/>
                </a:cubicBezTo>
                <a:cubicBezTo>
                  <a:pt x="2688150" y="-17189"/>
                  <a:pt x="2885478" y="-51412"/>
                  <a:pt x="3164967" y="0"/>
                </a:cubicBezTo>
                <a:cubicBezTo>
                  <a:pt x="3470933" y="16143"/>
                  <a:pt x="3588003" y="-4313"/>
                  <a:pt x="3949446" y="0"/>
                </a:cubicBezTo>
                <a:cubicBezTo>
                  <a:pt x="4331172" y="1470"/>
                  <a:pt x="4289286" y="5331"/>
                  <a:pt x="4517517" y="0"/>
                </a:cubicBezTo>
                <a:cubicBezTo>
                  <a:pt x="4736577" y="41911"/>
                  <a:pt x="5141868" y="443"/>
                  <a:pt x="5410200" y="0"/>
                </a:cubicBezTo>
                <a:cubicBezTo>
                  <a:pt x="5410845" y="2936"/>
                  <a:pt x="5409877" y="9829"/>
                  <a:pt x="5410200" y="13716"/>
                </a:cubicBezTo>
                <a:cubicBezTo>
                  <a:pt x="5130880" y="48304"/>
                  <a:pt x="5008082" y="-27188"/>
                  <a:pt x="4842129" y="13716"/>
                </a:cubicBezTo>
                <a:cubicBezTo>
                  <a:pt x="4629232" y="38478"/>
                  <a:pt x="4430159" y="43872"/>
                  <a:pt x="4165854" y="13716"/>
                </a:cubicBezTo>
                <a:cubicBezTo>
                  <a:pt x="3880517" y="17026"/>
                  <a:pt x="3820863" y="-12209"/>
                  <a:pt x="3543681" y="13716"/>
                </a:cubicBezTo>
                <a:cubicBezTo>
                  <a:pt x="3267577" y="39687"/>
                  <a:pt x="3047131" y="-8774"/>
                  <a:pt x="2759202" y="13716"/>
                </a:cubicBezTo>
                <a:cubicBezTo>
                  <a:pt x="2418778" y="17929"/>
                  <a:pt x="2206820" y="-35095"/>
                  <a:pt x="1974723" y="13716"/>
                </a:cubicBezTo>
                <a:cubicBezTo>
                  <a:pt x="1740429" y="35710"/>
                  <a:pt x="1599301" y="34493"/>
                  <a:pt x="1406652" y="13716"/>
                </a:cubicBezTo>
                <a:cubicBezTo>
                  <a:pt x="1196601" y="3966"/>
                  <a:pt x="938578" y="38717"/>
                  <a:pt x="730377" y="13716"/>
                </a:cubicBezTo>
                <a:cubicBezTo>
                  <a:pt x="524173" y="26651"/>
                  <a:pt x="336004" y="-17469"/>
                  <a:pt x="0" y="13716"/>
                </a:cubicBezTo>
                <a:cubicBezTo>
                  <a:pt x="-377" y="9245"/>
                  <a:pt x="1157" y="3819"/>
                  <a:pt x="0" y="0"/>
                </a:cubicBezTo>
                <a:close/>
              </a:path>
              <a:path w="5410200" h="13716" fill="none" stroke="0" extrusionOk="0">
                <a:moveTo>
                  <a:pt x="0" y="0"/>
                </a:moveTo>
                <a:cubicBezTo>
                  <a:pt x="148438" y="-27720"/>
                  <a:pt x="315263" y="-14841"/>
                  <a:pt x="568071" y="0"/>
                </a:cubicBezTo>
                <a:cubicBezTo>
                  <a:pt x="840209" y="21288"/>
                  <a:pt x="982180" y="-6281"/>
                  <a:pt x="1298448" y="0"/>
                </a:cubicBezTo>
                <a:cubicBezTo>
                  <a:pt x="1577021" y="13763"/>
                  <a:pt x="1630910" y="1060"/>
                  <a:pt x="1920621" y="0"/>
                </a:cubicBezTo>
                <a:cubicBezTo>
                  <a:pt x="2200928" y="-1340"/>
                  <a:pt x="2382869" y="-10369"/>
                  <a:pt x="2488692" y="0"/>
                </a:cubicBezTo>
                <a:cubicBezTo>
                  <a:pt x="2620356" y="20061"/>
                  <a:pt x="3042766" y="-74691"/>
                  <a:pt x="3219069" y="0"/>
                </a:cubicBezTo>
                <a:cubicBezTo>
                  <a:pt x="3395755" y="31704"/>
                  <a:pt x="3646717" y="33546"/>
                  <a:pt x="3895344" y="0"/>
                </a:cubicBezTo>
                <a:cubicBezTo>
                  <a:pt x="4131847" y="-43416"/>
                  <a:pt x="4371681" y="11418"/>
                  <a:pt x="4571619" y="0"/>
                </a:cubicBezTo>
                <a:cubicBezTo>
                  <a:pt x="4799447" y="47677"/>
                  <a:pt x="5212547" y="1562"/>
                  <a:pt x="5410200" y="0"/>
                </a:cubicBezTo>
                <a:cubicBezTo>
                  <a:pt x="5408905" y="2744"/>
                  <a:pt x="5410401" y="9950"/>
                  <a:pt x="5410200" y="13716"/>
                </a:cubicBezTo>
                <a:cubicBezTo>
                  <a:pt x="5139576" y="2947"/>
                  <a:pt x="5122299" y="33775"/>
                  <a:pt x="4842129" y="13716"/>
                </a:cubicBezTo>
                <a:cubicBezTo>
                  <a:pt x="4566356" y="6655"/>
                  <a:pt x="4456854" y="15426"/>
                  <a:pt x="4328160" y="13716"/>
                </a:cubicBezTo>
                <a:cubicBezTo>
                  <a:pt x="4234703" y="-822"/>
                  <a:pt x="3768176" y="-16062"/>
                  <a:pt x="3597783" y="13716"/>
                </a:cubicBezTo>
                <a:cubicBezTo>
                  <a:pt x="3430303" y="10148"/>
                  <a:pt x="3287506" y="20215"/>
                  <a:pt x="3029712" y="13716"/>
                </a:cubicBezTo>
                <a:cubicBezTo>
                  <a:pt x="2742636" y="-2421"/>
                  <a:pt x="2637847" y="18109"/>
                  <a:pt x="2299335" y="13716"/>
                </a:cubicBezTo>
                <a:cubicBezTo>
                  <a:pt x="1959433" y="-7861"/>
                  <a:pt x="1779456" y="37101"/>
                  <a:pt x="1514856" y="13716"/>
                </a:cubicBezTo>
                <a:cubicBezTo>
                  <a:pt x="1212431" y="31797"/>
                  <a:pt x="1086601" y="7282"/>
                  <a:pt x="892683" y="13716"/>
                </a:cubicBezTo>
                <a:cubicBezTo>
                  <a:pt x="721500" y="45800"/>
                  <a:pt x="194249" y="-29802"/>
                  <a:pt x="0" y="13716"/>
                </a:cubicBezTo>
                <a:cubicBezTo>
                  <a:pt x="-508" y="9800"/>
                  <a:pt x="-280" y="682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27" name="Google Shape;225;p20">
            <a:extLst>
              <a:ext uri="{FF2B5EF4-FFF2-40B4-BE49-F238E27FC236}">
                <a16:creationId xmlns:a16="http://schemas.microsoft.com/office/drawing/2014/main" id="{3942E18D-229A-CEE2-EB4A-321EEB8029B9}"/>
              </a:ext>
            </a:extLst>
          </p:cNvPr>
          <p:cNvGraphicFramePr>
            <a:graphicFrameLocks noGrp="1"/>
          </p:cNvGraphicFramePr>
          <p:nvPr>
            <p:ph idx="1"/>
            <p:extLst>
              <p:ext uri="{D42A27DB-BD31-4B8C-83A1-F6EECF244321}">
                <p14:modId xmlns:p14="http://schemas.microsoft.com/office/powerpoint/2010/main" val="4104588248"/>
              </p:ext>
            </p:extLst>
          </p:nvPr>
        </p:nvGraphicFramePr>
        <p:xfrm>
          <a:off x="5010012" y="640823"/>
          <a:ext cx="629197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81884"/>
    </mc:Choice>
    <mc:Fallback xmlns="">
      <p:transition spd="slow" advTm="8188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1"/>
        <p:cNvGrpSpPr/>
        <p:nvPr/>
      </p:nvGrpSpPr>
      <p:grpSpPr>
        <a:xfrm>
          <a:off x="0" y="0"/>
          <a:ext cx="0" cy="0"/>
          <a:chOff x="0" y="0"/>
          <a:chExt cx="0" cy="0"/>
        </a:xfrm>
      </p:grpSpPr>
      <p:sp useBgFill="1">
        <p:nvSpPr>
          <p:cNvPr id="240" name="Rectangle 239">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2"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24400" y="630937"/>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3" name="Google Shape;233;p21"/>
          <p:cNvSpPr txBox="1">
            <a:spLocks/>
          </p:cNvSpPr>
          <p:nvPr/>
        </p:nvSpPr>
        <p:spPr>
          <a:xfrm>
            <a:off x="5014722" y="1403119"/>
            <a:ext cx="2548440" cy="177173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lnSpcReduction="10000"/>
          </a:bodyPr>
          <a:lstStyle/>
          <a:p>
            <a:pPr marL="185738" indent="-190500" defTabSz="612648">
              <a:buClr>
                <a:prstClr val="black"/>
              </a:buClr>
              <a:buSzPts val="2800"/>
              <a:buFontTx/>
              <a:buChar char="•"/>
            </a:pPr>
            <a:r>
              <a:rPr lang="tr-TR" sz="2000" dirty="0">
                <a:solidFill>
                  <a:prstClr val="black"/>
                </a:solidFill>
                <a:latin typeface="Calibri" panose="020F0502020204030204"/>
              </a:rPr>
              <a:t>Risk Değerlendirmesi</a:t>
            </a:r>
          </a:p>
          <a:p>
            <a:pPr marL="185738" indent="-190500" defTabSz="612648">
              <a:buClr>
                <a:prstClr val="black"/>
              </a:buClr>
              <a:buSzPts val="2800"/>
              <a:buFontTx/>
              <a:buChar char="•"/>
            </a:pPr>
            <a:r>
              <a:rPr lang="tr-TR" sz="2000" dirty="0">
                <a:solidFill>
                  <a:prstClr val="black"/>
                </a:solidFill>
                <a:latin typeface="Calibri" panose="020F0502020204030204"/>
              </a:rPr>
              <a:t>Acil Durum Prosedürleri</a:t>
            </a:r>
          </a:p>
          <a:p>
            <a:pPr marL="185738" indent="-190500" defTabSz="612648">
              <a:buClr>
                <a:prstClr val="black"/>
              </a:buClr>
              <a:buSzPts val="2800"/>
              <a:buFontTx/>
              <a:buChar char="•"/>
            </a:pPr>
            <a:r>
              <a:rPr lang="tr-TR" sz="2000" dirty="0">
                <a:solidFill>
                  <a:prstClr val="black"/>
                </a:solidFill>
                <a:latin typeface="Calibri" panose="020F0502020204030204"/>
              </a:rPr>
              <a:t>Olayları Raporlama</a:t>
            </a:r>
          </a:p>
          <a:p>
            <a:pPr marL="185738" indent="-190500" defTabSz="612648">
              <a:buClr>
                <a:prstClr val="black"/>
              </a:buClr>
              <a:buSzPts val="2800"/>
              <a:buFontTx/>
              <a:buChar char="•"/>
            </a:pPr>
            <a:r>
              <a:rPr lang="tr-TR" sz="2000" dirty="0">
                <a:solidFill>
                  <a:prstClr val="black"/>
                </a:solidFill>
                <a:latin typeface="Calibri" panose="020F0502020204030204"/>
              </a:rPr>
              <a:t>Güvenlik Eğitimi</a:t>
            </a:r>
          </a:p>
          <a:p>
            <a:pPr marL="185738" indent="-190500" defTabSz="612648">
              <a:buClr>
                <a:prstClr val="black"/>
              </a:buClr>
              <a:buSzPts val="2800"/>
              <a:buFontTx/>
              <a:buChar char="•"/>
            </a:pPr>
            <a:r>
              <a:rPr lang="tr-TR" sz="2000" dirty="0">
                <a:solidFill>
                  <a:prstClr val="black"/>
                </a:solidFill>
                <a:latin typeface="Calibri" panose="020F0502020204030204"/>
              </a:rPr>
              <a:t>Kurumsal Kaynaklar</a:t>
            </a:r>
            <a:endParaRPr sz="2000" dirty="0">
              <a:solidFill>
                <a:prstClr val="black"/>
              </a:solidFill>
              <a:latin typeface="Calibri" panose="020F0502020204030204"/>
            </a:endParaRPr>
          </a:p>
          <a:p>
            <a:pPr>
              <a:spcBef>
                <a:spcPts val="600"/>
              </a:spcBef>
              <a:buClr>
                <a:prstClr val="black"/>
              </a:buClr>
              <a:buSzPts val="2400"/>
            </a:pPr>
            <a:endParaRPr dirty="0">
              <a:solidFill>
                <a:prstClr val="black"/>
              </a:solidFill>
              <a:latin typeface="Calibri" panose="020F0502020204030204"/>
            </a:endParaRPr>
          </a:p>
        </p:txBody>
      </p:sp>
      <p:sp>
        <p:nvSpPr>
          <p:cNvPr id="234" name="Google Shape;234;p21"/>
          <p:cNvSpPr txBox="1"/>
          <p:nvPr/>
        </p:nvSpPr>
        <p:spPr>
          <a:xfrm>
            <a:off x="7752124" y="1403119"/>
            <a:ext cx="2433530" cy="10746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prstClr val="black"/>
              </a:buClr>
              <a:buSzPts val="2800"/>
              <a:buFont typeface="Arial"/>
              <a:buChar char="•"/>
            </a:pPr>
            <a:r>
              <a:rPr lang="tr-TR" sz="2000" dirty="0">
                <a:solidFill>
                  <a:prstClr val="black"/>
                </a:solidFill>
                <a:latin typeface="Calibri"/>
                <a:cs typeface="Calibri"/>
                <a:sym typeface="Calibri"/>
              </a:rPr>
              <a:t>Kimyasal Güvenlik</a:t>
            </a:r>
          </a:p>
          <a:p>
            <a:pPr marL="114872" indent="-119126" defTabSz="612648">
              <a:buClr>
                <a:prstClr val="black"/>
              </a:buClr>
              <a:buSzPts val="2800"/>
              <a:buFont typeface="Arial"/>
              <a:buChar char="•"/>
            </a:pPr>
            <a:r>
              <a:rPr lang="tr-TR" sz="2000" dirty="0">
                <a:solidFill>
                  <a:prstClr val="black"/>
                </a:solidFill>
                <a:latin typeface="Calibri"/>
                <a:cs typeface="Calibri"/>
                <a:sym typeface="Calibri"/>
              </a:rPr>
              <a:t>Biyolojik Güvenlik</a:t>
            </a:r>
          </a:p>
          <a:p>
            <a:pPr marL="114872" indent="-119126" defTabSz="612648">
              <a:buClr>
                <a:prstClr val="black"/>
              </a:buClr>
              <a:buSzPts val="2800"/>
              <a:buFont typeface="Arial"/>
              <a:buChar char="•"/>
            </a:pPr>
            <a:r>
              <a:rPr lang="tr-TR" sz="2000" dirty="0">
                <a:solidFill>
                  <a:prstClr val="black"/>
                </a:solidFill>
                <a:latin typeface="Calibri"/>
                <a:cs typeface="Calibri"/>
                <a:sym typeface="Calibri"/>
              </a:rPr>
              <a:t>Ekipman Güvenliği</a:t>
            </a:r>
            <a:endParaRPr lang="tr-TR" sz="3600" dirty="0">
              <a:solidFill>
                <a:prstClr val="black"/>
              </a:solidFill>
              <a:latin typeface="Calibri"/>
              <a:ea typeface="Calibri"/>
              <a:cs typeface="Calibri"/>
              <a:sym typeface="Calibri"/>
            </a:endParaRPr>
          </a:p>
        </p:txBody>
      </p:sp>
      <p:sp>
        <p:nvSpPr>
          <p:cNvPr id="235" name="Google Shape;235;p21"/>
          <p:cNvSpPr txBox="1"/>
          <p:nvPr/>
        </p:nvSpPr>
        <p:spPr>
          <a:xfrm>
            <a:off x="7752124" y="2639036"/>
            <a:ext cx="2433530" cy="10746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prstClr val="black"/>
              </a:buClr>
              <a:buSzPts val="2800"/>
              <a:buFont typeface="Arial"/>
              <a:buChar char="•"/>
            </a:pPr>
            <a:r>
              <a:rPr lang="tr-TR" sz="2000" dirty="0">
                <a:solidFill>
                  <a:prstClr val="black"/>
                </a:solidFill>
                <a:latin typeface="Calibri"/>
                <a:cs typeface="Calibri"/>
                <a:sym typeface="Calibri"/>
              </a:rPr>
              <a:t>Kişisel Temizlik</a:t>
            </a:r>
          </a:p>
          <a:p>
            <a:pPr marL="114872" indent="-119126" defTabSz="612648">
              <a:buClr>
                <a:prstClr val="black"/>
              </a:buClr>
              <a:buSzPts val="2800"/>
              <a:buFont typeface="Arial"/>
              <a:buChar char="•"/>
            </a:pPr>
            <a:r>
              <a:rPr lang="tr-TR" sz="2000" dirty="0" err="1">
                <a:solidFill>
                  <a:prstClr val="black"/>
                </a:solidFill>
                <a:latin typeface="Calibri"/>
                <a:cs typeface="Calibri"/>
                <a:sym typeface="Calibri"/>
              </a:rPr>
              <a:t>Lab</a:t>
            </a:r>
            <a:r>
              <a:rPr lang="tr-TR" sz="2000" dirty="0">
                <a:solidFill>
                  <a:prstClr val="black"/>
                </a:solidFill>
                <a:latin typeface="Calibri"/>
                <a:cs typeface="Calibri"/>
                <a:sym typeface="Calibri"/>
              </a:rPr>
              <a:t>. Kuralları</a:t>
            </a:r>
          </a:p>
          <a:p>
            <a:pPr marL="114872" indent="-119126" defTabSz="612648">
              <a:buClr>
                <a:prstClr val="black"/>
              </a:buClr>
              <a:buSzPts val="2800"/>
              <a:buFont typeface="Arial"/>
              <a:buChar char="•"/>
            </a:pPr>
            <a:r>
              <a:rPr lang="tr-TR" sz="2000" dirty="0">
                <a:solidFill>
                  <a:prstClr val="black"/>
                </a:solidFill>
                <a:latin typeface="Calibri"/>
                <a:cs typeface="Calibri"/>
                <a:sym typeface="Calibri"/>
              </a:rPr>
              <a:t>Ortam Temizliği</a:t>
            </a:r>
            <a:endParaRPr sz="2800" dirty="0">
              <a:solidFill>
                <a:prstClr val="black"/>
              </a:solidFill>
              <a:latin typeface="Calibri"/>
              <a:ea typeface="Calibri"/>
              <a:cs typeface="Calibri"/>
              <a:sym typeface="Calibri"/>
            </a:endParaRPr>
          </a:p>
        </p:txBody>
      </p:sp>
      <p:sp>
        <p:nvSpPr>
          <p:cNvPr id="4" name="Google Shape;241;p22">
            <a:extLst>
              <a:ext uri="{FF2B5EF4-FFF2-40B4-BE49-F238E27FC236}">
                <a16:creationId xmlns:a16="http://schemas.microsoft.com/office/drawing/2014/main" id="{56943B76-0450-2581-B34B-3CC1EFA077F1}"/>
              </a:ext>
            </a:extLst>
          </p:cNvPr>
          <p:cNvSpPr txBox="1">
            <a:spLocks noGrp="1"/>
          </p:cNvSpPr>
          <p:nvPr>
            <p:ph type="title"/>
          </p:nvPr>
        </p:nvSpPr>
        <p:spPr>
          <a:xfrm>
            <a:off x="1067816" y="640823"/>
            <a:ext cx="3352546"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dirty="0">
                <a:latin typeface="Calibri"/>
                <a:ea typeface="Calibri"/>
                <a:cs typeface="Calibri"/>
                <a:sym typeface="Calibri"/>
              </a:rPr>
              <a:t>Genel Laboratuvar Güvenliği Uygulamaları</a:t>
            </a:r>
          </a:p>
        </p:txBody>
      </p:sp>
    </p:spTree>
  </p:cSld>
  <p:clrMapOvr>
    <a:masterClrMapping/>
  </p:clrMapOvr>
  <mc:AlternateContent xmlns:mc="http://schemas.openxmlformats.org/markup-compatibility/2006" xmlns:p14="http://schemas.microsoft.com/office/powerpoint/2010/main">
    <mc:Choice Requires="p14">
      <p:transition spd="slow" p14:dur="2000" advTm="23144"/>
    </mc:Choice>
    <mc:Fallback xmlns="">
      <p:transition spd="slow" advTm="2314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0"/>
        <p:cNvGrpSpPr/>
        <p:nvPr/>
      </p:nvGrpSpPr>
      <p:grpSpPr>
        <a:xfrm>
          <a:off x="0" y="0"/>
          <a:ext cx="0" cy="0"/>
          <a:chOff x="0" y="0"/>
          <a:chExt cx="0" cy="0"/>
        </a:xfrm>
      </p:grpSpPr>
      <p:sp useBgFill="1">
        <p:nvSpPr>
          <p:cNvPr id="249" name="Rectangle 24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1" name="Google Shape;241;p22"/>
          <p:cNvSpPr txBox="1">
            <a:spLocks noGrp="1"/>
          </p:cNvSpPr>
          <p:nvPr>
            <p:ph type="title"/>
          </p:nvPr>
        </p:nvSpPr>
        <p:spPr>
          <a:xfrm>
            <a:off x="1067816" y="640823"/>
            <a:ext cx="3352546" cy="5583148"/>
          </a:xfrm>
          <a:prstGeom prst="rect">
            <a:avLst/>
          </a:prstGeom>
        </p:spPr>
        <p:txBody>
          <a:bodyPr spcFirstLastPara="1" vert="horz" lIns="91425" tIns="45700" rIns="91425" bIns="45700" rtlCol="0" anchor="ctr" anchorCtr="0">
            <a:normAutofit/>
          </a:bodyPr>
          <a:lstStyle/>
          <a:p>
            <a:pPr>
              <a:spcBef>
                <a:spcPts val="0"/>
              </a:spcBef>
              <a:buClr>
                <a:schemeClr val="dk1"/>
              </a:buClr>
              <a:buSzPts val="3200"/>
            </a:pPr>
            <a:r>
              <a:rPr lang="tr-TR" sz="4000" b="1" dirty="0">
                <a:latin typeface="Calibri"/>
                <a:ea typeface="Calibri"/>
                <a:cs typeface="Calibri"/>
                <a:sym typeface="Calibri"/>
              </a:rPr>
              <a:t>Genel Laboratuvar Güvenliği Uygulamaları</a:t>
            </a:r>
          </a:p>
        </p:txBody>
      </p:sp>
      <p:sp>
        <p:nvSpPr>
          <p:cNvPr id="25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24400" y="630937"/>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3" name="Google Shape;243;p22"/>
          <p:cNvSpPr txBox="1"/>
          <p:nvPr/>
        </p:nvSpPr>
        <p:spPr>
          <a:xfrm>
            <a:off x="7752124" y="1403119"/>
            <a:ext cx="2433530" cy="107461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Kimyasal Güvenlik</a:t>
            </a:r>
          </a:p>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Biyolojik Güvenlik</a:t>
            </a:r>
          </a:p>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Ekipman Güvenliği</a:t>
            </a:r>
          </a:p>
        </p:txBody>
      </p:sp>
      <p:sp>
        <p:nvSpPr>
          <p:cNvPr id="244" name="Google Shape;244;p22"/>
          <p:cNvSpPr txBox="1"/>
          <p:nvPr/>
        </p:nvSpPr>
        <p:spPr>
          <a:xfrm>
            <a:off x="7752124" y="2639037"/>
            <a:ext cx="2433530" cy="113334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rmAutofit/>
          </a:bodyPr>
          <a:lstStyle/>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Kişisel Temizlik</a:t>
            </a:r>
          </a:p>
          <a:p>
            <a:pPr marL="114872" indent="-119126" defTabSz="612648">
              <a:buClr>
                <a:srgbClr val="A5A5A5"/>
              </a:buClr>
              <a:buSzPts val="2800"/>
              <a:buFont typeface="Arial"/>
              <a:buChar char="•"/>
            </a:pPr>
            <a:r>
              <a:rPr lang="tr-TR" sz="2000" dirty="0" err="1">
                <a:solidFill>
                  <a:srgbClr val="A5A5A5"/>
                </a:solidFill>
                <a:latin typeface="Calibri"/>
                <a:cs typeface="Calibri"/>
                <a:sym typeface="Calibri"/>
              </a:rPr>
              <a:t>Lab</a:t>
            </a:r>
            <a:r>
              <a:rPr lang="tr-TR" sz="2000" dirty="0">
                <a:solidFill>
                  <a:srgbClr val="A5A5A5"/>
                </a:solidFill>
                <a:latin typeface="Calibri"/>
                <a:cs typeface="Calibri"/>
                <a:sym typeface="Calibri"/>
              </a:rPr>
              <a:t>. Kuralları</a:t>
            </a:r>
          </a:p>
          <a:p>
            <a:pPr marL="114872" indent="-119126" defTabSz="612648">
              <a:buClr>
                <a:srgbClr val="A5A5A5"/>
              </a:buClr>
              <a:buSzPts val="2800"/>
              <a:buFont typeface="Arial"/>
              <a:buChar char="•"/>
            </a:pPr>
            <a:r>
              <a:rPr lang="tr-TR" sz="2000" dirty="0">
                <a:solidFill>
                  <a:srgbClr val="A5A5A5"/>
                </a:solidFill>
                <a:latin typeface="Calibri"/>
                <a:cs typeface="Calibri"/>
                <a:sym typeface="Calibri"/>
              </a:rPr>
              <a:t>Ortam Temizliği</a:t>
            </a:r>
          </a:p>
        </p:txBody>
      </p:sp>
      <p:sp>
        <p:nvSpPr>
          <p:cNvPr id="242" name="Google Shape;242;p22"/>
          <p:cNvSpPr txBox="1">
            <a:spLocks/>
          </p:cNvSpPr>
          <p:nvPr/>
        </p:nvSpPr>
        <p:spPr>
          <a:xfrm>
            <a:off x="5014722" y="1403118"/>
            <a:ext cx="4229862" cy="3549882"/>
          </a:xfrm>
          <a:prstGeom prst="rect">
            <a:avLst/>
          </a:prstGeom>
          <a:gradFill>
            <a:gsLst>
              <a:gs pos="0">
                <a:schemeClr val="accent2">
                  <a:hueOff val="0"/>
                  <a:satOff val="0"/>
                  <a:lum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50800" cap="flat" cmpd="sng">
            <a:solidFill>
              <a:srgbClr val="FF0000"/>
            </a:solidFill>
            <a:prstDash val="solid"/>
            <a:round/>
            <a:headEnd type="none" w="sm" len="sm"/>
            <a:tailEnd type="none" w="sm" len="sm"/>
          </a:ln>
        </p:spPr>
        <p:txBody>
          <a:bodyPr spcFirstLastPara="1" wrap="square" lIns="91425" tIns="45700" rIns="91425" bIns="45700" anchor="t" anchorCtr="0">
            <a:normAutofit/>
          </a:bodyPr>
          <a:lstStyle/>
          <a:p>
            <a:pPr marL="185738" indent="-190500" defTabSz="612648">
              <a:buClr>
                <a:prstClr val="black"/>
              </a:buClr>
              <a:buSzPts val="2800"/>
              <a:buFontTx/>
              <a:buChar char="•"/>
            </a:pPr>
            <a:r>
              <a:rPr lang="tr-TR" sz="3200" dirty="0">
                <a:solidFill>
                  <a:prstClr val="black"/>
                </a:solidFill>
                <a:latin typeface="Calibri" panose="020F0502020204030204"/>
              </a:rPr>
              <a:t>Risk Değerlendirmesi</a:t>
            </a:r>
          </a:p>
          <a:p>
            <a:pPr marL="185738" indent="-190500" defTabSz="612648">
              <a:buClr>
                <a:prstClr val="black"/>
              </a:buClr>
              <a:buSzPts val="2800"/>
              <a:buFontTx/>
              <a:buChar char="•"/>
            </a:pPr>
            <a:r>
              <a:rPr lang="tr-TR" sz="3200" dirty="0">
                <a:solidFill>
                  <a:prstClr val="black"/>
                </a:solidFill>
                <a:latin typeface="Calibri" panose="020F0502020204030204"/>
              </a:rPr>
              <a:t>Acil Durum Prosedürleri</a:t>
            </a:r>
          </a:p>
          <a:p>
            <a:pPr marL="185738" indent="-190500" defTabSz="612648">
              <a:buClr>
                <a:prstClr val="black"/>
              </a:buClr>
              <a:buSzPts val="2800"/>
              <a:buFontTx/>
              <a:buChar char="•"/>
            </a:pPr>
            <a:r>
              <a:rPr lang="tr-TR" sz="3200" dirty="0">
                <a:solidFill>
                  <a:prstClr val="black"/>
                </a:solidFill>
                <a:latin typeface="Calibri" panose="020F0502020204030204"/>
              </a:rPr>
              <a:t>Olayları Raporlama</a:t>
            </a:r>
          </a:p>
          <a:p>
            <a:pPr marL="185738" indent="-190500" defTabSz="612648">
              <a:buClr>
                <a:prstClr val="black"/>
              </a:buClr>
              <a:buSzPts val="2800"/>
              <a:buFontTx/>
              <a:buChar char="•"/>
            </a:pPr>
            <a:r>
              <a:rPr lang="tr-TR" sz="3200" dirty="0">
                <a:solidFill>
                  <a:prstClr val="black"/>
                </a:solidFill>
                <a:latin typeface="Calibri" panose="020F0502020204030204"/>
              </a:rPr>
              <a:t>Güvenlik Eğitimi</a:t>
            </a:r>
          </a:p>
          <a:p>
            <a:pPr marL="185738" indent="-190500" defTabSz="612648">
              <a:buClr>
                <a:prstClr val="black"/>
              </a:buClr>
              <a:buSzPts val="2800"/>
              <a:buFontTx/>
              <a:buChar char="•"/>
            </a:pPr>
            <a:r>
              <a:rPr lang="tr-TR" sz="3200" dirty="0">
                <a:solidFill>
                  <a:prstClr val="black"/>
                </a:solidFill>
                <a:latin typeface="Calibri" panose="020F0502020204030204"/>
              </a:rPr>
              <a:t>Kurumsal Kaynaklar</a:t>
            </a:r>
            <a:endParaRPr sz="3200" dirty="0">
              <a:solidFill>
                <a:prstClr val="black"/>
              </a:solidFill>
              <a:latin typeface="Calibri" panose="020F0502020204030204"/>
            </a:endParaRPr>
          </a:p>
          <a:p>
            <a:pPr marL="114872" defTabSz="612648">
              <a:spcBef>
                <a:spcPts val="402"/>
              </a:spcBef>
              <a:buClr>
                <a:prstClr val="black"/>
              </a:buClr>
              <a:buSzPts val="2800"/>
            </a:pPr>
            <a:endParaRPr sz="3200" dirty="0">
              <a:solidFill>
                <a:prstClr val="black"/>
              </a:solidFill>
              <a:latin typeface="Calibri" panose="020F0502020204030204"/>
            </a:endParaRPr>
          </a:p>
          <a:p>
            <a:pPr>
              <a:spcBef>
                <a:spcPts val="600"/>
              </a:spcBef>
              <a:buClr>
                <a:prstClr val="black"/>
              </a:buClr>
              <a:buSzPts val="2400"/>
            </a:pPr>
            <a:endParaRPr sz="3200" dirty="0">
              <a:solidFill>
                <a:prstClr val="black"/>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2000" advTm="64895"/>
    </mc:Choice>
    <mc:Fallback xmlns="">
      <p:transition spd="slow" advTm="6489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2|0.1|14.3|0.1|11.7|0.1|2.2|13.3"/>
</p:tagLst>
</file>

<file path=ppt/theme/theme1.xml><?xml version="1.0" encoding="utf-8"?>
<a:theme xmlns:a="http://schemas.openxmlformats.org/drawingml/2006/main" name="Office 2013 - 2022 Teması">
  <a:themeElements>
    <a:clrScheme name="Office 2013 - 2022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Teması">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eması">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2197</TotalTime>
  <Words>4036</Words>
  <Application>Microsoft Office PowerPoint</Application>
  <PresentationFormat>Geniş ekran</PresentationFormat>
  <Paragraphs>332</Paragraphs>
  <Slides>26</Slides>
  <Notes>26</Notes>
  <HiddenSlides>0</HiddenSlides>
  <MMClips>0</MMClips>
  <ScaleCrop>false</ScaleCrop>
  <HeadingPairs>
    <vt:vector size="6" baseType="variant">
      <vt:variant>
        <vt:lpstr>Kullanılan Yazı Tipleri</vt:lpstr>
      </vt:variant>
      <vt:variant>
        <vt:i4>12</vt:i4>
      </vt:variant>
      <vt:variant>
        <vt:lpstr>Tema</vt:lpstr>
      </vt:variant>
      <vt:variant>
        <vt:i4>5</vt:i4>
      </vt:variant>
      <vt:variant>
        <vt:lpstr>Slayt Başlıkları</vt:lpstr>
      </vt:variant>
      <vt:variant>
        <vt:i4>26</vt:i4>
      </vt:variant>
    </vt:vector>
  </HeadingPairs>
  <TitlesOfParts>
    <vt:vector size="43" baseType="lpstr">
      <vt:lpstr>Tahoma</vt:lpstr>
      <vt:lpstr>HCFLP H+ Adv P 41153 C</vt:lpstr>
      <vt:lpstr>Aptos Display</vt:lpstr>
      <vt:lpstr>Calibri</vt:lpstr>
      <vt:lpstr>Calibri Light</vt:lpstr>
      <vt:lpstr>HCFME I+ Adv P 457 E 6 D</vt:lpstr>
      <vt:lpstr>Roboto</vt:lpstr>
      <vt:lpstr>Söhne</vt:lpstr>
      <vt:lpstr>Sabon-Roman</vt:lpstr>
      <vt:lpstr>Aptos</vt:lpstr>
      <vt:lpstr>Noto Sans Symbols</vt:lpstr>
      <vt:lpstr>Arial</vt:lpstr>
      <vt:lpstr>Office 2013 - 2022 Teması</vt:lpstr>
      <vt:lpstr>Office Teması</vt:lpstr>
      <vt:lpstr>Office Theme</vt:lpstr>
      <vt:lpstr>1_Office Teması</vt:lpstr>
      <vt:lpstr>1_Office Theme</vt:lpstr>
      <vt:lpstr>PowerPoint Sunusu</vt:lpstr>
      <vt:lpstr>Öğrenme Hedefleri</vt:lpstr>
      <vt:lpstr>Sunum İçeriği</vt:lpstr>
      <vt:lpstr>Laboratuvar Güvenliği Neden Önemlidir?</vt:lpstr>
      <vt:lpstr>Laboratuvar Ortamı</vt:lpstr>
      <vt:lpstr> Laboratuvar Güvenliğinin Önemi </vt:lpstr>
      <vt:lpstr>Laboratuvar Güvenliği Hiyerarşisi </vt:lpstr>
      <vt:lpstr>Genel Laboratuvar Güvenliği Uygulamaları</vt:lpstr>
      <vt:lpstr>Genel Laboratuvar Güvenliği Uygulamaları</vt:lpstr>
      <vt:lpstr>Genel Laboratuvar Güvenliği Uygulamaları</vt:lpstr>
      <vt:lpstr>Genel Laboratuvar Güvenliği Uygulamaları</vt:lpstr>
      <vt:lpstr>PowerPoint Sunusu</vt:lpstr>
      <vt:lpstr>PowerPoint Sunusu</vt:lpstr>
      <vt:lpstr>PowerPoint Sunusu</vt:lpstr>
      <vt:lpstr> Vaka Çalışması:  Alınan Dersler</vt:lpstr>
      <vt:lpstr>PowerPoint Sunusu</vt:lpstr>
      <vt:lpstr>PowerPoint Sunusu</vt:lpstr>
      <vt:lpstr>PowerPoint Sunusu</vt:lpstr>
      <vt:lpstr>PowerPoint Sunusu</vt:lpstr>
      <vt:lpstr>PowerPoint Sunusu</vt:lpstr>
      <vt:lpstr>Sorular ve Tartışma</vt:lpstr>
      <vt:lpstr>Laboratuvar  Güvenliği ve Emniyeti Özet</vt:lpstr>
      <vt:lpstr>Ek Kaynaklar</vt:lpstr>
      <vt:lpstr>PowerPoint Sunusu</vt:lpstr>
      <vt:lpstr>Proje Partnerleri</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Good Manufacturing Practice (GMP) &amp; Laboratory Safety</dc:title>
  <dc:creator>Ayşegül Taylan Özkan</dc:creator>
  <cp:lastModifiedBy>Ayşegül Taylan Özkan</cp:lastModifiedBy>
  <cp:revision>117</cp:revision>
  <dcterms:created xsi:type="dcterms:W3CDTF">2023-09-27T19:52:03Z</dcterms:created>
  <dcterms:modified xsi:type="dcterms:W3CDTF">2024-08-29T16:33:08Z</dcterms:modified>
</cp:coreProperties>
</file>